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</p:sldIdLst>
  <p:sldSz cx="7772400" cy="11887200"/>
  <p:notesSz cx="7772400" cy="11887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80" d="100"/>
          <a:sy n="80" d="100"/>
        </p:scale>
        <p:origin x="1458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theme" Target="theme/theme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314954"/>
            <a:ext cx="6428422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88304"/>
            <a:ext cx="5293995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142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4867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12543" y="817880"/>
            <a:ext cx="3337763" cy="8788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142" y="2459482"/>
            <a:ext cx="6806565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71369" y="9944862"/>
            <a:ext cx="2420112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665220" y="9874334"/>
            <a:ext cx="228600" cy="194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" Target="slide11.xm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0.jpg"/><Relationship Id="rId5" Type="http://schemas.openxmlformats.org/officeDocument/2006/relationships/image" Target="../media/image119.jpg"/><Relationship Id="rId4" Type="http://schemas.openxmlformats.org/officeDocument/2006/relationships/image" Target="../media/image118.jp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5.jp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5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5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5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5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5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5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5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5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5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5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5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3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6.jp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g"/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g"/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5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3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5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5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5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5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5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5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g"/><Relationship Id="rId2" Type="http://schemas.openxmlformats.org/officeDocument/2006/relationships/image" Target="../media/image180.jpg"/><Relationship Id="rId1" Type="http://schemas.openxmlformats.org/officeDocument/2006/relationships/slideLayout" Target="../slideLayouts/slideLayout5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4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10" Type="http://schemas.openxmlformats.org/officeDocument/2006/relationships/image" Target="../media/image193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5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jpg"/><Relationship Id="rId2" Type="http://schemas.openxmlformats.org/officeDocument/2006/relationships/image" Target="../media/image196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slide" Target="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slide" Target="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 marR="5080" indent="1068705">
              <a:lnSpc>
                <a:spcPct val="116700"/>
              </a:lnSpc>
              <a:spcBef>
                <a:spcPts val="100"/>
              </a:spcBef>
            </a:pPr>
            <a:r>
              <a:rPr spc="-5" dirty="0"/>
              <a:t>MODUL  GRAFIKA</a:t>
            </a:r>
            <a:r>
              <a:rPr spc="-45" dirty="0"/>
              <a:t> </a:t>
            </a:r>
            <a:r>
              <a:rPr spc="-5" dirty="0"/>
              <a:t>KOMPUTER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26258" y="2166619"/>
            <a:ext cx="2303780" cy="980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388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Times New Roman"/>
                <a:cs typeface="Times New Roman"/>
              </a:rPr>
              <a:t>Disusun</a:t>
            </a:r>
            <a:r>
              <a:rPr sz="1600" b="1" spc="-2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oleh: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00">
              <a:latin typeface="Times New Roman"/>
              <a:cs typeface="Times New Roman"/>
            </a:endParaRPr>
          </a:p>
          <a:p>
            <a:pPr marL="12700" marR="5080" indent="337820">
              <a:lnSpc>
                <a:spcPts val="1839"/>
              </a:lnSpc>
            </a:pPr>
            <a:r>
              <a:rPr sz="1600" b="1" dirty="0">
                <a:latin typeface="Times New Roman"/>
                <a:cs typeface="Times New Roman"/>
              </a:rPr>
              <a:t>Dr. </a:t>
            </a:r>
            <a:r>
              <a:rPr sz="1600" b="1" spc="-5" dirty="0">
                <a:latin typeface="Times New Roman"/>
                <a:cs typeface="Times New Roman"/>
              </a:rPr>
              <a:t>Setiawan </a:t>
            </a:r>
            <a:r>
              <a:rPr sz="1600" b="1" spc="-10" dirty="0">
                <a:latin typeface="Times New Roman"/>
                <a:cs typeface="Times New Roman"/>
              </a:rPr>
              <a:t>Hadi  NIP.</a:t>
            </a:r>
            <a:r>
              <a:rPr sz="1600" b="1" spc="-8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196207011993021001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7019" y="8110219"/>
            <a:ext cx="4445635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73100">
              <a:lnSpc>
                <a:spcPct val="143800"/>
              </a:lnSpc>
              <a:spcBef>
                <a:spcPts val="100"/>
              </a:spcBef>
            </a:pPr>
            <a:r>
              <a:rPr sz="1600" b="1" dirty="0">
                <a:latin typeface="Times New Roman"/>
                <a:cs typeface="Times New Roman"/>
              </a:rPr>
              <a:t>Program </a:t>
            </a:r>
            <a:r>
              <a:rPr sz="1600" b="1" spc="-5" dirty="0">
                <a:latin typeface="Times New Roman"/>
                <a:cs typeface="Times New Roman"/>
              </a:rPr>
              <a:t>Studi </a:t>
            </a:r>
            <a:r>
              <a:rPr sz="1600" b="1" dirty="0">
                <a:latin typeface="Times New Roman"/>
                <a:cs typeface="Times New Roman"/>
              </a:rPr>
              <a:t>Teknik </a:t>
            </a:r>
            <a:r>
              <a:rPr sz="1600" b="1" spc="-5" dirty="0">
                <a:latin typeface="Times New Roman"/>
                <a:cs typeface="Times New Roman"/>
              </a:rPr>
              <a:t>Informatika  Fakultas Matematika dan Ilmu Pengetahuan</a:t>
            </a:r>
            <a:r>
              <a:rPr sz="1600" b="1" spc="2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Alam</a:t>
            </a:r>
            <a:endParaRPr sz="1600">
              <a:latin typeface="Times New Roman"/>
              <a:cs typeface="Times New Roman"/>
            </a:endParaRPr>
          </a:p>
          <a:p>
            <a:pPr marL="1544320" marR="1149985" indent="-386080">
              <a:lnSpc>
                <a:spcPct val="143800"/>
              </a:lnSpc>
            </a:pPr>
            <a:r>
              <a:rPr sz="1600" b="1" dirty="0">
                <a:latin typeface="Times New Roman"/>
                <a:cs typeface="Times New Roman"/>
              </a:rPr>
              <a:t>Universitas</a:t>
            </a:r>
            <a:r>
              <a:rPr sz="1600" b="1" spc="-65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Padjadjaran  November</a:t>
            </a:r>
            <a:r>
              <a:rPr sz="1600" b="1" spc="-1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2014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96272" y="6645533"/>
            <a:ext cx="1168400" cy="11583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4200" y="4368800"/>
            <a:ext cx="38519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Times New Roman"/>
                <a:cs typeface="Times New Roman"/>
              </a:rPr>
              <a:t>Gambar </a:t>
            </a:r>
            <a:r>
              <a:rPr sz="1100" b="1" dirty="0">
                <a:latin typeface="Times New Roman"/>
                <a:cs typeface="Times New Roman"/>
              </a:rPr>
              <a:t>1. 1 </a:t>
            </a:r>
            <a:r>
              <a:rPr sz="1100" b="1" spc="-5" dirty="0">
                <a:latin typeface="Times New Roman"/>
                <a:cs typeface="Times New Roman"/>
              </a:rPr>
              <a:t>Peralatan-peralatan </a:t>
            </a:r>
            <a:r>
              <a:rPr sz="1100" b="1" spc="-10" dirty="0">
                <a:latin typeface="Times New Roman"/>
                <a:cs typeface="Times New Roman"/>
              </a:rPr>
              <a:t>Grafika </a:t>
            </a:r>
            <a:r>
              <a:rPr sz="1100" b="1" spc="-5" dirty="0">
                <a:latin typeface="Times New Roman"/>
                <a:cs typeface="Times New Roman"/>
              </a:rPr>
              <a:t>Komputer Masa</a:t>
            </a:r>
            <a:r>
              <a:rPr sz="1100" b="1" spc="35" dirty="0">
                <a:latin typeface="Times New Roman"/>
                <a:cs typeface="Times New Roman"/>
              </a:rPr>
              <a:t> </a:t>
            </a:r>
            <a:r>
              <a:rPr sz="1100" b="1" spc="-5" dirty="0">
                <a:latin typeface="Times New Roman"/>
                <a:cs typeface="Times New Roman"/>
              </a:rPr>
              <a:t>Lalu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4983479"/>
            <a:ext cx="5761355" cy="2873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900" algn="l"/>
              </a:tabLst>
            </a:pPr>
            <a:r>
              <a:rPr sz="1400" b="1" spc="-5" dirty="0">
                <a:latin typeface="Times New Roman"/>
                <a:cs typeface="Times New Roman"/>
              </a:rPr>
              <a:t>I.</a:t>
            </a:r>
            <a:r>
              <a:rPr sz="1400" b="1" spc="1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4	</a:t>
            </a:r>
            <a:r>
              <a:rPr sz="1400" b="1" spc="-5" dirty="0">
                <a:latin typeface="Times New Roman"/>
                <a:cs typeface="Times New Roman"/>
              </a:rPr>
              <a:t>Perkembangan Keilmuan dan </a:t>
            </a:r>
            <a:r>
              <a:rPr sz="1400" b="1" dirty="0">
                <a:latin typeface="Times New Roman"/>
                <a:cs typeface="Times New Roman"/>
              </a:rPr>
              <a:t>Pustaka </a:t>
            </a:r>
            <a:r>
              <a:rPr sz="1400" b="1" spc="-5" dirty="0">
                <a:latin typeface="Times New Roman"/>
                <a:cs typeface="Times New Roman"/>
              </a:rPr>
              <a:t>Grafika</a:t>
            </a:r>
            <a:r>
              <a:rPr sz="1400" b="1" spc="50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Times New Roman"/>
                <a:cs typeface="Times New Roman"/>
              </a:rPr>
              <a:t>Komputer</a:t>
            </a:r>
            <a:endParaRPr sz="1400">
              <a:latin typeface="Times New Roman"/>
              <a:cs typeface="Times New Roman"/>
            </a:endParaRPr>
          </a:p>
          <a:p>
            <a:pPr marL="12700" marR="5080" indent="225425" algn="just">
              <a:lnSpc>
                <a:spcPct val="143600"/>
              </a:lnSpc>
              <a:spcBef>
                <a:spcPts val="1110"/>
              </a:spcBef>
            </a:pPr>
            <a:r>
              <a:rPr sz="1200" dirty="0">
                <a:latin typeface="Times New Roman"/>
                <a:cs typeface="Times New Roman"/>
              </a:rPr>
              <a:t>Sampai saat ini </a:t>
            </a:r>
            <a:r>
              <a:rPr sz="1200" spc="-5" dirty="0">
                <a:latin typeface="Times New Roman"/>
                <a:cs typeface="Times New Roman"/>
              </a:rPr>
              <a:t>topik grafika </a:t>
            </a:r>
            <a:r>
              <a:rPr sz="1200" dirty="0">
                <a:latin typeface="Times New Roman"/>
                <a:cs typeface="Times New Roman"/>
              </a:rPr>
              <a:t>komputer tetap menjadi topik </a:t>
            </a:r>
            <a:r>
              <a:rPr sz="1200" spc="-5" dirty="0">
                <a:latin typeface="Times New Roman"/>
                <a:cs typeface="Times New Roman"/>
              </a:rPr>
              <a:t>penelitian yang </a:t>
            </a:r>
            <a:r>
              <a:rPr sz="1200" dirty="0">
                <a:latin typeface="Times New Roman"/>
                <a:cs typeface="Times New Roman"/>
              </a:rPr>
              <a:t>menarik para  peneliti </a:t>
            </a:r>
            <a:r>
              <a:rPr sz="1200" spc="-15" dirty="0">
                <a:latin typeface="Times New Roman"/>
                <a:cs typeface="Times New Roman"/>
              </a:rPr>
              <a:t>di </a:t>
            </a:r>
            <a:r>
              <a:rPr sz="1200" spc="-5" dirty="0">
                <a:latin typeface="Times New Roman"/>
                <a:cs typeface="Times New Roman"/>
              </a:rPr>
              <a:t>berbagai </a:t>
            </a:r>
            <a:r>
              <a:rPr sz="1200" spc="-10" dirty="0">
                <a:latin typeface="Times New Roman"/>
                <a:cs typeface="Times New Roman"/>
              </a:rPr>
              <a:t>bidang. Banyak </a:t>
            </a:r>
            <a:r>
              <a:rPr sz="1200" dirty="0">
                <a:latin typeface="Times New Roman"/>
                <a:cs typeface="Times New Roman"/>
              </a:rPr>
              <a:t>konferensi dan </a:t>
            </a:r>
            <a:r>
              <a:rPr sz="1200" spc="-5" dirty="0">
                <a:latin typeface="Times New Roman"/>
                <a:cs typeface="Times New Roman"/>
              </a:rPr>
              <a:t>seminar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berkaitan </a:t>
            </a:r>
            <a:r>
              <a:rPr sz="1200" spc="-10" dirty="0">
                <a:latin typeface="Times New Roman"/>
                <a:cs typeface="Times New Roman"/>
              </a:rPr>
              <a:t>dengan </a:t>
            </a:r>
            <a:r>
              <a:rPr sz="1200" spc="-5" dirty="0">
                <a:latin typeface="Times New Roman"/>
                <a:cs typeface="Times New Roman"/>
              </a:rPr>
              <a:t>grafika  </a:t>
            </a:r>
            <a:r>
              <a:rPr sz="1200" dirty="0">
                <a:latin typeface="Times New Roman"/>
                <a:cs typeface="Times New Roman"/>
              </a:rPr>
              <a:t>komputer dilakukan </a:t>
            </a:r>
            <a:r>
              <a:rPr sz="1200" spc="-5" dirty="0">
                <a:latin typeface="Times New Roman"/>
                <a:cs typeface="Times New Roman"/>
              </a:rPr>
              <a:t>terutama </a:t>
            </a:r>
            <a:r>
              <a:rPr sz="1200" dirty="0">
                <a:latin typeface="Times New Roman"/>
                <a:cs typeface="Times New Roman"/>
              </a:rPr>
              <a:t>di </a:t>
            </a:r>
            <a:r>
              <a:rPr sz="1200" spc="-5" dirty="0">
                <a:latin typeface="Times New Roman"/>
                <a:cs typeface="Times New Roman"/>
              </a:rPr>
              <a:t>dunia internasional. </a:t>
            </a:r>
            <a:r>
              <a:rPr sz="1200" spc="-10" dirty="0">
                <a:latin typeface="Times New Roman"/>
                <a:cs typeface="Times New Roman"/>
              </a:rPr>
              <a:t>Begitu </a:t>
            </a:r>
            <a:r>
              <a:rPr sz="1200" spc="-5" dirty="0">
                <a:latin typeface="Times New Roman"/>
                <a:cs typeface="Times New Roman"/>
              </a:rPr>
              <a:t>juga </a:t>
            </a:r>
            <a:r>
              <a:rPr sz="1200" dirty="0">
                <a:latin typeface="Times New Roman"/>
                <a:cs typeface="Times New Roman"/>
              </a:rPr>
              <a:t>dengan jurnal-jurnal yang  </a:t>
            </a:r>
            <a:r>
              <a:rPr sz="1200" spc="-5" dirty="0">
                <a:latin typeface="Times New Roman"/>
                <a:cs typeface="Times New Roman"/>
              </a:rPr>
              <a:t>relevan </a:t>
            </a:r>
            <a:r>
              <a:rPr sz="1200" dirty="0">
                <a:latin typeface="Times New Roman"/>
                <a:cs typeface="Times New Roman"/>
              </a:rPr>
              <a:t>berkaitan </a:t>
            </a:r>
            <a:r>
              <a:rPr sz="1200" spc="-10" dirty="0">
                <a:latin typeface="Times New Roman"/>
                <a:cs typeface="Times New Roman"/>
              </a:rPr>
              <a:t>dengan </a:t>
            </a:r>
            <a:r>
              <a:rPr sz="1200" spc="-5" dirty="0">
                <a:latin typeface="Times New Roman"/>
                <a:cs typeface="Times New Roman"/>
              </a:rPr>
              <a:t>gaphics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visualization, termasuk juga </a:t>
            </a:r>
            <a:r>
              <a:rPr sz="1200" dirty="0">
                <a:latin typeface="Times New Roman"/>
                <a:cs typeface="Times New Roman"/>
              </a:rPr>
              <a:t>animasi. </a:t>
            </a:r>
            <a:r>
              <a:rPr sz="1200" spc="-5" dirty="0">
                <a:latin typeface="Times New Roman"/>
                <a:cs typeface="Times New Roman"/>
              </a:rPr>
              <a:t>Buku-buku  grafika </a:t>
            </a:r>
            <a:r>
              <a:rPr sz="1200" dirty="0">
                <a:latin typeface="Times New Roman"/>
                <a:cs typeface="Times New Roman"/>
              </a:rPr>
              <a:t>komputer masih terus </a:t>
            </a:r>
            <a:r>
              <a:rPr sz="1200" spc="-5" dirty="0">
                <a:latin typeface="Times New Roman"/>
                <a:cs typeface="Times New Roman"/>
              </a:rPr>
              <a:t>diperbaharui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dibuat oleh para penulis </a:t>
            </a:r>
            <a:r>
              <a:rPr sz="1200" dirty="0">
                <a:latin typeface="Times New Roman"/>
                <a:cs typeface="Times New Roman"/>
              </a:rPr>
              <a:t>di </a:t>
            </a:r>
            <a:r>
              <a:rPr sz="1200" spc="-5" dirty="0">
                <a:latin typeface="Times New Roman"/>
                <a:cs typeface="Times New Roman"/>
              </a:rPr>
              <a:t>dunia </a:t>
            </a:r>
            <a:r>
              <a:rPr sz="1200" dirty="0">
                <a:latin typeface="Times New Roman"/>
                <a:cs typeface="Times New Roman"/>
              </a:rPr>
              <a:t>keilmuan  internasional.</a:t>
            </a:r>
            <a:endParaRPr sz="1200">
              <a:latin typeface="Times New Roman"/>
              <a:cs typeface="Times New Roman"/>
            </a:endParaRPr>
          </a:p>
          <a:p>
            <a:pPr marL="12700" marR="8890" indent="225425" algn="just">
              <a:lnSpc>
                <a:spcPct val="143700"/>
              </a:lnSpc>
              <a:spcBef>
                <a:spcPts val="1010"/>
              </a:spcBef>
            </a:pPr>
            <a:r>
              <a:rPr sz="1200" spc="-5" dirty="0">
                <a:latin typeface="Times New Roman"/>
                <a:cs typeface="Times New Roman"/>
                <a:hlinkClick r:id="rId2" action="ppaction://hlinksldjump"/>
              </a:rPr>
              <a:t>Gambar </a:t>
            </a:r>
            <a:r>
              <a:rPr sz="1200" dirty="0">
                <a:latin typeface="Times New Roman"/>
                <a:cs typeface="Times New Roman"/>
                <a:hlinkClick r:id="rId2" action="ppaction://hlinksldjump"/>
              </a:rPr>
              <a:t>1.2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  <a:hlinkClick r:id="rId2" action="ppaction://hlinksldjump"/>
              </a:rPr>
              <a:t>Gambar </a:t>
            </a:r>
            <a:r>
              <a:rPr sz="1200" dirty="0">
                <a:latin typeface="Times New Roman"/>
                <a:cs typeface="Times New Roman"/>
                <a:hlinkClick r:id="rId2" action="ppaction://hlinksldjump"/>
              </a:rPr>
              <a:t>1.3 </a:t>
            </a:r>
            <a:r>
              <a:rPr sz="1200" spc="-5" dirty="0">
                <a:latin typeface="Times New Roman"/>
                <a:cs typeface="Times New Roman"/>
              </a:rPr>
              <a:t>menunjukkan </a:t>
            </a:r>
            <a:r>
              <a:rPr sz="1200" dirty="0">
                <a:latin typeface="Times New Roman"/>
                <a:cs typeface="Times New Roman"/>
              </a:rPr>
              <a:t>konferensi/seminar </a:t>
            </a:r>
            <a:r>
              <a:rPr sz="1200" spc="-5" dirty="0">
                <a:latin typeface="Times New Roman"/>
                <a:cs typeface="Times New Roman"/>
              </a:rPr>
              <a:t>internasional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spc="5" dirty="0">
                <a:latin typeface="Times New Roman"/>
                <a:cs typeface="Times New Roman"/>
              </a:rPr>
              <a:t>terbaru  </a:t>
            </a:r>
            <a:r>
              <a:rPr sz="1200" dirty="0">
                <a:latin typeface="Times New Roman"/>
                <a:cs typeface="Times New Roman"/>
              </a:rPr>
              <a:t>diadakan </a:t>
            </a:r>
            <a:r>
              <a:rPr sz="1200" spc="-5" dirty="0">
                <a:latin typeface="Times New Roman"/>
                <a:cs typeface="Times New Roman"/>
              </a:rPr>
              <a:t>pada </a:t>
            </a:r>
            <a:r>
              <a:rPr sz="1200" dirty="0">
                <a:latin typeface="Times New Roman"/>
                <a:cs typeface="Times New Roman"/>
              </a:rPr>
              <a:t>tahun 2014 dan 2015 </a:t>
            </a:r>
            <a:r>
              <a:rPr sz="1200" spc="-15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juga </a:t>
            </a:r>
            <a:r>
              <a:rPr sz="1200" dirty="0">
                <a:latin typeface="Times New Roman"/>
                <a:cs typeface="Times New Roman"/>
              </a:rPr>
              <a:t>beberapa </a:t>
            </a:r>
            <a:r>
              <a:rPr sz="1200" spc="-5" dirty="0">
                <a:latin typeface="Times New Roman"/>
                <a:cs typeface="Times New Roman"/>
              </a:rPr>
              <a:t>penerbitan </a:t>
            </a:r>
            <a:r>
              <a:rPr sz="1200" dirty="0">
                <a:latin typeface="Times New Roman"/>
                <a:cs typeface="Times New Roman"/>
              </a:rPr>
              <a:t>buku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berkaitan  </a:t>
            </a:r>
            <a:r>
              <a:rPr sz="1200" spc="-5" dirty="0">
                <a:latin typeface="Times New Roman"/>
                <a:cs typeface="Times New Roman"/>
              </a:rPr>
              <a:t>dengan grafika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komputer.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90809" y="963604"/>
            <a:ext cx="5412076" cy="31490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4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627120" y="9874334"/>
            <a:ext cx="304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94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01547" y="886409"/>
            <a:ext cx="5757545" cy="5855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292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c. </a:t>
            </a:r>
            <a:r>
              <a:rPr sz="1200" spc="-5" dirty="0">
                <a:latin typeface="Times New Roman"/>
                <a:cs typeface="Times New Roman"/>
              </a:rPr>
              <a:t>Gambarkan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hasilnya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Times New Roman"/>
              <a:cs typeface="Times New Roman"/>
            </a:endParaRPr>
          </a:p>
          <a:p>
            <a:pPr marL="469900" indent="-229235">
              <a:lnSpc>
                <a:spcPct val="100000"/>
              </a:lnSpc>
              <a:buAutoNum type="arabicPeriod" startAt="2"/>
              <a:tabLst>
                <a:tab pos="470534" algn="l"/>
              </a:tabLst>
            </a:pPr>
            <a:r>
              <a:rPr sz="1200" spc="-5" dirty="0">
                <a:latin typeface="Times New Roman"/>
                <a:cs typeface="Times New Roman"/>
              </a:rPr>
              <a:t>Lakukan </a:t>
            </a:r>
            <a:r>
              <a:rPr sz="1200" dirty="0">
                <a:latin typeface="Times New Roman"/>
                <a:cs typeface="Times New Roman"/>
              </a:rPr>
              <a:t>rotasi terhadap </a:t>
            </a:r>
            <a:r>
              <a:rPr sz="1200" spc="-5" dirty="0">
                <a:latin typeface="Times New Roman"/>
                <a:cs typeface="Times New Roman"/>
              </a:rPr>
              <a:t>objek Q sebesar </a:t>
            </a:r>
            <a:r>
              <a:rPr sz="1200" spc="-390" dirty="0">
                <a:latin typeface="Times New Roman"/>
                <a:cs typeface="Times New Roman"/>
              </a:rPr>
              <a:t>ϕ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= 90° pada </a:t>
            </a:r>
            <a:r>
              <a:rPr sz="1200" spc="-5" dirty="0">
                <a:latin typeface="Times New Roman"/>
                <a:cs typeface="Times New Roman"/>
              </a:rPr>
              <a:t>sumbu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y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Times New Roman"/>
              <a:buAutoNum type="arabicPeriod" startAt="2"/>
            </a:pPr>
            <a:endParaRPr sz="1100">
              <a:latin typeface="Times New Roman"/>
              <a:cs typeface="Times New Roman"/>
            </a:endParaRPr>
          </a:p>
          <a:p>
            <a:pPr marL="731520" lvl="1" indent="-229235">
              <a:lnSpc>
                <a:spcPct val="100000"/>
              </a:lnSpc>
              <a:buAutoNum type="alphaLcPeriod"/>
              <a:tabLst>
                <a:tab pos="732155" algn="l"/>
              </a:tabLst>
            </a:pPr>
            <a:r>
              <a:rPr sz="1200" dirty="0">
                <a:latin typeface="Times New Roman"/>
                <a:cs typeface="Times New Roman"/>
              </a:rPr>
              <a:t>Tentukan </a:t>
            </a:r>
            <a:r>
              <a:rPr sz="1200" spc="-5" dirty="0">
                <a:latin typeface="Times New Roman"/>
                <a:cs typeface="Times New Roman"/>
              </a:rPr>
              <a:t>koordinat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baru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Font typeface="Times New Roman"/>
              <a:buAutoNum type="alphaLcPeriod"/>
            </a:pPr>
            <a:endParaRPr sz="1100">
              <a:latin typeface="Times New Roman"/>
              <a:cs typeface="Times New Roman"/>
            </a:endParaRPr>
          </a:p>
          <a:p>
            <a:pPr marL="731520" lvl="1" indent="-229235">
              <a:lnSpc>
                <a:spcPct val="100000"/>
              </a:lnSpc>
              <a:buAutoNum type="alphaLcPeriod"/>
              <a:tabLst>
                <a:tab pos="732155" algn="l"/>
              </a:tabLst>
            </a:pPr>
            <a:r>
              <a:rPr sz="1200" spc="-5" dirty="0">
                <a:latin typeface="Times New Roman"/>
                <a:cs typeface="Times New Roman"/>
              </a:rPr>
              <a:t>Gambarkan hasilnya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sz="1400" b="1" spc="-5" dirty="0">
                <a:latin typeface="Times New Roman"/>
                <a:cs typeface="Times New Roman"/>
              </a:rPr>
              <a:t>Latihan</a:t>
            </a:r>
            <a:r>
              <a:rPr sz="1400" b="1" spc="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Refleksi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 marR="5715" indent="-635">
              <a:lnSpc>
                <a:spcPct val="143100"/>
              </a:lnSpc>
            </a:pPr>
            <a:r>
              <a:rPr sz="1200" dirty="0">
                <a:latin typeface="Times New Roman"/>
                <a:cs typeface="Times New Roman"/>
              </a:rPr>
              <a:t>Diketahui sebuah </a:t>
            </a:r>
            <a:r>
              <a:rPr sz="1200" spc="-5" dirty="0">
                <a:latin typeface="Times New Roman"/>
                <a:cs typeface="Times New Roman"/>
              </a:rPr>
              <a:t>objek Q dengan </a:t>
            </a:r>
            <a:r>
              <a:rPr sz="1200" dirty="0">
                <a:latin typeface="Times New Roman"/>
                <a:cs typeface="Times New Roman"/>
              </a:rPr>
              <a:t>koordinat </a:t>
            </a:r>
            <a:r>
              <a:rPr sz="1200" spc="-5" dirty="0">
                <a:latin typeface="Times New Roman"/>
                <a:cs typeface="Times New Roman"/>
              </a:rPr>
              <a:t>sebagai </a:t>
            </a:r>
            <a:r>
              <a:rPr sz="1200" dirty="0">
                <a:latin typeface="Times New Roman"/>
                <a:cs typeface="Times New Roman"/>
              </a:rPr>
              <a:t>berikut : {(1,0,-1,1), (2,0,-1,1), (2,1,-  1,1), </a:t>
            </a:r>
            <a:r>
              <a:rPr sz="1200" spc="-5" dirty="0">
                <a:latin typeface="Times New Roman"/>
                <a:cs typeface="Times New Roman"/>
              </a:rPr>
              <a:t>(1,1,-1,1), </a:t>
            </a:r>
            <a:r>
              <a:rPr sz="1200" dirty="0">
                <a:latin typeface="Times New Roman"/>
                <a:cs typeface="Times New Roman"/>
              </a:rPr>
              <a:t>(1,0,-2,1), (2,0,-2,1), (2,1,-2,1), </a:t>
            </a:r>
            <a:r>
              <a:rPr sz="1200" spc="-5" dirty="0">
                <a:latin typeface="Times New Roman"/>
                <a:cs typeface="Times New Roman"/>
              </a:rPr>
              <a:t>(1,1,-2,1)}.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L="462280" indent="-178435">
              <a:lnSpc>
                <a:spcPct val="100000"/>
              </a:lnSpc>
              <a:buAutoNum type="arabicPeriod"/>
              <a:tabLst>
                <a:tab pos="462915" algn="l"/>
              </a:tabLst>
            </a:pPr>
            <a:r>
              <a:rPr sz="1200" spc="-5" dirty="0">
                <a:latin typeface="Times New Roman"/>
                <a:cs typeface="Times New Roman"/>
              </a:rPr>
              <a:t>Gambarkan </a:t>
            </a:r>
            <a:r>
              <a:rPr sz="1200" dirty="0">
                <a:latin typeface="Times New Roman"/>
                <a:cs typeface="Times New Roman"/>
              </a:rPr>
              <a:t>objek </a:t>
            </a:r>
            <a:r>
              <a:rPr sz="1200" spc="-5" dirty="0">
                <a:latin typeface="Times New Roman"/>
                <a:cs typeface="Times New Roman"/>
              </a:rPr>
              <a:t>tersebut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!</a:t>
            </a:r>
            <a:endParaRPr sz="1200">
              <a:latin typeface="Times New Roman"/>
              <a:cs typeface="Times New Roman"/>
            </a:endParaRPr>
          </a:p>
          <a:p>
            <a:pPr marL="462280" indent="-178435">
              <a:lnSpc>
                <a:spcPct val="100000"/>
              </a:lnSpc>
              <a:spcBef>
                <a:spcPts val="620"/>
              </a:spcBef>
              <a:buAutoNum type="arabicPeriod"/>
              <a:tabLst>
                <a:tab pos="462915" algn="l"/>
              </a:tabLst>
            </a:pPr>
            <a:r>
              <a:rPr sz="1200" spc="-5" dirty="0">
                <a:latin typeface="Times New Roman"/>
                <a:cs typeface="Times New Roman"/>
              </a:rPr>
              <a:t>Lakukan </a:t>
            </a:r>
            <a:r>
              <a:rPr sz="1200" dirty="0">
                <a:latin typeface="Times New Roman"/>
                <a:cs typeface="Times New Roman"/>
              </a:rPr>
              <a:t>refleksi pada </a:t>
            </a:r>
            <a:r>
              <a:rPr sz="1200" spc="-5" dirty="0">
                <a:latin typeface="Times New Roman"/>
                <a:cs typeface="Times New Roman"/>
              </a:rPr>
              <a:t>bidang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xy</a:t>
            </a:r>
            <a:endParaRPr sz="1200">
              <a:latin typeface="Times New Roman"/>
              <a:cs typeface="Times New Roman"/>
            </a:endParaRPr>
          </a:p>
          <a:p>
            <a:pPr marL="698500" lvl="1" indent="-229235">
              <a:lnSpc>
                <a:spcPct val="100000"/>
              </a:lnSpc>
              <a:spcBef>
                <a:spcPts val="640"/>
              </a:spcBef>
              <a:buAutoNum type="alphaLcPeriod"/>
              <a:tabLst>
                <a:tab pos="699135" algn="l"/>
              </a:tabLst>
            </a:pPr>
            <a:r>
              <a:rPr sz="1200" dirty="0">
                <a:latin typeface="Times New Roman"/>
                <a:cs typeface="Times New Roman"/>
              </a:rPr>
              <a:t>Tentukan </a:t>
            </a:r>
            <a:r>
              <a:rPr sz="1200" spc="-5" dirty="0">
                <a:latin typeface="Times New Roman"/>
                <a:cs typeface="Times New Roman"/>
              </a:rPr>
              <a:t>koordinat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baru</a:t>
            </a:r>
            <a:endParaRPr sz="1200">
              <a:latin typeface="Times New Roman"/>
              <a:cs typeface="Times New Roman"/>
            </a:endParaRPr>
          </a:p>
          <a:p>
            <a:pPr marL="698500" lvl="1" indent="-229235">
              <a:lnSpc>
                <a:spcPct val="100000"/>
              </a:lnSpc>
              <a:spcBef>
                <a:spcPts val="620"/>
              </a:spcBef>
              <a:buAutoNum type="alphaLcPeriod"/>
              <a:tabLst>
                <a:tab pos="699135" algn="l"/>
              </a:tabLst>
            </a:pPr>
            <a:r>
              <a:rPr sz="1200" spc="-5" dirty="0">
                <a:latin typeface="Times New Roman"/>
                <a:cs typeface="Times New Roman"/>
              </a:rPr>
              <a:t>Gambarkan hasilnya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Times New Roman"/>
                <a:cs typeface="Times New Roman"/>
              </a:rPr>
              <a:t>Latihan Transformasi</a:t>
            </a:r>
            <a:r>
              <a:rPr sz="1400" b="1" spc="1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Gabungan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Times New Roman"/>
              <a:cs typeface="Times New Roman"/>
            </a:endParaRPr>
          </a:p>
          <a:p>
            <a:pPr marL="241300" indent="-229235">
              <a:lnSpc>
                <a:spcPct val="100000"/>
              </a:lnSpc>
              <a:buAutoNum type="arabicPeriod"/>
              <a:tabLst>
                <a:tab pos="241935" algn="l"/>
              </a:tabLst>
            </a:pPr>
            <a:r>
              <a:rPr sz="1200" dirty="0">
                <a:latin typeface="Times New Roman"/>
                <a:cs typeface="Times New Roman"/>
              </a:rPr>
              <a:t>Tentukan </a:t>
            </a:r>
            <a:r>
              <a:rPr sz="1200" spc="-5" dirty="0">
                <a:latin typeface="Times New Roman"/>
                <a:cs typeface="Times New Roman"/>
              </a:rPr>
              <a:t>Matriks Transformasi Umum untuk </a:t>
            </a:r>
            <a:r>
              <a:rPr sz="1200" dirty="0">
                <a:latin typeface="Times New Roman"/>
                <a:cs typeface="Times New Roman"/>
              </a:rPr>
              <a:t>transformasi </a:t>
            </a:r>
            <a:r>
              <a:rPr sz="1200" spc="-5" dirty="0">
                <a:latin typeface="Times New Roman"/>
                <a:cs typeface="Times New Roman"/>
              </a:rPr>
              <a:t>berurutan berikut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ini:</a:t>
            </a:r>
            <a:endParaRPr sz="1200">
              <a:latin typeface="Times New Roman"/>
              <a:cs typeface="Times New Roman"/>
            </a:endParaRPr>
          </a:p>
          <a:p>
            <a:pPr marL="469900" lvl="1" indent="-228600">
              <a:lnSpc>
                <a:spcPct val="100000"/>
              </a:lnSpc>
              <a:spcBef>
                <a:spcPts val="620"/>
              </a:spcBef>
              <a:buAutoNum type="arabicPeriod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Translasi </a:t>
            </a:r>
            <a:r>
              <a:rPr sz="1200" spc="-5" dirty="0">
                <a:latin typeface="Times New Roman"/>
                <a:cs typeface="Times New Roman"/>
              </a:rPr>
              <a:t>sebesar </a:t>
            </a:r>
            <a:r>
              <a:rPr sz="1200" spc="-10" dirty="0">
                <a:latin typeface="Times New Roman"/>
                <a:cs typeface="Times New Roman"/>
              </a:rPr>
              <a:t>-1, -1, -1 </a:t>
            </a:r>
            <a:r>
              <a:rPr sz="1200" dirty="0">
                <a:latin typeface="Times New Roman"/>
                <a:cs typeface="Times New Roman"/>
              </a:rPr>
              <a:t>pada </a:t>
            </a:r>
            <a:r>
              <a:rPr sz="1200" spc="-5" dirty="0">
                <a:latin typeface="Times New Roman"/>
                <a:cs typeface="Times New Roman"/>
              </a:rPr>
              <a:t>sumbu </a:t>
            </a:r>
            <a:r>
              <a:rPr sz="1200" dirty="0">
                <a:latin typeface="Times New Roman"/>
                <a:cs typeface="Times New Roman"/>
              </a:rPr>
              <a:t>x, </a:t>
            </a:r>
            <a:r>
              <a:rPr sz="1200" spc="-15" dirty="0">
                <a:latin typeface="Times New Roman"/>
                <a:cs typeface="Times New Roman"/>
              </a:rPr>
              <a:t>y,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z</a:t>
            </a:r>
            <a:endParaRPr sz="1200">
              <a:latin typeface="Times New Roman"/>
              <a:cs typeface="Times New Roman"/>
            </a:endParaRPr>
          </a:p>
          <a:p>
            <a:pPr marL="469900" lvl="1" indent="-228600">
              <a:lnSpc>
                <a:spcPct val="100000"/>
              </a:lnSpc>
              <a:spcBef>
                <a:spcPts val="640"/>
              </a:spcBef>
              <a:buAutoNum type="arabicPeriod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Rotasi </a:t>
            </a:r>
            <a:r>
              <a:rPr sz="1200" spc="-5" dirty="0">
                <a:latin typeface="Times New Roman"/>
                <a:cs typeface="Times New Roman"/>
              </a:rPr>
              <a:t>sebesar </a:t>
            </a:r>
            <a:r>
              <a:rPr sz="1200" dirty="0">
                <a:latin typeface="Times New Roman"/>
                <a:cs typeface="Times New Roman"/>
              </a:rPr>
              <a:t>+30° </a:t>
            </a:r>
            <a:r>
              <a:rPr sz="1200" spc="-5" dirty="0">
                <a:latin typeface="Times New Roman"/>
                <a:cs typeface="Times New Roman"/>
              </a:rPr>
              <a:t>pada sumbu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x</a:t>
            </a:r>
            <a:endParaRPr sz="1200">
              <a:latin typeface="Times New Roman"/>
              <a:cs typeface="Times New Roman"/>
            </a:endParaRPr>
          </a:p>
          <a:p>
            <a:pPr marL="469900" lvl="1" indent="-228600">
              <a:lnSpc>
                <a:spcPct val="100000"/>
              </a:lnSpc>
              <a:spcBef>
                <a:spcPts val="620"/>
              </a:spcBef>
              <a:buAutoNum type="arabicPeriod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Rotasi </a:t>
            </a:r>
            <a:r>
              <a:rPr sz="1200" spc="-5" dirty="0">
                <a:latin typeface="Times New Roman"/>
                <a:cs typeface="Times New Roman"/>
              </a:rPr>
              <a:t>sebesar </a:t>
            </a:r>
            <a:r>
              <a:rPr sz="1200" dirty="0">
                <a:latin typeface="Times New Roman"/>
                <a:cs typeface="Times New Roman"/>
              </a:rPr>
              <a:t>+ 45° </a:t>
            </a:r>
            <a:r>
              <a:rPr sz="1200" spc="-5" dirty="0">
                <a:latin typeface="Times New Roman"/>
                <a:cs typeface="Times New Roman"/>
              </a:rPr>
              <a:t>pada sumbu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y</a:t>
            </a:r>
            <a:endParaRPr sz="1200">
              <a:latin typeface="Times New Roman"/>
              <a:cs typeface="Times New Roman"/>
            </a:endParaRPr>
          </a:p>
          <a:p>
            <a:pPr marL="241300" marR="5080" indent="-228600">
              <a:lnSpc>
                <a:spcPct val="143100"/>
              </a:lnSpc>
              <a:spcBef>
                <a:spcPts val="20"/>
              </a:spcBef>
              <a:buAutoNum type="arabicPeriod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Tentukan </a:t>
            </a:r>
            <a:r>
              <a:rPr sz="1200" spc="-5" dirty="0">
                <a:latin typeface="Times New Roman"/>
                <a:cs typeface="Times New Roman"/>
              </a:rPr>
              <a:t>koordinat objek </a:t>
            </a:r>
            <a:r>
              <a:rPr sz="1200" dirty="0">
                <a:latin typeface="Times New Roman"/>
                <a:cs typeface="Times New Roman"/>
              </a:rPr>
              <a:t>baru </a:t>
            </a:r>
            <a:r>
              <a:rPr sz="1200" spc="-5" dirty="0">
                <a:latin typeface="Times New Roman"/>
                <a:cs typeface="Times New Roman"/>
              </a:rPr>
              <a:t>untuk vektor posisi homogen </a:t>
            </a:r>
            <a:r>
              <a:rPr sz="1200" dirty="0">
                <a:latin typeface="Times New Roman"/>
                <a:cs typeface="Times New Roman"/>
              </a:rPr>
              <a:t>(3 2 1 1) </a:t>
            </a:r>
            <a:r>
              <a:rPr sz="1200" spc="-5" dirty="0">
                <a:latin typeface="Times New Roman"/>
                <a:cs typeface="Times New Roman"/>
              </a:rPr>
              <a:t>yang  ditransformasikan dengan MTU </a:t>
            </a:r>
            <a:r>
              <a:rPr sz="1200" spc="-10" dirty="0">
                <a:latin typeface="Times New Roman"/>
                <a:cs typeface="Times New Roman"/>
              </a:rPr>
              <a:t>yang</a:t>
            </a:r>
            <a:r>
              <a:rPr sz="1200" dirty="0">
                <a:latin typeface="Times New Roman"/>
                <a:cs typeface="Times New Roman"/>
              </a:rPr>
              <a:t> dihasilkan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9000" y="7312659"/>
            <a:ext cx="5848985" cy="2359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Times New Roman"/>
                <a:cs typeface="Times New Roman"/>
              </a:rPr>
              <a:t>Daftar </a:t>
            </a:r>
            <a:r>
              <a:rPr sz="1400" b="1" spc="-5" dirty="0">
                <a:latin typeface="Times New Roman"/>
                <a:cs typeface="Times New Roman"/>
              </a:rPr>
              <a:t>Pustaka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50">
              <a:latin typeface="Times New Roman"/>
              <a:cs typeface="Times New Roman"/>
            </a:endParaRPr>
          </a:p>
          <a:p>
            <a:pPr marL="482600" marR="367030" indent="-228600">
              <a:lnSpc>
                <a:spcPct val="109800"/>
              </a:lnSpc>
              <a:buAutoNum type="arabicPeriod"/>
              <a:tabLst>
                <a:tab pos="482600" algn="l"/>
              </a:tabLst>
            </a:pPr>
            <a:r>
              <a:rPr sz="1200" spc="-5" dirty="0">
                <a:latin typeface="Times New Roman"/>
                <a:cs typeface="Times New Roman"/>
              </a:rPr>
              <a:t>David </a:t>
            </a:r>
            <a:r>
              <a:rPr sz="1200" spc="-20" dirty="0">
                <a:latin typeface="Times New Roman"/>
                <a:cs typeface="Times New Roman"/>
              </a:rPr>
              <a:t>F. </a:t>
            </a:r>
            <a:r>
              <a:rPr sz="1200" spc="-5" dirty="0">
                <a:latin typeface="Times New Roman"/>
                <a:cs typeface="Times New Roman"/>
              </a:rPr>
              <a:t>Rogers, Alan </a:t>
            </a:r>
            <a:r>
              <a:rPr sz="1200" dirty="0">
                <a:latin typeface="Times New Roman"/>
                <a:cs typeface="Times New Roman"/>
              </a:rPr>
              <a:t>J. </a:t>
            </a:r>
            <a:r>
              <a:rPr sz="1200" spc="-5" dirty="0">
                <a:latin typeface="Times New Roman"/>
                <a:cs typeface="Times New Roman"/>
              </a:rPr>
              <a:t>Adams </a:t>
            </a:r>
            <a:r>
              <a:rPr sz="1200" dirty="0">
                <a:latin typeface="Times New Roman"/>
                <a:cs typeface="Times New Roman"/>
              </a:rPr>
              <a:t>, Mathematical </a:t>
            </a:r>
            <a:r>
              <a:rPr sz="1200" spc="-5" dirty="0">
                <a:latin typeface="Times New Roman"/>
                <a:cs typeface="Times New Roman"/>
              </a:rPr>
              <a:t>Elements </a:t>
            </a:r>
            <a:r>
              <a:rPr sz="1200" dirty="0">
                <a:latin typeface="Times New Roman"/>
                <a:cs typeface="Times New Roman"/>
              </a:rPr>
              <a:t>for Computer </a:t>
            </a:r>
            <a:r>
              <a:rPr sz="1200" spc="-5" dirty="0">
                <a:latin typeface="Times New Roman"/>
                <a:cs typeface="Times New Roman"/>
              </a:rPr>
              <a:t>Graphics  </a:t>
            </a:r>
            <a:r>
              <a:rPr sz="1200" dirty="0">
                <a:latin typeface="Times New Roman"/>
                <a:cs typeface="Times New Roman"/>
              </a:rPr>
              <a:t>(2nd edition), </a:t>
            </a:r>
            <a:r>
              <a:rPr sz="1200" spc="-5" dirty="0">
                <a:latin typeface="Times New Roman"/>
                <a:cs typeface="Times New Roman"/>
              </a:rPr>
              <a:t>McGraw-Hill, </a:t>
            </a:r>
            <a:r>
              <a:rPr sz="1200" dirty="0">
                <a:latin typeface="Times New Roman"/>
                <a:cs typeface="Times New Roman"/>
              </a:rPr>
              <a:t>1989</a:t>
            </a:r>
            <a:endParaRPr sz="1200">
              <a:latin typeface="Times New Roman"/>
              <a:cs typeface="Times New Roman"/>
            </a:endParaRPr>
          </a:p>
          <a:p>
            <a:pPr marL="482600" indent="-228600">
              <a:lnSpc>
                <a:spcPct val="100000"/>
              </a:lnSpc>
              <a:spcBef>
                <a:spcPts val="140"/>
              </a:spcBef>
              <a:buAutoNum type="arabicPeriod"/>
              <a:tabLst>
                <a:tab pos="482600" algn="l"/>
              </a:tabLst>
            </a:pPr>
            <a:r>
              <a:rPr sz="1200" dirty="0">
                <a:latin typeface="Times New Roman"/>
                <a:cs typeface="Times New Roman"/>
              </a:rPr>
              <a:t>John </a:t>
            </a:r>
            <a:r>
              <a:rPr sz="1200" spc="-30" dirty="0">
                <a:latin typeface="Times New Roman"/>
                <a:cs typeface="Times New Roman"/>
              </a:rPr>
              <a:t>F. </a:t>
            </a:r>
            <a:r>
              <a:rPr sz="1200" spc="-5" dirty="0">
                <a:latin typeface="Times New Roman"/>
                <a:cs typeface="Times New Roman"/>
              </a:rPr>
              <a:t>Hughes, Andries Van </a:t>
            </a:r>
            <a:r>
              <a:rPr sz="1200" dirty="0">
                <a:latin typeface="Times New Roman"/>
                <a:cs typeface="Times New Roman"/>
              </a:rPr>
              <a:t>Dam, </a:t>
            </a:r>
            <a:r>
              <a:rPr sz="1200" spc="-5" dirty="0">
                <a:latin typeface="Times New Roman"/>
                <a:cs typeface="Times New Roman"/>
              </a:rPr>
              <a:t>Morgan Mcguire, David </a:t>
            </a:r>
            <a:r>
              <a:rPr sz="1200" spc="-20" dirty="0">
                <a:latin typeface="Times New Roman"/>
                <a:cs typeface="Times New Roman"/>
              </a:rPr>
              <a:t>F. </a:t>
            </a:r>
            <a:r>
              <a:rPr sz="1200" dirty="0">
                <a:latin typeface="Times New Roman"/>
                <a:cs typeface="Times New Roman"/>
              </a:rPr>
              <a:t>Sklar, James</a:t>
            </a:r>
            <a:r>
              <a:rPr sz="1200" spc="2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D.</a:t>
            </a:r>
            <a:endParaRPr sz="1200">
              <a:latin typeface="Times New Roman"/>
              <a:cs typeface="Times New Roman"/>
            </a:endParaRPr>
          </a:p>
          <a:p>
            <a:pPr marL="482600" marR="81280">
              <a:lnSpc>
                <a:spcPct val="143100"/>
              </a:lnSpc>
              <a:spcBef>
                <a:spcPts val="20"/>
              </a:spcBef>
            </a:pPr>
            <a:r>
              <a:rPr sz="1200" spc="-5" dirty="0">
                <a:latin typeface="Times New Roman"/>
                <a:cs typeface="Times New Roman"/>
              </a:rPr>
              <a:t>Foley, </a:t>
            </a:r>
            <a:r>
              <a:rPr sz="1200" dirty="0">
                <a:latin typeface="Times New Roman"/>
                <a:cs typeface="Times New Roman"/>
              </a:rPr>
              <a:t>Steven </a:t>
            </a:r>
            <a:r>
              <a:rPr sz="1200" spc="-20" dirty="0">
                <a:latin typeface="Times New Roman"/>
                <a:cs typeface="Times New Roman"/>
              </a:rPr>
              <a:t>K. </a:t>
            </a:r>
            <a:r>
              <a:rPr sz="1200" spc="-5" dirty="0">
                <a:latin typeface="Times New Roman"/>
                <a:cs typeface="Times New Roman"/>
              </a:rPr>
              <a:t>Feiner, </a:t>
            </a:r>
            <a:r>
              <a:rPr sz="1200" spc="-10" dirty="0">
                <a:latin typeface="Times New Roman"/>
                <a:cs typeface="Times New Roman"/>
              </a:rPr>
              <a:t>Kurt </a:t>
            </a:r>
            <a:r>
              <a:rPr sz="1200" spc="-5" dirty="0">
                <a:latin typeface="Times New Roman"/>
                <a:cs typeface="Times New Roman"/>
              </a:rPr>
              <a:t>Akeley, </a:t>
            </a:r>
            <a:r>
              <a:rPr sz="1200" dirty="0">
                <a:latin typeface="Times New Roman"/>
                <a:cs typeface="Times New Roman"/>
              </a:rPr>
              <a:t>Computer </a:t>
            </a:r>
            <a:r>
              <a:rPr sz="1200" spc="-5" dirty="0">
                <a:latin typeface="Times New Roman"/>
                <a:cs typeface="Times New Roman"/>
              </a:rPr>
              <a:t>Graphics: </a:t>
            </a:r>
            <a:r>
              <a:rPr sz="1200" dirty="0">
                <a:latin typeface="Times New Roman"/>
                <a:cs typeface="Times New Roman"/>
              </a:rPr>
              <a:t>Principles and Practice  </a:t>
            </a:r>
            <a:r>
              <a:rPr sz="1200" spc="-5" dirty="0">
                <a:latin typeface="Times New Roman"/>
                <a:cs typeface="Times New Roman"/>
              </a:rPr>
              <a:t>(3</a:t>
            </a:r>
            <a:r>
              <a:rPr sz="1200" spc="-7" baseline="38194" dirty="0">
                <a:latin typeface="Times New Roman"/>
                <a:cs typeface="Times New Roman"/>
              </a:rPr>
              <a:t>rd </a:t>
            </a:r>
            <a:r>
              <a:rPr sz="1200" dirty="0">
                <a:latin typeface="Times New Roman"/>
                <a:cs typeface="Times New Roman"/>
              </a:rPr>
              <a:t>edition), </a:t>
            </a:r>
            <a:r>
              <a:rPr sz="1200" spc="-5" dirty="0">
                <a:latin typeface="Times New Roman"/>
                <a:cs typeface="Times New Roman"/>
              </a:rPr>
              <a:t>Addison-Wesley,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2014</a:t>
            </a:r>
            <a:endParaRPr sz="1200">
              <a:latin typeface="Times New Roman"/>
              <a:cs typeface="Times New Roman"/>
            </a:endParaRPr>
          </a:p>
          <a:p>
            <a:pPr marL="481965" marR="81915" indent="-228600" algn="just">
              <a:lnSpc>
                <a:spcPct val="143800"/>
              </a:lnSpc>
              <a:spcBef>
                <a:spcPts val="5"/>
              </a:spcBef>
              <a:buAutoNum type="arabicPeriod" startAt="3"/>
              <a:tabLst>
                <a:tab pos="482600" algn="l"/>
              </a:tabLst>
            </a:pPr>
            <a:r>
              <a:rPr sz="1200" dirty="0">
                <a:latin typeface="Times New Roman"/>
                <a:cs typeface="Times New Roman"/>
              </a:rPr>
              <a:t>Ollie </a:t>
            </a:r>
            <a:r>
              <a:rPr sz="1200" spc="-5" dirty="0">
                <a:latin typeface="Times New Roman"/>
                <a:cs typeface="Times New Roman"/>
              </a:rPr>
              <a:t>Cornes, </a:t>
            </a:r>
            <a:r>
              <a:rPr sz="1200" dirty="0">
                <a:latin typeface="Times New Roman"/>
                <a:cs typeface="Times New Roman"/>
              </a:rPr>
              <a:t>Jay </a:t>
            </a:r>
            <a:r>
              <a:rPr sz="1200" spc="-5" dirty="0">
                <a:latin typeface="Times New Roman"/>
                <a:cs typeface="Times New Roman"/>
              </a:rPr>
              <a:t>Glynn, Burton Harvey, </a:t>
            </a:r>
            <a:r>
              <a:rPr sz="1200" dirty="0">
                <a:latin typeface="Times New Roman"/>
                <a:cs typeface="Times New Roman"/>
              </a:rPr>
              <a:t>Craig </a:t>
            </a:r>
            <a:r>
              <a:rPr sz="1200" spc="-5" dirty="0">
                <a:latin typeface="Times New Roman"/>
                <a:cs typeface="Times New Roman"/>
              </a:rPr>
              <a:t>McQueen, </a:t>
            </a:r>
            <a:r>
              <a:rPr sz="1200" dirty="0">
                <a:latin typeface="Times New Roman"/>
                <a:cs typeface="Times New Roman"/>
              </a:rPr>
              <a:t>Jerod </a:t>
            </a:r>
            <a:r>
              <a:rPr sz="1200" spc="-5" dirty="0">
                <a:latin typeface="Times New Roman"/>
                <a:cs typeface="Times New Roman"/>
              </a:rPr>
              <a:t>Moemeka, Christian  Nagel, </a:t>
            </a:r>
            <a:r>
              <a:rPr sz="1200" dirty="0">
                <a:latin typeface="Times New Roman"/>
                <a:cs typeface="Times New Roman"/>
              </a:rPr>
              <a:t>Simon </a:t>
            </a:r>
            <a:r>
              <a:rPr sz="1200" spc="-5" dirty="0">
                <a:latin typeface="Times New Roman"/>
                <a:cs typeface="Times New Roman"/>
              </a:rPr>
              <a:t>Robinson, Morgan </a:t>
            </a:r>
            <a:r>
              <a:rPr sz="1200" dirty="0">
                <a:latin typeface="Times New Roman"/>
                <a:cs typeface="Times New Roman"/>
              </a:rPr>
              <a:t>Skinner, </a:t>
            </a:r>
            <a:r>
              <a:rPr sz="1200" spc="-5" dirty="0">
                <a:latin typeface="Times New Roman"/>
                <a:cs typeface="Times New Roman"/>
              </a:rPr>
              <a:t>Karli Watson, Professional </a:t>
            </a:r>
            <a:r>
              <a:rPr sz="1200" dirty="0">
                <a:latin typeface="Times New Roman"/>
                <a:cs typeface="Times New Roman"/>
              </a:rPr>
              <a:t>C# - Graphics  with </a:t>
            </a:r>
            <a:r>
              <a:rPr sz="1200" spc="-10" dirty="0">
                <a:latin typeface="Times New Roman"/>
                <a:cs typeface="Times New Roman"/>
              </a:rPr>
              <a:t>GDI+, </a:t>
            </a:r>
            <a:r>
              <a:rPr sz="1200" spc="-5" dirty="0">
                <a:latin typeface="Times New Roman"/>
                <a:cs typeface="Times New Roman"/>
              </a:rPr>
              <a:t>Wrox,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2001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852" y="889000"/>
            <a:ext cx="5758180" cy="1659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Caladea"/>
                <a:cs typeface="Caladea"/>
              </a:rPr>
              <a:t>MODUL VII PROYEKSI GEOMETRI</a:t>
            </a:r>
            <a:r>
              <a:rPr sz="1600" b="1" spc="25" dirty="0">
                <a:latin typeface="Caladea"/>
                <a:cs typeface="Caladea"/>
              </a:rPr>
              <a:t> </a:t>
            </a:r>
            <a:r>
              <a:rPr sz="1600" b="1" spc="-5" dirty="0">
                <a:latin typeface="Caladea"/>
                <a:cs typeface="Caladea"/>
              </a:rPr>
              <a:t>BIDANG</a:t>
            </a:r>
            <a:endParaRPr sz="1600">
              <a:latin typeface="Caladea"/>
              <a:cs typeface="Calade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50">
              <a:latin typeface="Caladea"/>
              <a:cs typeface="Caladea"/>
            </a:endParaRPr>
          </a:p>
          <a:p>
            <a:pPr marL="12700" marR="5080" indent="360045" algn="just">
              <a:lnSpc>
                <a:spcPct val="143500"/>
              </a:lnSpc>
            </a:pPr>
            <a:r>
              <a:rPr sz="1200" dirty="0">
                <a:latin typeface="Times New Roman"/>
                <a:cs typeface="Times New Roman"/>
              </a:rPr>
              <a:t>Setelah </a:t>
            </a:r>
            <a:r>
              <a:rPr sz="1200" spc="-5" dirty="0">
                <a:latin typeface="Times New Roman"/>
                <a:cs typeface="Times New Roman"/>
              </a:rPr>
              <a:t>membaca </a:t>
            </a:r>
            <a:r>
              <a:rPr sz="1200" dirty="0">
                <a:latin typeface="Times New Roman"/>
                <a:cs typeface="Times New Roman"/>
              </a:rPr>
              <a:t>modul ini, </a:t>
            </a:r>
            <a:r>
              <a:rPr sz="1200" spc="-10" dirty="0">
                <a:latin typeface="Times New Roman"/>
                <a:cs typeface="Times New Roman"/>
              </a:rPr>
              <a:t>mahasiswa </a:t>
            </a:r>
            <a:r>
              <a:rPr sz="1200" dirty="0">
                <a:latin typeface="Times New Roman"/>
                <a:cs typeface="Times New Roman"/>
              </a:rPr>
              <a:t>akan memiliki </a:t>
            </a:r>
            <a:r>
              <a:rPr sz="1200" spc="-5" dirty="0">
                <a:latin typeface="Times New Roman"/>
                <a:cs typeface="Times New Roman"/>
              </a:rPr>
              <a:t>pengetahuan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mampu  </a:t>
            </a:r>
            <a:r>
              <a:rPr sz="1200" dirty="0">
                <a:latin typeface="Times New Roman"/>
                <a:cs typeface="Times New Roman"/>
              </a:rPr>
              <a:t>menjelaskan (i) apa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dimaksud </a:t>
            </a:r>
            <a:r>
              <a:rPr sz="1200" spc="-5" dirty="0">
                <a:latin typeface="Times New Roman"/>
                <a:cs typeface="Times New Roman"/>
              </a:rPr>
              <a:t>proyeksi geometri </a:t>
            </a:r>
            <a:r>
              <a:rPr sz="1200" dirty="0">
                <a:latin typeface="Times New Roman"/>
                <a:cs typeface="Times New Roman"/>
              </a:rPr>
              <a:t>bidang (ii) taksonomi </a:t>
            </a:r>
            <a:r>
              <a:rPr sz="1200" spc="-5" dirty="0">
                <a:latin typeface="Times New Roman"/>
                <a:cs typeface="Times New Roman"/>
              </a:rPr>
              <a:t>proyeksi  geometri </a:t>
            </a:r>
            <a:r>
              <a:rPr sz="1200" dirty="0">
                <a:latin typeface="Times New Roman"/>
                <a:cs typeface="Times New Roman"/>
              </a:rPr>
              <a:t>bidang (iii) </a:t>
            </a:r>
            <a:r>
              <a:rPr sz="1200" spc="-5" dirty="0">
                <a:latin typeface="Times New Roman"/>
                <a:cs typeface="Times New Roman"/>
              </a:rPr>
              <a:t>proyeksi </a:t>
            </a:r>
            <a:r>
              <a:rPr sz="1200" dirty="0">
                <a:latin typeface="Times New Roman"/>
                <a:cs typeface="Times New Roman"/>
              </a:rPr>
              <a:t>paralel dan </a:t>
            </a:r>
            <a:r>
              <a:rPr sz="1200" spc="-5" dirty="0">
                <a:latin typeface="Times New Roman"/>
                <a:cs typeface="Times New Roman"/>
              </a:rPr>
              <a:t>proyeksi </a:t>
            </a:r>
            <a:r>
              <a:rPr sz="1200" dirty="0">
                <a:latin typeface="Times New Roman"/>
                <a:cs typeface="Times New Roman"/>
              </a:rPr>
              <a:t>perspektif </a:t>
            </a:r>
            <a:r>
              <a:rPr sz="1200" spc="-5" dirty="0">
                <a:latin typeface="Times New Roman"/>
                <a:cs typeface="Times New Roman"/>
              </a:rPr>
              <a:t>(iv) </a:t>
            </a:r>
            <a:r>
              <a:rPr sz="1200" dirty="0">
                <a:latin typeface="Times New Roman"/>
                <a:cs typeface="Times New Roman"/>
              </a:rPr>
              <a:t>titik hilang atau </a:t>
            </a:r>
            <a:r>
              <a:rPr sz="1200" i="1" dirty="0">
                <a:latin typeface="Times New Roman"/>
                <a:cs typeface="Times New Roman"/>
              </a:rPr>
              <a:t>vanishing  points.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649" y="3119119"/>
            <a:ext cx="5760085" cy="1956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Times New Roman"/>
                <a:cs typeface="Times New Roman"/>
              </a:rPr>
              <a:t>VII.1 Pengertian Proyeksi </a:t>
            </a:r>
            <a:r>
              <a:rPr sz="1400" b="1" spc="-10" dirty="0">
                <a:latin typeface="Times New Roman"/>
                <a:cs typeface="Times New Roman"/>
              </a:rPr>
              <a:t>Geometri</a:t>
            </a:r>
            <a:r>
              <a:rPr sz="1400" b="1" spc="13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Bidang</a:t>
            </a:r>
            <a:endParaRPr sz="1400">
              <a:latin typeface="Times New Roman"/>
              <a:cs typeface="Times New Roman"/>
            </a:endParaRPr>
          </a:p>
          <a:p>
            <a:pPr marL="12700" marR="5080" indent="360680" algn="just">
              <a:lnSpc>
                <a:spcPct val="143600"/>
              </a:lnSpc>
              <a:spcBef>
                <a:spcPts val="1110"/>
              </a:spcBef>
            </a:pPr>
            <a:r>
              <a:rPr sz="1200" spc="-5" dirty="0">
                <a:latin typeface="Times New Roman"/>
                <a:cs typeface="Times New Roman"/>
              </a:rPr>
              <a:t>Proyeksi </a:t>
            </a:r>
            <a:r>
              <a:rPr sz="1200" dirty="0">
                <a:latin typeface="Times New Roman"/>
                <a:cs typeface="Times New Roman"/>
              </a:rPr>
              <a:t>merupakan </a:t>
            </a:r>
            <a:r>
              <a:rPr sz="1200" spc="-5" dirty="0">
                <a:latin typeface="Times New Roman"/>
                <a:cs typeface="Times New Roman"/>
              </a:rPr>
              <a:t>salah </a:t>
            </a:r>
            <a:r>
              <a:rPr sz="1200" dirty="0">
                <a:latin typeface="Times New Roman"/>
                <a:cs typeface="Times New Roman"/>
              </a:rPr>
              <a:t>satu </a:t>
            </a:r>
            <a:r>
              <a:rPr sz="1200" spc="-5" dirty="0">
                <a:latin typeface="Times New Roman"/>
                <a:cs typeface="Times New Roman"/>
              </a:rPr>
              <a:t>jenis </a:t>
            </a:r>
            <a:r>
              <a:rPr sz="1200" dirty="0">
                <a:latin typeface="Times New Roman"/>
                <a:cs typeface="Times New Roman"/>
              </a:rPr>
              <a:t>transformasi, </a:t>
            </a:r>
            <a:r>
              <a:rPr sz="1200" spc="-5" dirty="0">
                <a:latin typeface="Times New Roman"/>
                <a:cs typeface="Times New Roman"/>
              </a:rPr>
              <a:t>yaitu transformasi koordinat.  Proyeksi </a:t>
            </a:r>
            <a:r>
              <a:rPr sz="1200" dirty="0">
                <a:latin typeface="Times New Roman"/>
                <a:cs typeface="Times New Roman"/>
              </a:rPr>
              <a:t>merupakan </a:t>
            </a:r>
            <a:r>
              <a:rPr sz="1200" spc="-5" dirty="0">
                <a:latin typeface="Times New Roman"/>
                <a:cs typeface="Times New Roman"/>
              </a:rPr>
              <a:t>proses dimana informasi tentang </a:t>
            </a:r>
            <a:r>
              <a:rPr sz="1200" dirty="0">
                <a:latin typeface="Times New Roman"/>
                <a:cs typeface="Times New Roman"/>
              </a:rPr>
              <a:t>titik disebuah </a:t>
            </a:r>
            <a:r>
              <a:rPr sz="1200" spc="-5" dirty="0">
                <a:latin typeface="Times New Roman"/>
                <a:cs typeface="Times New Roman"/>
              </a:rPr>
              <a:t>sistem </a:t>
            </a:r>
            <a:r>
              <a:rPr sz="1200" dirty="0">
                <a:latin typeface="Times New Roman"/>
                <a:cs typeface="Times New Roman"/>
              </a:rPr>
              <a:t>koordinat  berdimensi n </a:t>
            </a:r>
            <a:r>
              <a:rPr sz="1200" spc="-5" dirty="0">
                <a:latin typeface="Times New Roman"/>
                <a:cs typeface="Times New Roman"/>
              </a:rPr>
              <a:t>dipindahkan </a:t>
            </a:r>
            <a:r>
              <a:rPr sz="1200" spc="-15" dirty="0">
                <a:latin typeface="Times New Roman"/>
                <a:cs typeface="Times New Roman"/>
              </a:rPr>
              <a:t>ke </a:t>
            </a:r>
            <a:r>
              <a:rPr sz="1200" spc="-5" dirty="0">
                <a:latin typeface="Times New Roman"/>
                <a:cs typeface="Times New Roman"/>
              </a:rPr>
              <a:t>sistem koordinat berdimensi </a:t>
            </a:r>
            <a:r>
              <a:rPr sz="1200" dirty="0">
                <a:latin typeface="Times New Roman"/>
                <a:cs typeface="Times New Roman"/>
              </a:rPr>
              <a:t>kurang dari n. </a:t>
            </a:r>
            <a:r>
              <a:rPr sz="1200" spc="-10" dirty="0">
                <a:latin typeface="Times New Roman"/>
                <a:cs typeface="Times New Roman"/>
              </a:rPr>
              <a:t>Sebagai </a:t>
            </a:r>
            <a:r>
              <a:rPr sz="1200" spc="-5" dirty="0">
                <a:latin typeface="Times New Roman"/>
                <a:cs typeface="Times New Roman"/>
              </a:rPr>
              <a:t>contoh </a:t>
            </a:r>
            <a:r>
              <a:rPr sz="1200" dirty="0">
                <a:latin typeface="Times New Roman"/>
                <a:cs typeface="Times New Roman"/>
              </a:rPr>
              <a:t>titik  </a:t>
            </a:r>
            <a:r>
              <a:rPr sz="1200" spc="-5" dirty="0">
                <a:latin typeface="Times New Roman"/>
                <a:cs typeface="Times New Roman"/>
              </a:rPr>
              <a:t>(x,y,z) yang </a:t>
            </a:r>
            <a:r>
              <a:rPr sz="1200" dirty="0">
                <a:latin typeface="Times New Roman"/>
                <a:cs typeface="Times New Roman"/>
              </a:rPr>
              <a:t>berada di </a:t>
            </a:r>
            <a:r>
              <a:rPr sz="1200" spc="-5" dirty="0">
                <a:latin typeface="Times New Roman"/>
                <a:cs typeface="Times New Roman"/>
              </a:rPr>
              <a:t>sistem koordinat 3D </a:t>
            </a:r>
            <a:r>
              <a:rPr sz="1200" dirty="0">
                <a:latin typeface="Times New Roman"/>
                <a:cs typeface="Times New Roman"/>
              </a:rPr>
              <a:t>dipindahkan ke </a:t>
            </a:r>
            <a:r>
              <a:rPr sz="1200" spc="-5" dirty="0">
                <a:latin typeface="Times New Roman"/>
                <a:cs typeface="Times New Roman"/>
              </a:rPr>
              <a:t>sistem koordinat 2D </a:t>
            </a:r>
            <a:r>
              <a:rPr sz="1200" spc="-10" dirty="0">
                <a:latin typeface="Times New Roman"/>
                <a:cs typeface="Times New Roman"/>
              </a:rPr>
              <a:t>sehingga  </a:t>
            </a:r>
            <a:r>
              <a:rPr sz="1200" spc="-5" dirty="0">
                <a:latin typeface="Times New Roman"/>
                <a:cs typeface="Times New Roman"/>
              </a:rPr>
              <a:t>menjadi </a:t>
            </a:r>
            <a:r>
              <a:rPr sz="1200" spc="-10" dirty="0">
                <a:latin typeface="Times New Roman"/>
                <a:cs typeface="Times New Roman"/>
              </a:rPr>
              <a:t>(x,y), </a:t>
            </a:r>
            <a:r>
              <a:rPr sz="1200" dirty="0">
                <a:latin typeface="Times New Roman"/>
                <a:cs typeface="Times New Roman"/>
              </a:rPr>
              <a:t>transformasi </a:t>
            </a:r>
            <a:r>
              <a:rPr sz="1200" spc="-5" dirty="0">
                <a:latin typeface="Times New Roman"/>
                <a:cs typeface="Times New Roman"/>
              </a:rPr>
              <a:t>tersebut </a:t>
            </a:r>
            <a:r>
              <a:rPr sz="1200" spc="-10" dirty="0">
                <a:latin typeface="Times New Roman"/>
                <a:cs typeface="Times New Roman"/>
              </a:rPr>
              <a:t>tentunya </a:t>
            </a:r>
            <a:r>
              <a:rPr sz="1200" dirty="0">
                <a:latin typeface="Times New Roman"/>
                <a:cs typeface="Times New Roman"/>
              </a:rPr>
              <a:t>harus </a:t>
            </a:r>
            <a:r>
              <a:rPr sz="1200" spc="-5" dirty="0">
                <a:latin typeface="Times New Roman"/>
                <a:cs typeface="Times New Roman"/>
              </a:rPr>
              <a:t>memperhitungkan pengaruh </a:t>
            </a:r>
            <a:r>
              <a:rPr sz="1200" dirty="0">
                <a:latin typeface="Times New Roman"/>
                <a:cs typeface="Times New Roman"/>
              </a:rPr>
              <a:t>z terhadap  titik </a:t>
            </a:r>
            <a:r>
              <a:rPr sz="1200" spc="-10" dirty="0">
                <a:latin typeface="Times New Roman"/>
                <a:cs typeface="Times New Roman"/>
              </a:rPr>
              <a:t>(x,y). </a:t>
            </a:r>
            <a:r>
              <a:rPr sz="1200" spc="-5" dirty="0">
                <a:latin typeface="Times New Roman"/>
                <a:cs typeface="Times New Roman"/>
              </a:rPr>
              <a:t>Gambar </a:t>
            </a:r>
            <a:r>
              <a:rPr sz="1200" dirty="0">
                <a:latin typeface="Times New Roman"/>
                <a:cs typeface="Times New Roman"/>
              </a:rPr>
              <a:t>di bawah </a:t>
            </a:r>
            <a:r>
              <a:rPr sz="1200" spc="-10" dirty="0">
                <a:latin typeface="Times New Roman"/>
                <a:cs typeface="Times New Roman"/>
              </a:rPr>
              <a:t>ini </a:t>
            </a:r>
            <a:r>
              <a:rPr sz="1200" spc="-5" dirty="0">
                <a:latin typeface="Times New Roman"/>
                <a:cs typeface="Times New Roman"/>
              </a:rPr>
              <a:t>memberikan </a:t>
            </a:r>
            <a:r>
              <a:rPr sz="1200" dirty="0">
                <a:latin typeface="Times New Roman"/>
                <a:cs typeface="Times New Roman"/>
              </a:rPr>
              <a:t>ilustrasi tentang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proyeksi.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00960" y="7993380"/>
            <a:ext cx="235839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Times New Roman"/>
                <a:cs typeface="Times New Roman"/>
              </a:rPr>
              <a:t>Gambar 7.1 Proyeksi Geometri</a:t>
            </a:r>
            <a:r>
              <a:rPr sz="1100" b="1" spc="-40" dirty="0">
                <a:latin typeface="Times New Roman"/>
                <a:cs typeface="Times New Roman"/>
              </a:rPr>
              <a:t> </a:t>
            </a:r>
            <a:r>
              <a:rPr sz="1100" b="1" dirty="0">
                <a:latin typeface="Times New Roman"/>
                <a:cs typeface="Times New Roman"/>
              </a:rPr>
              <a:t>Bidang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1700" y="8587790"/>
            <a:ext cx="5760720" cy="8153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360680" algn="just">
              <a:lnSpc>
                <a:spcPct val="143700"/>
              </a:lnSpc>
              <a:spcBef>
                <a:spcPts val="110"/>
              </a:spcBef>
            </a:pPr>
            <a:r>
              <a:rPr sz="1200" spc="-5" dirty="0">
                <a:latin typeface="Times New Roman"/>
                <a:cs typeface="Times New Roman"/>
              </a:rPr>
              <a:t>Proyeksi </a:t>
            </a:r>
            <a:r>
              <a:rPr sz="1200" dirty="0">
                <a:latin typeface="Times New Roman"/>
                <a:cs typeface="Times New Roman"/>
              </a:rPr>
              <a:t>dapat dilakukan terhadap </a:t>
            </a:r>
            <a:r>
              <a:rPr sz="1200" spc="-5" dirty="0">
                <a:latin typeface="Times New Roman"/>
                <a:cs typeface="Times New Roman"/>
              </a:rPr>
              <a:t>bidang </a:t>
            </a:r>
            <a:r>
              <a:rPr sz="1200" dirty="0">
                <a:latin typeface="Times New Roman"/>
                <a:cs typeface="Times New Roman"/>
              </a:rPr>
              <a:t>datar (</a:t>
            </a:r>
            <a:r>
              <a:rPr sz="1200" i="1" dirty="0">
                <a:latin typeface="Times New Roman"/>
                <a:cs typeface="Times New Roman"/>
              </a:rPr>
              <a:t>planar</a:t>
            </a:r>
            <a:r>
              <a:rPr sz="1200" dirty="0">
                <a:latin typeface="Times New Roman"/>
                <a:cs typeface="Times New Roman"/>
              </a:rPr>
              <a:t>) </a:t>
            </a:r>
            <a:r>
              <a:rPr sz="1200" spc="-5" dirty="0">
                <a:latin typeface="Times New Roman"/>
                <a:cs typeface="Times New Roman"/>
              </a:rPr>
              <a:t>atau </a:t>
            </a:r>
            <a:r>
              <a:rPr sz="1200" dirty="0">
                <a:latin typeface="Times New Roman"/>
                <a:cs typeface="Times New Roman"/>
              </a:rPr>
              <a:t>bidang </a:t>
            </a:r>
            <a:r>
              <a:rPr sz="1200" spc="-5" dirty="0">
                <a:latin typeface="Times New Roman"/>
                <a:cs typeface="Times New Roman"/>
              </a:rPr>
              <a:t>kurva. </a:t>
            </a:r>
            <a:r>
              <a:rPr sz="1200" dirty="0">
                <a:latin typeface="Times New Roman"/>
                <a:cs typeface="Times New Roman"/>
              </a:rPr>
              <a:t>Materi ini  akan </a:t>
            </a:r>
            <a:r>
              <a:rPr sz="1200" spc="-5" dirty="0">
                <a:latin typeface="Times New Roman"/>
                <a:cs typeface="Times New Roman"/>
              </a:rPr>
              <a:t>membahas proyeksi </a:t>
            </a:r>
            <a:r>
              <a:rPr sz="1200" dirty="0">
                <a:latin typeface="Times New Roman"/>
                <a:cs typeface="Times New Roman"/>
              </a:rPr>
              <a:t>pada bidang datar atau </a:t>
            </a:r>
            <a:r>
              <a:rPr sz="1200" spc="-5" dirty="0">
                <a:latin typeface="Times New Roman"/>
                <a:cs typeface="Times New Roman"/>
              </a:rPr>
              <a:t>disebut. </a:t>
            </a:r>
            <a:r>
              <a:rPr sz="1200" i="1" spc="-5" dirty="0">
                <a:latin typeface="Times New Roman"/>
                <a:cs typeface="Times New Roman"/>
              </a:rPr>
              <a:t>planar </a:t>
            </a:r>
            <a:r>
              <a:rPr sz="1200" i="1" dirty="0">
                <a:latin typeface="Times New Roman"/>
                <a:cs typeface="Times New Roman"/>
              </a:rPr>
              <a:t>geometric projection  </a:t>
            </a:r>
            <a:r>
              <a:rPr sz="1200" dirty="0">
                <a:latin typeface="Times New Roman"/>
                <a:cs typeface="Times New Roman"/>
              </a:rPr>
              <a:t>dilakukan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melalui</a:t>
            </a:r>
            <a:r>
              <a:rPr sz="1200" spc="1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sinar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proyeksi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yang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muncul</a:t>
            </a:r>
            <a:r>
              <a:rPr sz="1200" spc="1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dari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titik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pusat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proyeksi</a:t>
            </a:r>
            <a:r>
              <a:rPr sz="1200" spc="1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melewati</a:t>
            </a:r>
            <a:r>
              <a:rPr sz="1200" spc="1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setiap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titik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63334" y="5291023"/>
            <a:ext cx="3177080" cy="25112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627120" y="9874334"/>
            <a:ext cx="304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95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810209"/>
            <a:ext cx="5757545" cy="549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1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dari </a:t>
            </a:r>
            <a:r>
              <a:rPr sz="1200" spc="-5" dirty="0">
                <a:latin typeface="Times New Roman"/>
                <a:cs typeface="Times New Roman"/>
              </a:rPr>
              <a:t>benda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memotong </a:t>
            </a:r>
            <a:r>
              <a:rPr sz="1200" dirty="0">
                <a:latin typeface="Times New Roman"/>
                <a:cs typeface="Times New Roman"/>
              </a:rPr>
              <a:t>bidang </a:t>
            </a:r>
            <a:r>
              <a:rPr sz="1200" spc="-5" dirty="0">
                <a:latin typeface="Times New Roman"/>
                <a:cs typeface="Times New Roman"/>
              </a:rPr>
              <a:t>proyeksi (</a:t>
            </a:r>
            <a:r>
              <a:rPr sz="1200" i="1" spc="-5" dirty="0">
                <a:latin typeface="Times New Roman"/>
                <a:cs typeface="Times New Roman"/>
              </a:rPr>
              <a:t>projection plane</a:t>
            </a:r>
            <a:r>
              <a:rPr sz="1200" spc="-5" dirty="0">
                <a:latin typeface="Times New Roman"/>
                <a:cs typeface="Times New Roman"/>
              </a:rPr>
              <a:t>) </a:t>
            </a:r>
            <a:r>
              <a:rPr sz="1200" dirty="0">
                <a:latin typeface="Times New Roman"/>
                <a:cs typeface="Times New Roman"/>
              </a:rPr>
              <a:t>untuk </a:t>
            </a:r>
            <a:r>
              <a:rPr sz="1200" spc="-5" dirty="0">
                <a:latin typeface="Times New Roman"/>
                <a:cs typeface="Times New Roman"/>
              </a:rPr>
              <a:t>mendapatkan benda hasil  proyeksi. </a:t>
            </a:r>
            <a:r>
              <a:rPr sz="1200" dirty="0">
                <a:latin typeface="Times New Roman"/>
                <a:cs typeface="Times New Roman"/>
              </a:rPr>
              <a:t>Secara matematis </a:t>
            </a:r>
            <a:r>
              <a:rPr sz="1200" spc="-10" dirty="0">
                <a:latin typeface="Times New Roman"/>
                <a:cs typeface="Times New Roman"/>
              </a:rPr>
              <a:t>proyeksi </a:t>
            </a:r>
            <a:r>
              <a:rPr sz="1200" dirty="0">
                <a:latin typeface="Times New Roman"/>
                <a:cs typeface="Times New Roman"/>
              </a:rPr>
              <a:t>dapat digambarkan </a:t>
            </a:r>
            <a:r>
              <a:rPr sz="1200" spc="-10" dirty="0">
                <a:latin typeface="Times New Roman"/>
                <a:cs typeface="Times New Roman"/>
              </a:rPr>
              <a:t>sebagai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berikut: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44269" y="3818890"/>
            <a:ext cx="294005" cy="135890"/>
          </a:xfrm>
          <a:custGeom>
            <a:avLst/>
            <a:gdLst/>
            <a:ahLst/>
            <a:cxnLst/>
            <a:rect l="l" t="t" r="r" b="b"/>
            <a:pathLst>
              <a:path w="294005" h="135889">
                <a:moveTo>
                  <a:pt x="0" y="135895"/>
                </a:moveTo>
                <a:lnTo>
                  <a:pt x="293594" y="135895"/>
                </a:lnTo>
                <a:lnTo>
                  <a:pt x="293594" y="0"/>
                </a:lnTo>
                <a:lnTo>
                  <a:pt x="0" y="0"/>
                </a:lnTo>
                <a:lnTo>
                  <a:pt x="0" y="135895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9650" y="4278629"/>
            <a:ext cx="263525" cy="121920"/>
          </a:xfrm>
          <a:custGeom>
            <a:avLst/>
            <a:gdLst/>
            <a:ahLst/>
            <a:cxnLst/>
            <a:rect l="l" t="t" r="r" b="b"/>
            <a:pathLst>
              <a:path w="263525" h="121920">
                <a:moveTo>
                  <a:pt x="0" y="121738"/>
                </a:moveTo>
                <a:lnTo>
                  <a:pt x="263011" y="121738"/>
                </a:lnTo>
                <a:lnTo>
                  <a:pt x="263011" y="0"/>
                </a:lnTo>
                <a:lnTo>
                  <a:pt x="0" y="0"/>
                </a:lnTo>
                <a:lnTo>
                  <a:pt x="0" y="121738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951505" y="4343400"/>
            <a:ext cx="256857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Times New Roman"/>
                <a:cs typeface="Times New Roman"/>
              </a:rPr>
              <a:t>Gambar 7.2 Proyeksi </a:t>
            </a:r>
            <a:r>
              <a:rPr sz="1100" b="1" dirty="0">
                <a:latin typeface="Times New Roman"/>
                <a:cs typeface="Times New Roman"/>
              </a:rPr>
              <a:t>dan </a:t>
            </a:r>
            <a:r>
              <a:rPr sz="1100" b="1" spc="-5" dirty="0">
                <a:latin typeface="Times New Roman"/>
                <a:cs typeface="Times New Roman"/>
              </a:rPr>
              <a:t>Bidang</a:t>
            </a:r>
            <a:r>
              <a:rPr sz="1100" b="1" spc="-10" dirty="0">
                <a:latin typeface="Times New Roman"/>
                <a:cs typeface="Times New Roman"/>
              </a:rPr>
              <a:t> Proyeksi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69" y="4654550"/>
            <a:ext cx="294005" cy="135890"/>
          </a:xfrm>
          <a:custGeom>
            <a:avLst/>
            <a:gdLst/>
            <a:ahLst/>
            <a:cxnLst/>
            <a:rect l="l" t="t" r="r" b="b"/>
            <a:pathLst>
              <a:path w="294005" h="135889">
                <a:moveTo>
                  <a:pt x="0" y="135895"/>
                </a:moveTo>
                <a:lnTo>
                  <a:pt x="293594" y="135895"/>
                </a:lnTo>
                <a:lnTo>
                  <a:pt x="293594" y="0"/>
                </a:lnTo>
                <a:lnTo>
                  <a:pt x="0" y="0"/>
                </a:lnTo>
                <a:lnTo>
                  <a:pt x="0" y="135895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01700" y="5085079"/>
            <a:ext cx="5759450" cy="143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Times New Roman"/>
                <a:cs typeface="Times New Roman"/>
              </a:rPr>
              <a:t>VII.2 Taksonomi Proyeksi </a:t>
            </a:r>
            <a:r>
              <a:rPr sz="1400" b="1" spc="-10" dirty="0">
                <a:latin typeface="Times New Roman"/>
                <a:cs typeface="Times New Roman"/>
              </a:rPr>
              <a:t>Geometri</a:t>
            </a:r>
            <a:r>
              <a:rPr sz="1400" b="1" spc="12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Bidang</a:t>
            </a:r>
            <a:endParaRPr sz="1400">
              <a:latin typeface="Times New Roman"/>
              <a:cs typeface="Times New Roman"/>
            </a:endParaRPr>
          </a:p>
          <a:p>
            <a:pPr marL="12700" marR="5080" indent="228600" algn="just">
              <a:lnSpc>
                <a:spcPct val="144000"/>
              </a:lnSpc>
              <a:spcBef>
                <a:spcPts val="1105"/>
              </a:spcBef>
            </a:pPr>
            <a:r>
              <a:rPr sz="1200" spc="-5" dirty="0">
                <a:latin typeface="Times New Roman"/>
                <a:cs typeface="Times New Roman"/>
              </a:rPr>
              <a:t>Proyeksi geometri </a:t>
            </a:r>
            <a:r>
              <a:rPr sz="1200" dirty="0">
                <a:latin typeface="Times New Roman"/>
                <a:cs typeface="Times New Roman"/>
              </a:rPr>
              <a:t>bidang </a:t>
            </a:r>
            <a:r>
              <a:rPr sz="1200" spc="-10" dirty="0">
                <a:latin typeface="Times New Roman"/>
                <a:cs typeface="Times New Roman"/>
              </a:rPr>
              <a:t>(PGB) </a:t>
            </a:r>
            <a:r>
              <a:rPr sz="1200" dirty="0">
                <a:latin typeface="Times New Roman"/>
                <a:cs typeface="Times New Roman"/>
              </a:rPr>
              <a:t>dapat </a:t>
            </a:r>
            <a:r>
              <a:rPr sz="1200" spc="-5" dirty="0">
                <a:latin typeface="Times New Roman"/>
                <a:cs typeface="Times New Roman"/>
              </a:rPr>
              <a:t>dibagi </a:t>
            </a:r>
            <a:r>
              <a:rPr sz="1200" dirty="0">
                <a:latin typeface="Times New Roman"/>
                <a:cs typeface="Times New Roman"/>
              </a:rPr>
              <a:t>menjadi dua macam, </a:t>
            </a:r>
            <a:r>
              <a:rPr sz="1200" spc="-5" dirty="0">
                <a:latin typeface="Times New Roman"/>
                <a:cs typeface="Times New Roman"/>
              </a:rPr>
              <a:t>yaitu: proyeksi </a:t>
            </a:r>
            <a:r>
              <a:rPr sz="1200" dirty="0">
                <a:latin typeface="Times New Roman"/>
                <a:cs typeface="Times New Roman"/>
              </a:rPr>
              <a:t>paralel  dan </a:t>
            </a:r>
            <a:r>
              <a:rPr sz="1200" spc="-5" dirty="0">
                <a:latin typeface="Times New Roman"/>
                <a:cs typeface="Times New Roman"/>
              </a:rPr>
              <a:t>proyeksi </a:t>
            </a:r>
            <a:r>
              <a:rPr sz="1200" dirty="0">
                <a:latin typeface="Times New Roman"/>
                <a:cs typeface="Times New Roman"/>
              </a:rPr>
              <a:t>perspektif. </a:t>
            </a:r>
            <a:r>
              <a:rPr sz="1200" spc="-5" dirty="0">
                <a:latin typeface="Times New Roman"/>
                <a:cs typeface="Times New Roman"/>
              </a:rPr>
              <a:t>Perbedaan antara </a:t>
            </a:r>
            <a:r>
              <a:rPr sz="1200" dirty="0">
                <a:latin typeface="Times New Roman"/>
                <a:cs typeface="Times New Roman"/>
              </a:rPr>
              <a:t>kedua </a:t>
            </a:r>
            <a:r>
              <a:rPr sz="1200" spc="-10" dirty="0">
                <a:latin typeface="Times New Roman"/>
                <a:cs typeface="Times New Roman"/>
              </a:rPr>
              <a:t>proyeksi </a:t>
            </a:r>
            <a:r>
              <a:rPr sz="1200" dirty="0">
                <a:latin typeface="Times New Roman"/>
                <a:cs typeface="Times New Roman"/>
              </a:rPr>
              <a:t>ini adalah: pada </a:t>
            </a:r>
            <a:r>
              <a:rPr sz="1200" spc="-5" dirty="0">
                <a:latin typeface="Times New Roman"/>
                <a:cs typeface="Times New Roman"/>
              </a:rPr>
              <a:t>proyeksi </a:t>
            </a:r>
            <a:r>
              <a:rPr sz="1200" dirty="0">
                <a:latin typeface="Times New Roman"/>
                <a:cs typeface="Times New Roman"/>
              </a:rPr>
              <a:t>perspektif  jarak </a:t>
            </a:r>
            <a:r>
              <a:rPr sz="1200" spc="-5" dirty="0">
                <a:latin typeface="Times New Roman"/>
                <a:cs typeface="Times New Roman"/>
              </a:rPr>
              <a:t>antara </a:t>
            </a:r>
            <a:r>
              <a:rPr sz="1200" dirty="0">
                <a:latin typeface="Times New Roman"/>
                <a:cs typeface="Times New Roman"/>
              </a:rPr>
              <a:t>titik </a:t>
            </a:r>
            <a:r>
              <a:rPr sz="1200" spc="-5" dirty="0">
                <a:latin typeface="Times New Roman"/>
                <a:cs typeface="Times New Roman"/>
              </a:rPr>
              <a:t>pusat </a:t>
            </a:r>
            <a:r>
              <a:rPr sz="1200" spc="-10" dirty="0">
                <a:latin typeface="Times New Roman"/>
                <a:cs typeface="Times New Roman"/>
              </a:rPr>
              <a:t>proyeksi </a:t>
            </a:r>
            <a:r>
              <a:rPr sz="1200" dirty="0">
                <a:latin typeface="Times New Roman"/>
                <a:cs typeface="Times New Roman"/>
              </a:rPr>
              <a:t>ke </a:t>
            </a:r>
            <a:r>
              <a:rPr sz="1200" spc="-5" dirty="0">
                <a:latin typeface="Times New Roman"/>
                <a:cs typeface="Times New Roman"/>
              </a:rPr>
              <a:t>bidang proyeksi </a:t>
            </a:r>
            <a:r>
              <a:rPr sz="1200" dirty="0">
                <a:latin typeface="Times New Roman"/>
                <a:cs typeface="Times New Roman"/>
              </a:rPr>
              <a:t>bersifat </a:t>
            </a:r>
            <a:r>
              <a:rPr sz="1200" spc="-5" dirty="0">
                <a:latin typeface="Times New Roman"/>
                <a:cs typeface="Times New Roman"/>
              </a:rPr>
              <a:t>finite </a:t>
            </a:r>
            <a:r>
              <a:rPr sz="1200" dirty="0">
                <a:latin typeface="Times New Roman"/>
                <a:cs typeface="Times New Roman"/>
              </a:rPr>
              <a:t>(tertentu) </a:t>
            </a:r>
            <a:r>
              <a:rPr sz="1200" spc="-5" dirty="0">
                <a:latin typeface="Times New Roman"/>
                <a:cs typeface="Times New Roman"/>
              </a:rPr>
              <a:t>sedangkan </a:t>
            </a:r>
            <a:r>
              <a:rPr sz="1200" dirty="0">
                <a:latin typeface="Times New Roman"/>
                <a:cs typeface="Times New Roman"/>
              </a:rPr>
              <a:t>pada  </a:t>
            </a:r>
            <a:r>
              <a:rPr sz="1200" spc="-5" dirty="0">
                <a:latin typeface="Times New Roman"/>
                <a:cs typeface="Times New Roman"/>
              </a:rPr>
              <a:t>proyeksi </a:t>
            </a:r>
            <a:r>
              <a:rPr sz="1200" dirty="0">
                <a:latin typeface="Times New Roman"/>
                <a:cs typeface="Times New Roman"/>
              </a:rPr>
              <a:t>paralel </a:t>
            </a:r>
            <a:r>
              <a:rPr sz="1200" spc="-5" dirty="0">
                <a:latin typeface="Times New Roman"/>
                <a:cs typeface="Times New Roman"/>
              </a:rPr>
              <a:t>jarak antara </a:t>
            </a:r>
            <a:r>
              <a:rPr sz="1200" dirty="0">
                <a:latin typeface="Times New Roman"/>
                <a:cs typeface="Times New Roman"/>
              </a:rPr>
              <a:t>titik </a:t>
            </a:r>
            <a:r>
              <a:rPr sz="1200" spc="-5" dirty="0">
                <a:latin typeface="Times New Roman"/>
                <a:cs typeface="Times New Roman"/>
              </a:rPr>
              <a:t>pusat </a:t>
            </a:r>
            <a:r>
              <a:rPr sz="1200" spc="-10" dirty="0">
                <a:latin typeface="Times New Roman"/>
                <a:cs typeface="Times New Roman"/>
              </a:rPr>
              <a:t>proyeksi </a:t>
            </a:r>
            <a:r>
              <a:rPr sz="1200" dirty="0">
                <a:latin typeface="Times New Roman"/>
                <a:cs typeface="Times New Roman"/>
              </a:rPr>
              <a:t>ke bidang proyeksi tidak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terhingga.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50439" y="9298940"/>
            <a:ext cx="30619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Times New Roman"/>
                <a:cs typeface="Times New Roman"/>
              </a:rPr>
              <a:t>Gambar </a:t>
            </a:r>
            <a:r>
              <a:rPr sz="1100" b="1" spc="-5" dirty="0">
                <a:latin typeface="Times New Roman"/>
                <a:cs typeface="Times New Roman"/>
              </a:rPr>
              <a:t>7.3 Taksonomi Proyeksi Geometri</a:t>
            </a:r>
            <a:r>
              <a:rPr sz="1100" b="1" spc="-40" dirty="0">
                <a:latin typeface="Times New Roman"/>
                <a:cs typeface="Times New Roman"/>
              </a:rPr>
              <a:t> </a:t>
            </a:r>
            <a:r>
              <a:rPr sz="1100" b="1" dirty="0">
                <a:latin typeface="Times New Roman"/>
                <a:cs typeface="Times New Roman"/>
              </a:rPr>
              <a:t>Bidang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28800" y="4058234"/>
            <a:ext cx="26670" cy="0"/>
          </a:xfrm>
          <a:custGeom>
            <a:avLst/>
            <a:gdLst/>
            <a:ahLst/>
            <a:cxnLst/>
            <a:rect l="l" t="t" r="r" b="b"/>
            <a:pathLst>
              <a:path w="26669">
                <a:moveTo>
                  <a:pt x="0" y="0"/>
                </a:moveTo>
                <a:lnTo>
                  <a:pt x="26666" y="0"/>
                </a:lnTo>
              </a:path>
              <a:path w="26669">
                <a:moveTo>
                  <a:pt x="0" y="0"/>
                </a:moveTo>
                <a:lnTo>
                  <a:pt x="26666" y="0"/>
                </a:lnTo>
              </a:path>
            </a:pathLst>
          </a:custGeom>
          <a:ln w="8888">
            <a:solidFill>
              <a:srgbClr val="FEFEF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2242600" y="1567180"/>
            <a:ext cx="4081145" cy="2495550"/>
            <a:chOff x="2242600" y="1567180"/>
            <a:chExt cx="4081145" cy="2495550"/>
          </a:xfrm>
        </p:grpSpPr>
        <p:sp>
          <p:nvSpPr>
            <p:cNvPr id="11" name="object 11"/>
            <p:cNvSpPr/>
            <p:nvPr/>
          </p:nvSpPr>
          <p:spPr>
            <a:xfrm>
              <a:off x="2242600" y="1567180"/>
              <a:ext cx="4053208" cy="249422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296660" y="4058234"/>
              <a:ext cx="26670" cy="0"/>
            </a:xfrm>
            <a:custGeom>
              <a:avLst/>
              <a:gdLst/>
              <a:ahLst/>
              <a:cxnLst/>
              <a:rect l="l" t="t" r="r" b="b"/>
              <a:pathLst>
                <a:path w="26670">
                  <a:moveTo>
                    <a:pt x="0" y="0"/>
                  </a:moveTo>
                  <a:lnTo>
                    <a:pt x="26666" y="0"/>
                  </a:lnTo>
                </a:path>
                <a:path w="26670">
                  <a:moveTo>
                    <a:pt x="0" y="0"/>
                  </a:moveTo>
                  <a:lnTo>
                    <a:pt x="26666" y="0"/>
                  </a:lnTo>
                </a:path>
              </a:pathLst>
            </a:custGeom>
            <a:ln w="8888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1828800" y="4892650"/>
            <a:ext cx="26670" cy="0"/>
          </a:xfrm>
          <a:custGeom>
            <a:avLst/>
            <a:gdLst/>
            <a:ahLst/>
            <a:cxnLst/>
            <a:rect l="l" t="t" r="r" b="b"/>
            <a:pathLst>
              <a:path w="26669">
                <a:moveTo>
                  <a:pt x="0" y="0"/>
                </a:moveTo>
                <a:lnTo>
                  <a:pt x="26666" y="0"/>
                </a:lnTo>
              </a:path>
              <a:path w="26669">
                <a:moveTo>
                  <a:pt x="0" y="0"/>
                </a:moveTo>
                <a:lnTo>
                  <a:pt x="26666" y="0"/>
                </a:lnTo>
              </a:path>
            </a:pathLst>
          </a:custGeom>
          <a:ln w="8888">
            <a:solidFill>
              <a:srgbClr val="FEFEF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64033" y="6822295"/>
            <a:ext cx="4912973" cy="21879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627120" y="9874334"/>
            <a:ext cx="304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96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547" y="1216659"/>
            <a:ext cx="575818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Times New Roman"/>
                <a:cs typeface="Times New Roman"/>
              </a:rPr>
              <a:t>VII.3 Proyeksi</a:t>
            </a:r>
            <a:r>
              <a:rPr sz="1400" b="1" spc="105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Times New Roman"/>
                <a:cs typeface="Times New Roman"/>
              </a:rPr>
              <a:t>Paralel</a:t>
            </a:r>
            <a:endParaRPr sz="1400">
              <a:latin typeface="Times New Roman"/>
              <a:cs typeface="Times New Roman"/>
            </a:endParaRPr>
          </a:p>
          <a:p>
            <a:pPr marL="12700" marR="5080" indent="457200" algn="just">
              <a:lnSpc>
                <a:spcPct val="143800"/>
              </a:lnSpc>
              <a:spcBef>
                <a:spcPts val="1110"/>
              </a:spcBef>
            </a:pPr>
            <a:r>
              <a:rPr sz="1200" spc="-5" dirty="0">
                <a:latin typeface="Times New Roman"/>
                <a:cs typeface="Times New Roman"/>
              </a:rPr>
              <a:t>Proyeksi </a:t>
            </a:r>
            <a:r>
              <a:rPr sz="1200" dirty="0">
                <a:latin typeface="Times New Roman"/>
                <a:cs typeface="Times New Roman"/>
              </a:rPr>
              <a:t>paralel adalah jenis </a:t>
            </a:r>
            <a:r>
              <a:rPr sz="1200" spc="-10" dirty="0">
                <a:latin typeface="Times New Roman"/>
                <a:cs typeface="Times New Roman"/>
              </a:rPr>
              <a:t>proyeksi </a:t>
            </a:r>
            <a:r>
              <a:rPr sz="1200" dirty="0">
                <a:latin typeface="Times New Roman"/>
                <a:cs typeface="Times New Roman"/>
              </a:rPr>
              <a:t>dimana </a:t>
            </a:r>
            <a:r>
              <a:rPr sz="1200" spc="-5" dirty="0">
                <a:latin typeface="Times New Roman"/>
                <a:cs typeface="Times New Roman"/>
              </a:rPr>
              <a:t>pusat </a:t>
            </a:r>
            <a:r>
              <a:rPr sz="1200" spc="-10" dirty="0">
                <a:latin typeface="Times New Roman"/>
                <a:cs typeface="Times New Roman"/>
              </a:rPr>
              <a:t>proyeksi </a:t>
            </a:r>
            <a:r>
              <a:rPr sz="1200" dirty="0">
                <a:latin typeface="Times New Roman"/>
                <a:cs typeface="Times New Roman"/>
              </a:rPr>
              <a:t>pada titik </a:t>
            </a:r>
            <a:r>
              <a:rPr sz="1200" spc="-5" dirty="0">
                <a:latin typeface="Times New Roman"/>
                <a:cs typeface="Times New Roman"/>
              </a:rPr>
              <a:t>tak </a:t>
            </a:r>
            <a:r>
              <a:rPr sz="1200" spc="-10" dirty="0">
                <a:latin typeface="Times New Roman"/>
                <a:cs typeface="Times New Roman"/>
              </a:rPr>
              <a:t>hingga  </a:t>
            </a:r>
            <a:r>
              <a:rPr sz="1200" spc="-5" dirty="0">
                <a:latin typeface="Times New Roman"/>
                <a:cs typeface="Times New Roman"/>
              </a:rPr>
              <a:t>(</a:t>
            </a:r>
            <a:r>
              <a:rPr sz="1200" i="1" spc="-5" dirty="0">
                <a:latin typeface="Times New Roman"/>
                <a:cs typeface="Times New Roman"/>
              </a:rPr>
              <a:t>infinit</a:t>
            </a:r>
            <a:r>
              <a:rPr sz="1200" spc="-5" dirty="0">
                <a:latin typeface="Times New Roman"/>
                <a:cs typeface="Times New Roman"/>
              </a:rPr>
              <a:t>y). Dengan </a:t>
            </a:r>
            <a:r>
              <a:rPr sz="1200" dirty="0">
                <a:latin typeface="Times New Roman"/>
                <a:cs typeface="Times New Roman"/>
              </a:rPr>
              <a:t>demikian </a:t>
            </a:r>
            <a:r>
              <a:rPr sz="1200" spc="-5" dirty="0">
                <a:latin typeface="Times New Roman"/>
                <a:cs typeface="Times New Roman"/>
              </a:rPr>
              <a:t>arah proyeksi </a:t>
            </a:r>
            <a:r>
              <a:rPr sz="1200" dirty="0">
                <a:latin typeface="Times New Roman"/>
                <a:cs typeface="Times New Roman"/>
              </a:rPr>
              <a:t>(</a:t>
            </a:r>
            <a:r>
              <a:rPr sz="1200" i="1" dirty="0">
                <a:latin typeface="Times New Roman"/>
                <a:cs typeface="Times New Roman"/>
              </a:rPr>
              <a:t>Direction of </a:t>
            </a:r>
            <a:r>
              <a:rPr sz="1200" i="1" spc="-5" dirty="0">
                <a:latin typeface="Times New Roman"/>
                <a:cs typeface="Times New Roman"/>
              </a:rPr>
              <a:t>Projection-DOP</a:t>
            </a:r>
            <a:r>
              <a:rPr sz="1200" spc="-5" dirty="0">
                <a:latin typeface="Times New Roman"/>
                <a:cs typeface="Times New Roman"/>
              </a:rPr>
              <a:t>)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spc="-5" dirty="0">
                <a:latin typeface="Times New Roman"/>
                <a:cs typeface="Times New Roman"/>
              </a:rPr>
              <a:t>sama </a:t>
            </a:r>
            <a:r>
              <a:rPr sz="1200" dirty="0">
                <a:latin typeface="Times New Roman"/>
                <a:cs typeface="Times New Roman"/>
              </a:rPr>
              <a:t>untuk  semua titik. </a:t>
            </a:r>
            <a:r>
              <a:rPr sz="1200" spc="-5" dirty="0">
                <a:latin typeface="Times New Roman"/>
                <a:cs typeface="Times New Roman"/>
              </a:rPr>
              <a:t>Gambar berikut mengilustrasikan </a:t>
            </a:r>
            <a:r>
              <a:rPr sz="1200" spc="-10" dirty="0">
                <a:latin typeface="Times New Roman"/>
                <a:cs typeface="Times New Roman"/>
              </a:rPr>
              <a:t>proyeksi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paralel.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03220" y="4866640"/>
            <a:ext cx="175577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Times New Roman"/>
                <a:cs typeface="Times New Roman"/>
              </a:rPr>
              <a:t>Gambar 7.4 Proyeksi</a:t>
            </a:r>
            <a:r>
              <a:rPr sz="1100" b="1" spc="-35" dirty="0">
                <a:latin typeface="Times New Roman"/>
                <a:cs typeface="Times New Roman"/>
              </a:rPr>
              <a:t> </a:t>
            </a:r>
            <a:r>
              <a:rPr sz="1100" b="1" spc="-5" dirty="0">
                <a:latin typeface="Times New Roman"/>
                <a:cs typeface="Times New Roman"/>
              </a:rPr>
              <a:t>Paralel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395" y="5461050"/>
            <a:ext cx="5761355" cy="28473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457200" algn="just">
              <a:lnSpc>
                <a:spcPct val="143700"/>
              </a:lnSpc>
              <a:spcBef>
                <a:spcPts val="110"/>
              </a:spcBef>
            </a:pPr>
            <a:r>
              <a:rPr sz="1200" spc="-5" dirty="0">
                <a:latin typeface="Times New Roman"/>
                <a:cs typeface="Times New Roman"/>
              </a:rPr>
              <a:t>Proyeksi </a:t>
            </a:r>
            <a:r>
              <a:rPr sz="1200" dirty="0">
                <a:latin typeface="Times New Roman"/>
                <a:cs typeface="Times New Roman"/>
              </a:rPr>
              <a:t>paralel </a:t>
            </a:r>
            <a:r>
              <a:rPr sz="1200" spc="-5" dirty="0">
                <a:latin typeface="Times New Roman"/>
                <a:cs typeface="Times New Roman"/>
              </a:rPr>
              <a:t>dapat dikatagorikan menurut hubungan </a:t>
            </a:r>
            <a:r>
              <a:rPr sz="1200" dirty="0">
                <a:latin typeface="Times New Roman"/>
                <a:cs typeface="Times New Roman"/>
              </a:rPr>
              <a:t>antara arah </a:t>
            </a:r>
            <a:r>
              <a:rPr sz="1200" spc="-10" dirty="0">
                <a:latin typeface="Times New Roman"/>
                <a:cs typeface="Times New Roman"/>
              </a:rPr>
              <a:t>poyeksi </a:t>
            </a:r>
            <a:r>
              <a:rPr sz="1200" spc="-5" dirty="0">
                <a:latin typeface="Times New Roman"/>
                <a:cs typeface="Times New Roman"/>
              </a:rPr>
              <a:t>dengan  vektor </a:t>
            </a:r>
            <a:r>
              <a:rPr sz="1200" dirty="0">
                <a:latin typeface="Times New Roman"/>
                <a:cs typeface="Times New Roman"/>
              </a:rPr>
              <a:t>normal </a:t>
            </a:r>
            <a:r>
              <a:rPr sz="1200" spc="-5" dirty="0">
                <a:latin typeface="Times New Roman"/>
                <a:cs typeface="Times New Roman"/>
              </a:rPr>
              <a:t>dari bidang proyeksi, </a:t>
            </a:r>
            <a:r>
              <a:rPr sz="1200" dirty="0">
                <a:latin typeface="Times New Roman"/>
                <a:cs typeface="Times New Roman"/>
              </a:rPr>
              <a:t>ke dalam dua </a:t>
            </a:r>
            <a:r>
              <a:rPr sz="1200" spc="-5" dirty="0">
                <a:latin typeface="Times New Roman"/>
                <a:cs typeface="Times New Roman"/>
              </a:rPr>
              <a:t>macam </a:t>
            </a:r>
            <a:r>
              <a:rPr sz="1200" spc="-10" dirty="0">
                <a:latin typeface="Times New Roman"/>
                <a:cs typeface="Times New Roman"/>
              </a:rPr>
              <a:t>proyeksi </a:t>
            </a:r>
            <a:r>
              <a:rPr sz="1200" spc="-5" dirty="0">
                <a:latin typeface="Times New Roman"/>
                <a:cs typeface="Times New Roman"/>
              </a:rPr>
              <a:t>yaitu </a:t>
            </a:r>
            <a:r>
              <a:rPr sz="1200" i="1" dirty="0">
                <a:latin typeface="Times New Roman"/>
                <a:cs typeface="Times New Roman"/>
              </a:rPr>
              <a:t>orthographic </a:t>
            </a:r>
            <a:r>
              <a:rPr sz="1200" dirty="0">
                <a:latin typeface="Times New Roman"/>
                <a:cs typeface="Times New Roman"/>
              </a:rPr>
              <a:t>dan  </a:t>
            </a:r>
            <a:r>
              <a:rPr sz="1200" i="1" dirty="0">
                <a:latin typeface="Times New Roman"/>
                <a:cs typeface="Times New Roman"/>
              </a:rPr>
              <a:t>oblique</a:t>
            </a:r>
            <a:r>
              <a:rPr sz="1200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spc="-5" dirty="0">
                <a:latin typeface="Times New Roman"/>
                <a:cs typeface="Times New Roman"/>
              </a:rPr>
              <a:t>Proyeksi</a:t>
            </a:r>
            <a:r>
              <a:rPr sz="1200" b="1" dirty="0">
                <a:latin typeface="Times New Roman"/>
                <a:cs typeface="Times New Roman"/>
              </a:rPr>
              <a:t> </a:t>
            </a:r>
            <a:r>
              <a:rPr sz="1200" b="1" i="1" spc="-5" dirty="0">
                <a:latin typeface="Times New Roman"/>
                <a:cs typeface="Times New Roman"/>
              </a:rPr>
              <a:t>Orthographic</a:t>
            </a:r>
            <a:endParaRPr sz="1200">
              <a:latin typeface="Times New Roman"/>
              <a:cs typeface="Times New Roman"/>
            </a:endParaRPr>
          </a:p>
          <a:p>
            <a:pPr marL="12700" marR="5080" indent="457200" algn="just">
              <a:lnSpc>
                <a:spcPct val="143600"/>
              </a:lnSpc>
              <a:spcBef>
                <a:spcPts val="490"/>
              </a:spcBef>
            </a:pPr>
            <a:r>
              <a:rPr sz="1200" spc="-5" dirty="0">
                <a:latin typeface="Times New Roman"/>
                <a:cs typeface="Times New Roman"/>
              </a:rPr>
              <a:t>Proyeksi </a:t>
            </a:r>
            <a:r>
              <a:rPr sz="1200" i="1" spc="-5" dirty="0">
                <a:latin typeface="Times New Roman"/>
                <a:cs typeface="Times New Roman"/>
              </a:rPr>
              <a:t>orthographic </a:t>
            </a:r>
            <a:r>
              <a:rPr sz="1200" dirty="0">
                <a:latin typeface="Times New Roman"/>
                <a:cs typeface="Times New Roman"/>
              </a:rPr>
              <a:t>diperoleh </a:t>
            </a:r>
            <a:r>
              <a:rPr sz="1200" spc="-5" dirty="0">
                <a:latin typeface="Times New Roman"/>
                <a:cs typeface="Times New Roman"/>
              </a:rPr>
              <a:t>apabila </a:t>
            </a:r>
            <a:r>
              <a:rPr sz="1200" dirty="0">
                <a:latin typeface="Times New Roman"/>
                <a:cs typeface="Times New Roman"/>
              </a:rPr>
              <a:t>sinar </a:t>
            </a:r>
            <a:r>
              <a:rPr sz="1200" spc="-10" dirty="0">
                <a:latin typeface="Times New Roman"/>
                <a:cs typeface="Times New Roman"/>
              </a:rPr>
              <a:t>proyeksi </a:t>
            </a:r>
            <a:r>
              <a:rPr sz="1200" spc="-5" dirty="0">
                <a:latin typeface="Times New Roman"/>
                <a:cs typeface="Times New Roman"/>
              </a:rPr>
              <a:t>tegak </a:t>
            </a:r>
            <a:r>
              <a:rPr sz="1200" dirty="0">
                <a:latin typeface="Times New Roman"/>
                <a:cs typeface="Times New Roman"/>
              </a:rPr>
              <a:t>lurus </a:t>
            </a:r>
            <a:r>
              <a:rPr sz="1200" spc="-5" dirty="0">
                <a:latin typeface="Times New Roman"/>
                <a:cs typeface="Times New Roman"/>
              </a:rPr>
              <a:t>dengan bidang  proyeksi. Proyeksi </a:t>
            </a:r>
            <a:r>
              <a:rPr sz="1200" i="1" dirty="0">
                <a:latin typeface="Times New Roman"/>
                <a:cs typeface="Times New Roman"/>
              </a:rPr>
              <a:t>orthographic </a:t>
            </a:r>
            <a:r>
              <a:rPr sz="1200" dirty="0">
                <a:latin typeface="Times New Roman"/>
                <a:cs typeface="Times New Roman"/>
              </a:rPr>
              <a:t>sering </a:t>
            </a:r>
            <a:r>
              <a:rPr sz="1200" spc="-5" dirty="0">
                <a:latin typeface="Times New Roman"/>
                <a:cs typeface="Times New Roman"/>
              </a:rPr>
              <a:t>digunakan </a:t>
            </a:r>
            <a:r>
              <a:rPr sz="1200" dirty="0">
                <a:latin typeface="Times New Roman"/>
                <a:cs typeface="Times New Roman"/>
              </a:rPr>
              <a:t>untuk </a:t>
            </a:r>
            <a:r>
              <a:rPr sz="1200" spc="-5" dirty="0">
                <a:latin typeface="Times New Roman"/>
                <a:cs typeface="Times New Roman"/>
              </a:rPr>
              <a:t>menghasilkan </a:t>
            </a:r>
            <a:r>
              <a:rPr sz="1200" dirty="0">
                <a:latin typeface="Times New Roman"/>
                <a:cs typeface="Times New Roman"/>
              </a:rPr>
              <a:t>tampak depan,  tampak </a:t>
            </a:r>
            <a:r>
              <a:rPr sz="1200" spc="-5" dirty="0">
                <a:latin typeface="Times New Roman"/>
                <a:cs typeface="Times New Roman"/>
              </a:rPr>
              <a:t>atas </a:t>
            </a:r>
            <a:r>
              <a:rPr sz="1200" dirty="0">
                <a:latin typeface="Times New Roman"/>
                <a:cs typeface="Times New Roman"/>
              </a:rPr>
              <a:t>dari sebuah </a:t>
            </a:r>
            <a:r>
              <a:rPr sz="1200" spc="-5" dirty="0">
                <a:latin typeface="Times New Roman"/>
                <a:cs typeface="Times New Roman"/>
              </a:rPr>
              <a:t>benda atau disebut sebagai </a:t>
            </a:r>
            <a:r>
              <a:rPr sz="1200" i="1" spc="-5" dirty="0">
                <a:latin typeface="Times New Roman"/>
                <a:cs typeface="Times New Roman"/>
              </a:rPr>
              <a:t>multiview </a:t>
            </a:r>
            <a:r>
              <a:rPr sz="1200" i="1" dirty="0">
                <a:latin typeface="Times New Roman"/>
                <a:cs typeface="Times New Roman"/>
              </a:rPr>
              <a:t>orthographic</a:t>
            </a:r>
            <a:r>
              <a:rPr sz="1200" dirty="0">
                <a:latin typeface="Times New Roman"/>
                <a:cs typeface="Times New Roman"/>
              </a:rPr>
              <a:t>. Tampak </a:t>
            </a:r>
            <a:r>
              <a:rPr sz="1200" spc="-5" dirty="0">
                <a:latin typeface="Times New Roman"/>
                <a:cs typeface="Times New Roman"/>
              </a:rPr>
              <a:t>atas,  </a:t>
            </a:r>
            <a:r>
              <a:rPr sz="1200" dirty="0">
                <a:latin typeface="Times New Roman"/>
                <a:cs typeface="Times New Roman"/>
              </a:rPr>
              <a:t>tampak belakang dan tampak </a:t>
            </a:r>
            <a:r>
              <a:rPr sz="1200" spc="-5" dirty="0">
                <a:latin typeface="Times New Roman"/>
                <a:cs typeface="Times New Roman"/>
              </a:rPr>
              <a:t>samping dari sebuah benda sering </a:t>
            </a:r>
            <a:r>
              <a:rPr sz="1200" dirty="0">
                <a:latin typeface="Times New Roman"/>
                <a:cs typeface="Times New Roman"/>
              </a:rPr>
              <a:t>disebut </a:t>
            </a:r>
            <a:r>
              <a:rPr sz="1200" spc="-10" dirty="0">
                <a:latin typeface="Times New Roman"/>
                <a:cs typeface="Times New Roman"/>
              </a:rPr>
              <a:t>sebagai </a:t>
            </a:r>
            <a:r>
              <a:rPr sz="1200" i="1" dirty="0">
                <a:latin typeface="Times New Roman"/>
                <a:cs typeface="Times New Roman"/>
              </a:rPr>
              <a:t>elevation.  </a:t>
            </a:r>
            <a:r>
              <a:rPr sz="1200" spc="-5" dirty="0">
                <a:latin typeface="Times New Roman"/>
                <a:cs typeface="Times New Roman"/>
              </a:rPr>
              <a:t>Sedangkan tampak atas disebut </a:t>
            </a:r>
            <a:r>
              <a:rPr sz="1200" spc="-10" dirty="0">
                <a:latin typeface="Times New Roman"/>
                <a:cs typeface="Times New Roman"/>
              </a:rPr>
              <a:t>sebagai </a:t>
            </a:r>
            <a:r>
              <a:rPr sz="1200" dirty="0">
                <a:latin typeface="Times New Roman"/>
                <a:cs typeface="Times New Roman"/>
              </a:rPr>
              <a:t>plan </a:t>
            </a:r>
            <a:r>
              <a:rPr sz="1200" spc="-5" dirty="0">
                <a:latin typeface="Times New Roman"/>
                <a:cs typeface="Times New Roman"/>
              </a:rPr>
              <a:t>view. Gambar-gambar berikut </a:t>
            </a:r>
            <a:r>
              <a:rPr sz="1200" spc="-15" dirty="0">
                <a:latin typeface="Times New Roman"/>
                <a:cs typeface="Times New Roman"/>
              </a:rPr>
              <a:t>ini  </a:t>
            </a:r>
            <a:r>
              <a:rPr sz="1200" spc="-5" dirty="0">
                <a:latin typeface="Times New Roman"/>
                <a:cs typeface="Times New Roman"/>
              </a:rPr>
              <a:t>mengilustrasikan </a:t>
            </a:r>
            <a:r>
              <a:rPr sz="1200" spc="-10" dirty="0">
                <a:latin typeface="Times New Roman"/>
                <a:cs typeface="Times New Roman"/>
              </a:rPr>
              <a:t>proyeksi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orthographic</a:t>
            </a:r>
            <a:r>
              <a:rPr sz="1200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22433" y="2631397"/>
            <a:ext cx="2453459" cy="20007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27120" y="9874334"/>
            <a:ext cx="304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97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20900" y="8552180"/>
            <a:ext cx="332105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Times New Roman"/>
                <a:cs typeface="Times New Roman"/>
              </a:rPr>
              <a:t>Gambar 7.5 Bermacam-macam Proyeksi</a:t>
            </a:r>
            <a:r>
              <a:rPr sz="1100" b="1" spc="5" dirty="0">
                <a:latin typeface="Times New Roman"/>
                <a:cs typeface="Times New Roman"/>
              </a:rPr>
              <a:t> </a:t>
            </a:r>
            <a:r>
              <a:rPr sz="1100" b="1" spc="-5" dirty="0">
                <a:latin typeface="Times New Roman"/>
                <a:cs typeface="Times New Roman"/>
              </a:rPr>
              <a:t>Orthographic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71192" y="995883"/>
            <a:ext cx="1975959" cy="21864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81779" y="935989"/>
            <a:ext cx="2014423" cy="22535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5469" y="3428046"/>
            <a:ext cx="2475509" cy="21835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32664" y="3485976"/>
            <a:ext cx="2383495" cy="21810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6269" y="5882640"/>
            <a:ext cx="5697427" cy="24441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627120" y="9874334"/>
            <a:ext cx="304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98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889000"/>
            <a:ext cx="4230370" cy="538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Times New Roman"/>
                <a:cs typeface="Times New Roman"/>
              </a:rPr>
              <a:t>Latihan</a:t>
            </a:r>
            <a:endParaRPr sz="14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919"/>
              </a:spcBef>
            </a:pPr>
            <a:r>
              <a:rPr sz="1200" dirty="0">
                <a:latin typeface="Times New Roman"/>
                <a:cs typeface="Times New Roman"/>
              </a:rPr>
              <a:t>Tentukan </a:t>
            </a:r>
            <a:r>
              <a:rPr sz="1200" spc="-10" dirty="0">
                <a:latin typeface="Times New Roman"/>
                <a:cs typeface="Times New Roman"/>
              </a:rPr>
              <a:t>secara </a:t>
            </a:r>
            <a:r>
              <a:rPr sz="1200" spc="-5" dirty="0">
                <a:latin typeface="Times New Roman"/>
                <a:cs typeface="Times New Roman"/>
              </a:rPr>
              <a:t>sketsa </a:t>
            </a:r>
            <a:r>
              <a:rPr sz="1200" spc="-10" dirty="0">
                <a:latin typeface="Times New Roman"/>
                <a:cs typeface="Times New Roman"/>
              </a:rPr>
              <a:t>proyeksi </a:t>
            </a:r>
            <a:r>
              <a:rPr sz="1200" dirty="0">
                <a:latin typeface="Times New Roman"/>
                <a:cs typeface="Times New Roman"/>
              </a:rPr>
              <a:t>ortografik dari objek </a:t>
            </a:r>
            <a:r>
              <a:rPr sz="1200" spc="-5" dirty="0">
                <a:latin typeface="Times New Roman"/>
                <a:cs typeface="Times New Roman"/>
              </a:rPr>
              <a:t>berikut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ini.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242" y="4653229"/>
            <a:ext cx="5760720" cy="2766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Proyeksi</a:t>
            </a:r>
            <a:r>
              <a:rPr sz="1200" b="1" dirty="0">
                <a:latin typeface="Times New Roman"/>
                <a:cs typeface="Times New Roman"/>
              </a:rPr>
              <a:t> </a:t>
            </a:r>
            <a:r>
              <a:rPr sz="1200" b="1" i="1" dirty="0">
                <a:latin typeface="Times New Roman"/>
                <a:cs typeface="Times New Roman"/>
              </a:rPr>
              <a:t>Axonometric</a:t>
            </a:r>
            <a:endParaRPr sz="1200">
              <a:latin typeface="Times New Roman"/>
              <a:cs typeface="Times New Roman"/>
            </a:endParaRPr>
          </a:p>
          <a:p>
            <a:pPr marL="12700" marR="5080" indent="226060" algn="just">
              <a:lnSpc>
                <a:spcPct val="143500"/>
              </a:lnSpc>
              <a:spcBef>
                <a:spcPts val="509"/>
              </a:spcBef>
            </a:pPr>
            <a:r>
              <a:rPr sz="1200" spc="-5" dirty="0">
                <a:latin typeface="Times New Roman"/>
                <a:cs typeface="Times New Roman"/>
              </a:rPr>
              <a:t>Proyeksi </a:t>
            </a:r>
            <a:r>
              <a:rPr sz="1200" i="1" dirty="0">
                <a:latin typeface="Times New Roman"/>
                <a:cs typeface="Times New Roman"/>
              </a:rPr>
              <a:t>orthographic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menampakkan lebih </a:t>
            </a:r>
            <a:r>
              <a:rPr sz="1200" spc="-5" dirty="0">
                <a:latin typeface="Times New Roman"/>
                <a:cs typeface="Times New Roman"/>
              </a:rPr>
              <a:t>dari </a:t>
            </a:r>
            <a:r>
              <a:rPr sz="1200" dirty="0">
                <a:latin typeface="Times New Roman"/>
                <a:cs typeface="Times New Roman"/>
              </a:rPr>
              <a:t>satu </a:t>
            </a:r>
            <a:r>
              <a:rPr sz="1200" spc="-5" dirty="0">
                <a:latin typeface="Times New Roman"/>
                <a:cs typeface="Times New Roman"/>
              </a:rPr>
              <a:t>permukaan </a:t>
            </a:r>
            <a:r>
              <a:rPr sz="1200" dirty="0">
                <a:latin typeface="Times New Roman"/>
                <a:cs typeface="Times New Roman"/>
              </a:rPr>
              <a:t>benda disebut  </a:t>
            </a:r>
            <a:r>
              <a:rPr sz="1200" spc="-5" dirty="0">
                <a:latin typeface="Times New Roman"/>
                <a:cs typeface="Times New Roman"/>
              </a:rPr>
              <a:t>sebagai proyeksi </a:t>
            </a:r>
            <a:r>
              <a:rPr sz="1200" i="1" dirty="0">
                <a:latin typeface="Times New Roman"/>
                <a:cs typeface="Times New Roman"/>
              </a:rPr>
              <a:t>axonometric</a:t>
            </a:r>
            <a:r>
              <a:rPr sz="1200" dirty="0">
                <a:latin typeface="Times New Roman"/>
                <a:cs typeface="Times New Roman"/>
              </a:rPr>
              <a:t>. </a:t>
            </a:r>
            <a:r>
              <a:rPr sz="1200" spc="-5" dirty="0">
                <a:latin typeface="Times New Roman"/>
                <a:cs typeface="Times New Roman"/>
              </a:rPr>
              <a:t>Apabila proyeksi </a:t>
            </a:r>
            <a:r>
              <a:rPr sz="1200" i="1" dirty="0">
                <a:latin typeface="Times New Roman"/>
                <a:cs typeface="Times New Roman"/>
              </a:rPr>
              <a:t>axonometric </a:t>
            </a:r>
            <a:r>
              <a:rPr sz="1200" dirty="0">
                <a:latin typeface="Times New Roman"/>
                <a:cs typeface="Times New Roman"/>
              </a:rPr>
              <a:t>dilakukan </a:t>
            </a:r>
            <a:r>
              <a:rPr sz="1200" spc="-10" dirty="0">
                <a:latin typeface="Times New Roman"/>
                <a:cs typeface="Times New Roman"/>
              </a:rPr>
              <a:t>dengan </a:t>
            </a:r>
            <a:r>
              <a:rPr sz="1200" spc="-5" dirty="0">
                <a:latin typeface="Times New Roman"/>
                <a:cs typeface="Times New Roman"/>
              </a:rPr>
              <a:t>mengatur  agar </a:t>
            </a:r>
            <a:r>
              <a:rPr sz="1200" dirty="0">
                <a:latin typeface="Times New Roman"/>
                <a:cs typeface="Times New Roman"/>
              </a:rPr>
              <a:t>bidang </a:t>
            </a:r>
            <a:r>
              <a:rPr sz="1200" spc="-5" dirty="0">
                <a:latin typeface="Times New Roman"/>
                <a:cs typeface="Times New Roman"/>
              </a:rPr>
              <a:t>proyeksi berpotongn dengan ketiga sumbu </a:t>
            </a:r>
            <a:r>
              <a:rPr sz="1200" dirty="0">
                <a:latin typeface="Times New Roman"/>
                <a:cs typeface="Times New Roman"/>
              </a:rPr>
              <a:t>koordinat (</a:t>
            </a:r>
            <a:r>
              <a:rPr sz="1200" i="1" dirty="0">
                <a:latin typeface="Times New Roman"/>
                <a:cs typeface="Times New Roman"/>
              </a:rPr>
              <a:t>principal </a:t>
            </a:r>
            <a:r>
              <a:rPr sz="1200" i="1" spc="-5" dirty="0">
                <a:latin typeface="Times New Roman"/>
                <a:cs typeface="Times New Roman"/>
              </a:rPr>
              <a:t>axes</a:t>
            </a:r>
            <a:r>
              <a:rPr sz="1200" spc="-5" dirty="0">
                <a:latin typeface="Times New Roman"/>
                <a:cs typeface="Times New Roman"/>
              </a:rPr>
              <a:t>) </a:t>
            </a:r>
            <a:r>
              <a:rPr sz="1200" dirty="0">
                <a:latin typeface="Times New Roman"/>
                <a:cs typeface="Times New Roman"/>
              </a:rPr>
              <a:t>pada </a:t>
            </a:r>
            <a:r>
              <a:rPr sz="1200" spc="-5" dirty="0">
                <a:latin typeface="Times New Roman"/>
                <a:cs typeface="Times New Roman"/>
              </a:rPr>
              <a:t>sudut  </a:t>
            </a:r>
            <a:r>
              <a:rPr sz="1200" dirty="0">
                <a:latin typeface="Times New Roman"/>
                <a:cs typeface="Times New Roman"/>
              </a:rPr>
              <a:t>yang sama maka </a:t>
            </a:r>
            <a:r>
              <a:rPr sz="1200" spc="-5" dirty="0">
                <a:latin typeface="Times New Roman"/>
                <a:cs typeface="Times New Roman"/>
              </a:rPr>
              <a:t>kita </a:t>
            </a:r>
            <a:r>
              <a:rPr sz="1200" dirty="0">
                <a:latin typeface="Times New Roman"/>
                <a:cs typeface="Times New Roman"/>
              </a:rPr>
              <a:t>akan </a:t>
            </a:r>
            <a:r>
              <a:rPr sz="1200" spc="-5" dirty="0">
                <a:latin typeface="Times New Roman"/>
                <a:cs typeface="Times New Roman"/>
              </a:rPr>
              <a:t>memperoleh </a:t>
            </a:r>
            <a:r>
              <a:rPr sz="1200" spc="-10" dirty="0">
                <a:latin typeface="Times New Roman"/>
                <a:cs typeface="Times New Roman"/>
              </a:rPr>
              <a:t>proyeksi </a:t>
            </a:r>
            <a:r>
              <a:rPr sz="1200" i="1" spc="-5" dirty="0">
                <a:latin typeface="Times New Roman"/>
                <a:cs typeface="Times New Roman"/>
              </a:rPr>
              <a:t>isometric.</a:t>
            </a:r>
            <a:endParaRPr sz="1200">
              <a:latin typeface="Times New Roman"/>
              <a:cs typeface="Times New Roman"/>
            </a:endParaRPr>
          </a:p>
          <a:p>
            <a:pPr marL="12700" marR="6350" indent="225425" algn="just">
              <a:lnSpc>
                <a:spcPct val="143700"/>
              </a:lnSpc>
              <a:spcBef>
                <a:spcPts val="1015"/>
              </a:spcBef>
            </a:pPr>
            <a:r>
              <a:rPr sz="1200" dirty="0">
                <a:latin typeface="Times New Roman"/>
                <a:cs typeface="Times New Roman"/>
              </a:rPr>
              <a:t>Jenis </a:t>
            </a:r>
            <a:r>
              <a:rPr sz="1200" spc="-5" dirty="0">
                <a:latin typeface="Times New Roman"/>
                <a:cs typeface="Times New Roman"/>
              </a:rPr>
              <a:t>lain </a:t>
            </a:r>
            <a:r>
              <a:rPr sz="1200" dirty="0">
                <a:latin typeface="Times New Roman"/>
                <a:cs typeface="Times New Roman"/>
              </a:rPr>
              <a:t>dari </a:t>
            </a:r>
            <a:r>
              <a:rPr sz="1200" spc="-10" dirty="0">
                <a:latin typeface="Times New Roman"/>
                <a:cs typeface="Times New Roman"/>
              </a:rPr>
              <a:t>proyeksi </a:t>
            </a:r>
            <a:r>
              <a:rPr sz="1200" i="1" dirty="0">
                <a:latin typeface="Times New Roman"/>
                <a:cs typeface="Times New Roman"/>
              </a:rPr>
              <a:t>axonometric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spc="-10" dirty="0">
                <a:latin typeface="Times New Roman"/>
                <a:cs typeface="Times New Roman"/>
              </a:rPr>
              <a:t>proyeksi </a:t>
            </a:r>
            <a:r>
              <a:rPr sz="1200" i="1" dirty="0">
                <a:latin typeface="Times New Roman"/>
                <a:cs typeface="Times New Roman"/>
              </a:rPr>
              <a:t>dimetric </a:t>
            </a:r>
            <a:r>
              <a:rPr sz="1200" spc="-5" dirty="0">
                <a:latin typeface="Times New Roman"/>
                <a:cs typeface="Times New Roman"/>
              </a:rPr>
              <a:t>yaitu proyeksi yang  </a:t>
            </a:r>
            <a:r>
              <a:rPr sz="1200" dirty="0">
                <a:latin typeface="Times New Roman"/>
                <a:cs typeface="Times New Roman"/>
              </a:rPr>
              <a:t>diperoleh </a:t>
            </a:r>
            <a:r>
              <a:rPr sz="1200" spc="-10" dirty="0">
                <a:latin typeface="Times New Roman"/>
                <a:cs typeface="Times New Roman"/>
              </a:rPr>
              <a:t>dengan </a:t>
            </a:r>
            <a:r>
              <a:rPr sz="1200" spc="-5" dirty="0">
                <a:latin typeface="Times New Roman"/>
                <a:cs typeface="Times New Roman"/>
              </a:rPr>
              <a:t>mengatur agar </a:t>
            </a:r>
            <a:r>
              <a:rPr sz="1200" dirty="0">
                <a:latin typeface="Times New Roman"/>
                <a:cs typeface="Times New Roman"/>
              </a:rPr>
              <a:t>bidang </a:t>
            </a:r>
            <a:r>
              <a:rPr sz="1200" spc="-5" dirty="0">
                <a:latin typeface="Times New Roman"/>
                <a:cs typeface="Times New Roman"/>
              </a:rPr>
              <a:t>proyeksi berpotongan dengan </a:t>
            </a:r>
            <a:r>
              <a:rPr sz="1200" dirty="0">
                <a:latin typeface="Times New Roman"/>
                <a:cs typeface="Times New Roman"/>
              </a:rPr>
              <a:t>dua </a:t>
            </a:r>
            <a:r>
              <a:rPr sz="1200" spc="-5" dirty="0">
                <a:latin typeface="Times New Roman"/>
                <a:cs typeface="Times New Roman"/>
              </a:rPr>
              <a:t>sumbu </a:t>
            </a:r>
            <a:r>
              <a:rPr sz="1200" spc="5" dirty="0">
                <a:latin typeface="Times New Roman"/>
                <a:cs typeface="Times New Roman"/>
              </a:rPr>
              <a:t>utama </a:t>
            </a:r>
            <a:r>
              <a:rPr sz="1200" spc="-5" dirty="0">
                <a:latin typeface="Times New Roman"/>
                <a:cs typeface="Times New Roman"/>
              </a:rPr>
              <a:t>pada  sudut yang </a:t>
            </a:r>
            <a:r>
              <a:rPr sz="1200" dirty="0">
                <a:latin typeface="Times New Roman"/>
                <a:cs typeface="Times New Roman"/>
              </a:rPr>
              <a:t>sama, </a:t>
            </a:r>
            <a:r>
              <a:rPr sz="1200" spc="-5" dirty="0">
                <a:latin typeface="Times New Roman"/>
                <a:cs typeface="Times New Roman"/>
              </a:rPr>
              <a:t>sedangkan proyeksi </a:t>
            </a:r>
            <a:r>
              <a:rPr sz="1200" i="1" spc="-5" dirty="0">
                <a:latin typeface="Times New Roman"/>
                <a:cs typeface="Times New Roman"/>
              </a:rPr>
              <a:t>trimetric </a:t>
            </a:r>
            <a:r>
              <a:rPr sz="1200" spc="-5" dirty="0">
                <a:latin typeface="Times New Roman"/>
                <a:cs typeface="Times New Roman"/>
              </a:rPr>
              <a:t>diperoleh apabila ketiga sumbu utama  berpotongan dengan </a:t>
            </a:r>
            <a:r>
              <a:rPr sz="1200" dirty="0">
                <a:latin typeface="Times New Roman"/>
                <a:cs typeface="Times New Roman"/>
              </a:rPr>
              <a:t>bidang </a:t>
            </a:r>
            <a:r>
              <a:rPr sz="1200" spc="-5" dirty="0">
                <a:latin typeface="Times New Roman"/>
                <a:cs typeface="Times New Roman"/>
              </a:rPr>
              <a:t>proyeksi </a:t>
            </a:r>
            <a:r>
              <a:rPr sz="1200" dirty="0">
                <a:latin typeface="Times New Roman"/>
                <a:cs typeface="Times New Roman"/>
              </a:rPr>
              <a:t>pada </a:t>
            </a:r>
            <a:r>
              <a:rPr sz="1200" spc="-5" dirty="0">
                <a:latin typeface="Times New Roman"/>
                <a:cs typeface="Times New Roman"/>
              </a:rPr>
              <a:t>sudut yang </a:t>
            </a:r>
            <a:r>
              <a:rPr sz="1200" dirty="0">
                <a:latin typeface="Times New Roman"/>
                <a:cs typeface="Times New Roman"/>
              </a:rPr>
              <a:t>berbeda. </a:t>
            </a:r>
            <a:r>
              <a:rPr sz="1200" spc="-5" dirty="0">
                <a:latin typeface="Times New Roman"/>
                <a:cs typeface="Times New Roman"/>
              </a:rPr>
              <a:t>Gambar </a:t>
            </a:r>
            <a:r>
              <a:rPr sz="1200" dirty="0">
                <a:latin typeface="Times New Roman"/>
                <a:cs typeface="Times New Roman"/>
              </a:rPr>
              <a:t>berikut  memperlihatakn </a:t>
            </a:r>
            <a:r>
              <a:rPr sz="1200" spc="-10" dirty="0">
                <a:latin typeface="Times New Roman"/>
                <a:cs typeface="Times New Roman"/>
              </a:rPr>
              <a:t>proyeksi </a:t>
            </a:r>
            <a:r>
              <a:rPr sz="1200" i="1" spc="-5" dirty="0">
                <a:latin typeface="Times New Roman"/>
                <a:cs typeface="Times New Roman"/>
              </a:rPr>
              <a:t>isometric, dimetric </a:t>
            </a:r>
            <a:r>
              <a:rPr sz="1200" dirty="0">
                <a:latin typeface="Times New Roman"/>
                <a:cs typeface="Times New Roman"/>
              </a:rPr>
              <a:t>dan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trimetric</a:t>
            </a:r>
            <a:r>
              <a:rPr sz="1200" spc="-5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46847" y="1635772"/>
            <a:ext cx="4889868" cy="24980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627120" y="9874334"/>
            <a:ext cx="304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99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36139" y="4876800"/>
            <a:ext cx="328549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Times New Roman"/>
                <a:cs typeface="Times New Roman"/>
              </a:rPr>
              <a:t>Gambar 7.6 Proyeksi </a:t>
            </a:r>
            <a:r>
              <a:rPr sz="1100" b="1" i="1" spc="-5" dirty="0">
                <a:latin typeface="Times New Roman"/>
                <a:cs typeface="Times New Roman"/>
              </a:rPr>
              <a:t>Isometric, Dimetric </a:t>
            </a:r>
            <a:r>
              <a:rPr sz="1100" b="1" spc="5" dirty="0">
                <a:latin typeface="Times New Roman"/>
                <a:cs typeface="Times New Roman"/>
              </a:rPr>
              <a:t>dan</a:t>
            </a:r>
            <a:r>
              <a:rPr sz="1100" b="1" spc="-10" dirty="0">
                <a:latin typeface="Times New Roman"/>
                <a:cs typeface="Times New Roman"/>
              </a:rPr>
              <a:t> </a:t>
            </a:r>
            <a:r>
              <a:rPr sz="1100" b="1" i="1" spc="-5" dirty="0">
                <a:latin typeface="Times New Roman"/>
                <a:cs typeface="Times New Roman"/>
              </a:rPr>
              <a:t>Trimetric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5555030"/>
            <a:ext cx="5759450" cy="2240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Proyeksi</a:t>
            </a:r>
            <a:r>
              <a:rPr sz="1200" b="1" dirty="0">
                <a:latin typeface="Times New Roman"/>
                <a:cs typeface="Times New Roman"/>
              </a:rPr>
              <a:t> </a:t>
            </a:r>
            <a:r>
              <a:rPr sz="1200" b="1" i="1" spc="-5" dirty="0">
                <a:latin typeface="Times New Roman"/>
                <a:cs typeface="Times New Roman"/>
              </a:rPr>
              <a:t>Oblique</a:t>
            </a:r>
            <a:endParaRPr sz="1200">
              <a:latin typeface="Times New Roman"/>
              <a:cs typeface="Times New Roman"/>
            </a:endParaRPr>
          </a:p>
          <a:p>
            <a:pPr marL="12700" marR="5080" indent="457200" algn="just">
              <a:lnSpc>
                <a:spcPct val="143700"/>
              </a:lnSpc>
              <a:spcBef>
                <a:spcPts val="509"/>
              </a:spcBef>
            </a:pPr>
            <a:r>
              <a:rPr sz="1200" spc="-5" dirty="0">
                <a:latin typeface="Times New Roman"/>
                <a:cs typeface="Times New Roman"/>
              </a:rPr>
              <a:t>Proyeksi </a:t>
            </a:r>
            <a:r>
              <a:rPr sz="1200" i="1" dirty="0">
                <a:latin typeface="Times New Roman"/>
                <a:cs typeface="Times New Roman"/>
              </a:rPr>
              <a:t>oblique </a:t>
            </a:r>
            <a:r>
              <a:rPr sz="1200" dirty="0">
                <a:latin typeface="Times New Roman"/>
                <a:cs typeface="Times New Roman"/>
              </a:rPr>
              <a:t>diperoleh </a:t>
            </a:r>
            <a:r>
              <a:rPr sz="1200" spc="-10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cara membuat sinar </a:t>
            </a:r>
            <a:r>
              <a:rPr sz="1200" spc="-10" dirty="0">
                <a:latin typeface="Times New Roman"/>
                <a:cs typeface="Times New Roman"/>
              </a:rPr>
              <a:t>proyeksi </a:t>
            </a:r>
            <a:r>
              <a:rPr sz="1200" dirty="0">
                <a:latin typeface="Times New Roman"/>
                <a:cs typeface="Times New Roman"/>
              </a:rPr>
              <a:t>tidak </a:t>
            </a:r>
            <a:r>
              <a:rPr sz="1200" spc="-5" dirty="0">
                <a:latin typeface="Times New Roman"/>
                <a:cs typeface="Times New Roman"/>
              </a:rPr>
              <a:t>tegak lurus  </a:t>
            </a:r>
            <a:r>
              <a:rPr sz="1200" dirty="0">
                <a:latin typeface="Times New Roman"/>
                <a:cs typeface="Times New Roman"/>
              </a:rPr>
              <a:t>terhadap </a:t>
            </a:r>
            <a:r>
              <a:rPr sz="1200" spc="-5" dirty="0">
                <a:latin typeface="Times New Roman"/>
                <a:cs typeface="Times New Roman"/>
              </a:rPr>
              <a:t>bidang proyeksi. Proyeksi </a:t>
            </a:r>
            <a:r>
              <a:rPr sz="1200" i="1" dirty="0">
                <a:latin typeface="Times New Roman"/>
                <a:cs typeface="Times New Roman"/>
              </a:rPr>
              <a:t>oblique </a:t>
            </a:r>
            <a:r>
              <a:rPr sz="1200" spc="-5" dirty="0">
                <a:latin typeface="Times New Roman"/>
                <a:cs typeface="Times New Roman"/>
              </a:rPr>
              <a:t>membutuhkan </a:t>
            </a:r>
            <a:r>
              <a:rPr sz="1200" dirty="0">
                <a:latin typeface="Times New Roman"/>
                <a:cs typeface="Times New Roman"/>
              </a:rPr>
              <a:t>dua buah </a:t>
            </a:r>
            <a:r>
              <a:rPr sz="1200" spc="-5" dirty="0">
                <a:latin typeface="Times New Roman"/>
                <a:cs typeface="Times New Roman"/>
              </a:rPr>
              <a:t>sudut yaitu </a:t>
            </a:r>
            <a:r>
              <a:rPr sz="1200" dirty="0">
                <a:latin typeface="Times New Roman"/>
                <a:cs typeface="Times New Roman"/>
              </a:rPr>
              <a:t>α dan β  seperti </a:t>
            </a:r>
            <a:r>
              <a:rPr sz="1200" spc="-5" dirty="0">
                <a:latin typeface="Times New Roman"/>
                <a:cs typeface="Times New Roman"/>
              </a:rPr>
              <a:t>diilustrasikan pada Gambar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7.7.</a:t>
            </a:r>
            <a:endParaRPr sz="1200">
              <a:latin typeface="Times New Roman"/>
              <a:cs typeface="Times New Roman"/>
            </a:endParaRPr>
          </a:p>
          <a:p>
            <a:pPr marL="12700" marR="6350" indent="457200" algn="just">
              <a:lnSpc>
                <a:spcPct val="144000"/>
              </a:lnSpc>
              <a:spcBef>
                <a:spcPts val="985"/>
              </a:spcBef>
            </a:pPr>
            <a:r>
              <a:rPr sz="1200" dirty="0">
                <a:latin typeface="Times New Roman"/>
                <a:cs typeface="Times New Roman"/>
              </a:rPr>
              <a:t>Titik </a:t>
            </a:r>
            <a:r>
              <a:rPr sz="1200" spc="-5" dirty="0">
                <a:latin typeface="Times New Roman"/>
                <a:cs typeface="Times New Roman"/>
              </a:rPr>
              <a:t>(x,y,z) diproyeksikan </a:t>
            </a:r>
            <a:r>
              <a:rPr sz="1200" dirty="0">
                <a:latin typeface="Times New Roman"/>
                <a:cs typeface="Times New Roman"/>
              </a:rPr>
              <a:t>menjadi </a:t>
            </a:r>
            <a:r>
              <a:rPr sz="1200" spc="-5" dirty="0">
                <a:latin typeface="Times New Roman"/>
                <a:cs typeface="Times New Roman"/>
              </a:rPr>
              <a:t>titik q(xp,yp) </a:t>
            </a:r>
            <a:r>
              <a:rPr sz="1200" dirty="0">
                <a:latin typeface="Times New Roman"/>
                <a:cs typeface="Times New Roman"/>
              </a:rPr>
              <a:t>di bidang </a:t>
            </a:r>
            <a:r>
              <a:rPr sz="1200" spc="-5" dirty="0">
                <a:latin typeface="Times New Roman"/>
                <a:cs typeface="Times New Roman"/>
              </a:rPr>
              <a:t>proyeksi. </a:t>
            </a:r>
            <a:r>
              <a:rPr sz="1200" dirty="0">
                <a:latin typeface="Times New Roman"/>
                <a:cs typeface="Times New Roman"/>
              </a:rPr>
              <a:t>Titik </a:t>
            </a:r>
            <a:r>
              <a:rPr sz="1200" spc="-5" dirty="0">
                <a:latin typeface="Times New Roman"/>
                <a:cs typeface="Times New Roman"/>
              </a:rPr>
              <a:t>hasil  proyeksi orthographic </a:t>
            </a:r>
            <a:r>
              <a:rPr sz="1200" dirty="0">
                <a:latin typeface="Times New Roman"/>
                <a:cs typeface="Times New Roman"/>
              </a:rPr>
              <a:t>terletak di </a:t>
            </a:r>
            <a:r>
              <a:rPr sz="1200" spc="-10" dirty="0">
                <a:latin typeface="Times New Roman"/>
                <a:cs typeface="Times New Roman"/>
              </a:rPr>
              <a:t>s(x,y). </a:t>
            </a:r>
            <a:r>
              <a:rPr sz="1200" dirty="0">
                <a:latin typeface="Times New Roman"/>
                <a:cs typeface="Times New Roman"/>
              </a:rPr>
              <a:t>Sinar </a:t>
            </a:r>
            <a:r>
              <a:rPr sz="1200" spc="-5" dirty="0">
                <a:latin typeface="Times New Roman"/>
                <a:cs typeface="Times New Roman"/>
              </a:rPr>
              <a:t>proyeksi </a:t>
            </a:r>
            <a:r>
              <a:rPr sz="1200" dirty="0">
                <a:latin typeface="Times New Roman"/>
                <a:cs typeface="Times New Roman"/>
              </a:rPr>
              <a:t>membuat </a:t>
            </a:r>
            <a:r>
              <a:rPr sz="1200" spc="-5" dirty="0">
                <a:latin typeface="Times New Roman"/>
                <a:cs typeface="Times New Roman"/>
              </a:rPr>
              <a:t>sudut </a:t>
            </a:r>
            <a:r>
              <a:rPr sz="1200" dirty="0">
                <a:latin typeface="Times New Roman"/>
                <a:cs typeface="Times New Roman"/>
              </a:rPr>
              <a:t>α </a:t>
            </a:r>
            <a:r>
              <a:rPr sz="1200" spc="-5" dirty="0">
                <a:latin typeface="Times New Roman"/>
                <a:cs typeface="Times New Roman"/>
              </a:rPr>
              <a:t>terhdap garis q-s  </a:t>
            </a:r>
            <a:r>
              <a:rPr sz="1200" dirty="0">
                <a:latin typeface="Times New Roman"/>
                <a:cs typeface="Times New Roman"/>
              </a:rPr>
              <a:t>yang terletak </a:t>
            </a:r>
            <a:r>
              <a:rPr sz="1200" spc="-15" dirty="0">
                <a:latin typeface="Times New Roman"/>
                <a:cs typeface="Times New Roman"/>
              </a:rPr>
              <a:t>di </a:t>
            </a:r>
            <a:r>
              <a:rPr sz="1200" spc="-5" dirty="0">
                <a:latin typeface="Times New Roman"/>
                <a:cs typeface="Times New Roman"/>
              </a:rPr>
              <a:t>bidang proyeksi. Garis q-s dengan </a:t>
            </a:r>
            <a:r>
              <a:rPr sz="1200" dirty="0">
                <a:latin typeface="Times New Roman"/>
                <a:cs typeface="Times New Roman"/>
              </a:rPr>
              <a:t>panjang L membentuk </a:t>
            </a:r>
            <a:r>
              <a:rPr sz="1200" spc="-5" dirty="0">
                <a:latin typeface="Times New Roman"/>
                <a:cs typeface="Times New Roman"/>
              </a:rPr>
              <a:t>sudut terhadap </a:t>
            </a:r>
            <a:r>
              <a:rPr sz="1200" dirty="0">
                <a:latin typeface="Times New Roman"/>
                <a:cs typeface="Times New Roman"/>
              </a:rPr>
              <a:t>arah  mendatar </a:t>
            </a:r>
            <a:r>
              <a:rPr sz="1200" spc="-5" dirty="0">
                <a:latin typeface="Times New Roman"/>
                <a:cs typeface="Times New Roman"/>
              </a:rPr>
              <a:t>dari </a:t>
            </a:r>
            <a:r>
              <a:rPr sz="1200" dirty="0">
                <a:latin typeface="Times New Roman"/>
                <a:cs typeface="Times New Roman"/>
              </a:rPr>
              <a:t>bidang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proyeksi.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83994" y="914400"/>
            <a:ext cx="4775200" cy="3771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627120" y="9874334"/>
            <a:ext cx="304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100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85439" y="3352800"/>
            <a:ext cx="178943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Times New Roman"/>
                <a:cs typeface="Times New Roman"/>
              </a:rPr>
              <a:t>Gambar 7.7 Proyeksi</a:t>
            </a:r>
            <a:r>
              <a:rPr sz="1100" b="1" spc="-45" dirty="0">
                <a:latin typeface="Times New Roman"/>
                <a:cs typeface="Times New Roman"/>
              </a:rPr>
              <a:t> </a:t>
            </a:r>
            <a:r>
              <a:rPr sz="1100" b="1" i="1" dirty="0">
                <a:latin typeface="Times New Roman"/>
                <a:cs typeface="Times New Roman"/>
              </a:rPr>
              <a:t>Oblique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4419650"/>
            <a:ext cx="52939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Gambar </a:t>
            </a:r>
            <a:r>
              <a:rPr sz="1200" dirty="0">
                <a:latin typeface="Times New Roman"/>
                <a:cs typeface="Times New Roman"/>
              </a:rPr>
              <a:t>berikut ini </a:t>
            </a:r>
            <a:r>
              <a:rPr sz="1200" spc="-5" dirty="0">
                <a:latin typeface="Times New Roman"/>
                <a:cs typeface="Times New Roman"/>
              </a:rPr>
              <a:t>mengilustrasikan </a:t>
            </a:r>
            <a:r>
              <a:rPr sz="1200" dirty="0">
                <a:latin typeface="Times New Roman"/>
                <a:cs typeface="Times New Roman"/>
              </a:rPr>
              <a:t>hasil </a:t>
            </a:r>
            <a:r>
              <a:rPr sz="1200" spc="-5" dirty="0">
                <a:latin typeface="Times New Roman"/>
                <a:cs typeface="Times New Roman"/>
              </a:rPr>
              <a:t>proyeksi </a:t>
            </a:r>
            <a:r>
              <a:rPr sz="1200" i="1" dirty="0">
                <a:latin typeface="Times New Roman"/>
                <a:cs typeface="Times New Roman"/>
              </a:rPr>
              <a:t>oblique jenis </a:t>
            </a:r>
            <a:r>
              <a:rPr sz="1200" i="1" spc="-5" dirty="0">
                <a:latin typeface="Times New Roman"/>
                <a:cs typeface="Times New Roman"/>
              </a:rPr>
              <a:t>cavalier </a:t>
            </a:r>
            <a:r>
              <a:rPr sz="1200" dirty="0">
                <a:latin typeface="Times New Roman"/>
                <a:cs typeface="Times New Roman"/>
              </a:rPr>
              <a:t>dan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cabinet.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0260" y="9199880"/>
            <a:ext cx="3402329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Times New Roman"/>
                <a:cs typeface="Times New Roman"/>
              </a:rPr>
              <a:t>Gambar 7.8 Proyeksi </a:t>
            </a:r>
            <a:r>
              <a:rPr sz="1100" b="1" i="1" dirty="0">
                <a:latin typeface="Times New Roman"/>
                <a:cs typeface="Times New Roman"/>
              </a:rPr>
              <a:t>Oblique </a:t>
            </a:r>
            <a:r>
              <a:rPr sz="1100" b="1" spc="-5" dirty="0">
                <a:latin typeface="Times New Roman"/>
                <a:cs typeface="Times New Roman"/>
              </a:rPr>
              <a:t>Jenis </a:t>
            </a:r>
            <a:r>
              <a:rPr sz="1100" b="1" i="1" spc="-10" dirty="0">
                <a:latin typeface="Times New Roman"/>
                <a:cs typeface="Times New Roman"/>
              </a:rPr>
              <a:t>Cavalie</a:t>
            </a:r>
            <a:r>
              <a:rPr sz="1100" b="1" spc="-10" dirty="0">
                <a:latin typeface="Times New Roman"/>
                <a:cs typeface="Times New Roman"/>
              </a:rPr>
              <a:t>r </a:t>
            </a:r>
            <a:r>
              <a:rPr sz="1100" b="1" dirty="0">
                <a:latin typeface="Times New Roman"/>
                <a:cs typeface="Times New Roman"/>
              </a:rPr>
              <a:t>dan</a:t>
            </a:r>
            <a:r>
              <a:rPr sz="1100" b="1" spc="20" dirty="0">
                <a:latin typeface="Times New Roman"/>
                <a:cs typeface="Times New Roman"/>
              </a:rPr>
              <a:t> </a:t>
            </a:r>
            <a:r>
              <a:rPr sz="1100" b="1" i="1" spc="-5" dirty="0">
                <a:latin typeface="Times New Roman"/>
                <a:cs typeface="Times New Roman"/>
              </a:rPr>
              <a:t>Cabinet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19291" y="939144"/>
            <a:ext cx="3678604" cy="21692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95424" y="4817155"/>
            <a:ext cx="4883542" cy="19136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85940" y="6996413"/>
            <a:ext cx="5220020" cy="20455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627120" y="9874334"/>
            <a:ext cx="304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101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1937969"/>
            <a:ext cx="5758815" cy="8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Operasi Transformasi Proyeksi</a:t>
            </a:r>
            <a:r>
              <a:rPr sz="1200" b="1" spc="2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Ortografik</a:t>
            </a:r>
            <a:endParaRPr sz="1200">
              <a:latin typeface="Times New Roman"/>
              <a:cs typeface="Times New Roman"/>
            </a:endParaRPr>
          </a:p>
          <a:p>
            <a:pPr marL="12700" marR="5080" indent="228600">
              <a:lnSpc>
                <a:spcPct val="143100"/>
              </a:lnSpc>
              <a:spcBef>
                <a:spcPts val="1000"/>
              </a:spcBef>
            </a:pPr>
            <a:r>
              <a:rPr sz="1200" dirty="0">
                <a:latin typeface="Times New Roman"/>
                <a:cs typeface="Times New Roman"/>
              </a:rPr>
              <a:t>Matriks </a:t>
            </a:r>
            <a:r>
              <a:rPr sz="1200" spc="-5" dirty="0">
                <a:latin typeface="Times New Roman"/>
                <a:cs typeface="Times New Roman"/>
              </a:rPr>
              <a:t>transformasi umum </a:t>
            </a:r>
            <a:r>
              <a:rPr sz="1200" dirty="0">
                <a:latin typeface="Times New Roman"/>
                <a:cs typeface="Times New Roman"/>
              </a:rPr>
              <a:t>dari </a:t>
            </a:r>
            <a:r>
              <a:rPr sz="1200" spc="-5" dirty="0">
                <a:latin typeface="Times New Roman"/>
                <a:cs typeface="Times New Roman"/>
              </a:rPr>
              <a:t>operasi </a:t>
            </a:r>
            <a:r>
              <a:rPr sz="1200" spc="-10" dirty="0">
                <a:latin typeface="Times New Roman"/>
                <a:cs typeface="Times New Roman"/>
              </a:rPr>
              <a:t>proyeksi </a:t>
            </a:r>
            <a:r>
              <a:rPr sz="1200" spc="-5" dirty="0">
                <a:latin typeface="Times New Roman"/>
                <a:cs typeface="Times New Roman"/>
              </a:rPr>
              <a:t>ortografikpada </a:t>
            </a:r>
            <a:r>
              <a:rPr sz="1200" dirty="0">
                <a:latin typeface="Times New Roman"/>
                <a:cs typeface="Times New Roman"/>
              </a:rPr>
              <a:t>bidang </a:t>
            </a:r>
            <a:r>
              <a:rPr sz="1200" spc="-15" dirty="0">
                <a:latin typeface="Times New Roman"/>
                <a:cs typeface="Times New Roman"/>
              </a:rPr>
              <a:t>yz </a:t>
            </a:r>
            <a:r>
              <a:rPr sz="1200" dirty="0">
                <a:latin typeface="Times New Roman"/>
                <a:cs typeface="Times New Roman"/>
              </a:rPr>
              <a:t>(x=0), xz  </a:t>
            </a:r>
            <a:r>
              <a:rPr sz="1200" spc="-5" dirty="0">
                <a:latin typeface="Times New Roman"/>
                <a:cs typeface="Times New Roman"/>
              </a:rPr>
              <a:t>(y=0) </a:t>
            </a:r>
            <a:r>
              <a:rPr sz="1200" dirty="0">
                <a:latin typeface="Times New Roman"/>
                <a:cs typeface="Times New Roman"/>
              </a:rPr>
              <a:t>dan zy (z=0) dapat </a:t>
            </a:r>
            <a:r>
              <a:rPr sz="1200" spc="-5" dirty="0">
                <a:latin typeface="Times New Roman"/>
                <a:cs typeface="Times New Roman"/>
              </a:rPr>
              <a:t>dituliskan sebagai berikut: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4150512"/>
            <a:ext cx="4700270" cy="596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Contoh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Soal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Tentukan </a:t>
            </a:r>
            <a:r>
              <a:rPr sz="1200" spc="-5" dirty="0">
                <a:latin typeface="Times New Roman"/>
                <a:cs typeface="Times New Roman"/>
              </a:rPr>
              <a:t>koordinat objek hasil </a:t>
            </a:r>
            <a:r>
              <a:rPr sz="1200" spc="-10" dirty="0">
                <a:latin typeface="Times New Roman"/>
                <a:cs typeface="Times New Roman"/>
              </a:rPr>
              <a:t>proyeksi </a:t>
            </a:r>
            <a:r>
              <a:rPr sz="1200" dirty="0">
                <a:latin typeface="Times New Roman"/>
                <a:cs typeface="Times New Roman"/>
              </a:rPr>
              <a:t>ortografik </a:t>
            </a:r>
            <a:r>
              <a:rPr sz="1200" spc="-5" dirty="0">
                <a:latin typeface="Times New Roman"/>
                <a:cs typeface="Times New Roman"/>
              </a:rPr>
              <a:t>terhadap koordinat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objek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4269" y="5342890"/>
            <a:ext cx="294005" cy="135890"/>
          </a:xfrm>
          <a:custGeom>
            <a:avLst/>
            <a:gdLst/>
            <a:ahLst/>
            <a:cxnLst/>
            <a:rect l="l" t="t" r="r" b="b"/>
            <a:pathLst>
              <a:path w="294005" h="135889">
                <a:moveTo>
                  <a:pt x="0" y="135895"/>
                </a:moveTo>
                <a:lnTo>
                  <a:pt x="293594" y="135895"/>
                </a:lnTo>
                <a:lnTo>
                  <a:pt x="293594" y="0"/>
                </a:lnTo>
                <a:lnTo>
                  <a:pt x="0" y="0"/>
                </a:lnTo>
                <a:lnTo>
                  <a:pt x="0" y="135895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70950" y="3234220"/>
            <a:ext cx="844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ymbol"/>
                <a:cs typeface="Symbol"/>
              </a:rPr>
              <a:t>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627120" y="9874334"/>
            <a:ext cx="304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102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70950" y="3653319"/>
            <a:ext cx="844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ymbol"/>
                <a:cs typeface="Symbol"/>
              </a:rPr>
              <a:t>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82757" y="3234220"/>
            <a:ext cx="844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ymbol"/>
                <a:cs typeface="Symbol"/>
              </a:rPr>
              <a:t>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82757" y="3653321"/>
            <a:ext cx="844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ymbol"/>
                <a:cs typeface="Symbol"/>
              </a:rPr>
              <a:t>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96208" y="3234220"/>
            <a:ext cx="844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ymbol"/>
                <a:cs typeface="Symbol"/>
              </a:rPr>
              <a:t>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96207" y="3653320"/>
            <a:ext cx="844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ymbol"/>
                <a:cs typeface="Symbol"/>
              </a:rPr>
              <a:t>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08014" y="3234219"/>
            <a:ext cx="844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ymbol"/>
                <a:cs typeface="Symbol"/>
              </a:rPr>
              <a:t>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08020" y="3653307"/>
            <a:ext cx="844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ymbol"/>
                <a:cs typeface="Symbol"/>
              </a:rPr>
              <a:t>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75479" y="3234321"/>
            <a:ext cx="844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ymbol"/>
                <a:cs typeface="Symbol"/>
              </a:rPr>
              <a:t>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75479" y="3653421"/>
            <a:ext cx="844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ymbol"/>
                <a:cs typeface="Symbol"/>
              </a:rPr>
              <a:t></a:t>
            </a:r>
            <a:endParaRPr sz="1200">
              <a:latin typeface="Symbol"/>
              <a:cs typeface="Symbol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1663707" y="2953988"/>
          <a:ext cx="3903345" cy="8985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7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5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67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8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65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62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16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1653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002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66415">
                <a:tc>
                  <a:txBody>
                    <a:bodyPr/>
                    <a:lstStyle/>
                    <a:p>
                      <a:pPr marL="31750">
                        <a:lnSpc>
                          <a:spcPts val="1205"/>
                        </a:lnSpc>
                        <a:spcBef>
                          <a:spcPts val="5"/>
                        </a:spcBef>
                      </a:pPr>
                      <a:r>
                        <a:rPr sz="1200" dirty="0">
                          <a:latin typeface="Symbol"/>
                          <a:cs typeface="Symbol"/>
                        </a:rPr>
                        <a:t></a:t>
                      </a:r>
                      <a:r>
                        <a:rPr sz="1800" baseline="4629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 baseline="4629"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21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21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1205"/>
                        </a:lnSpc>
                        <a:spcBef>
                          <a:spcPts val="5"/>
                        </a:spcBef>
                      </a:pPr>
                      <a:r>
                        <a:rPr sz="1800" spc="7" baseline="4629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1200" spc="5" dirty="0">
                          <a:latin typeface="Symbol"/>
                          <a:cs typeface="Symbol"/>
                        </a:rPr>
                        <a:t></a:t>
                      </a:r>
                      <a:endParaRPr sz="1200">
                        <a:latin typeface="Symbol"/>
                        <a:cs typeface="Symbol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R="62865" algn="r">
                        <a:lnSpc>
                          <a:spcPts val="1205"/>
                        </a:lnSpc>
                        <a:spcBef>
                          <a:spcPts val="5"/>
                        </a:spcBef>
                      </a:pPr>
                      <a:r>
                        <a:rPr sz="1200" dirty="0">
                          <a:latin typeface="Symbol"/>
                          <a:cs typeface="Symbol"/>
                        </a:rPr>
                        <a:t></a:t>
                      </a:r>
                      <a:r>
                        <a:rPr sz="1800" baseline="4629" dirty="0">
                          <a:latin typeface="Times New Roman"/>
                          <a:cs typeface="Times New Roman"/>
                        </a:rPr>
                        <a:t>1</a:t>
                      </a:r>
                      <a:endParaRPr sz="1800" baseline="4629"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1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21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1205"/>
                        </a:lnSpc>
                        <a:spcBef>
                          <a:spcPts val="5"/>
                        </a:spcBef>
                      </a:pPr>
                      <a:r>
                        <a:rPr sz="1800" spc="7" baseline="4629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1200" spc="5" dirty="0">
                          <a:latin typeface="Symbol"/>
                          <a:cs typeface="Symbol"/>
                        </a:rPr>
                        <a:t></a:t>
                      </a:r>
                      <a:endParaRPr sz="1200">
                        <a:latin typeface="Symbol"/>
                        <a:cs typeface="Symbol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R="62865" algn="r">
                        <a:lnSpc>
                          <a:spcPts val="1205"/>
                        </a:lnSpc>
                        <a:spcBef>
                          <a:spcPts val="5"/>
                        </a:spcBef>
                      </a:pPr>
                      <a:r>
                        <a:rPr sz="1200" dirty="0">
                          <a:latin typeface="Symbol"/>
                          <a:cs typeface="Symbol"/>
                        </a:rPr>
                        <a:t></a:t>
                      </a:r>
                      <a:r>
                        <a:rPr sz="1800" baseline="4629" dirty="0">
                          <a:latin typeface="Times New Roman"/>
                          <a:cs typeface="Times New Roman"/>
                        </a:rPr>
                        <a:t>1</a:t>
                      </a:r>
                      <a:endParaRPr sz="1800" baseline="4629"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1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21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1205"/>
                        </a:lnSpc>
                        <a:spcBef>
                          <a:spcPts val="5"/>
                        </a:spcBef>
                      </a:pPr>
                      <a:r>
                        <a:rPr sz="1800" spc="7" baseline="4629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1200" spc="5" dirty="0">
                          <a:latin typeface="Symbol"/>
                          <a:cs typeface="Symbol"/>
                        </a:rPr>
                        <a:t></a:t>
                      </a:r>
                      <a:endParaRPr sz="1200">
                        <a:latin typeface="Symbol"/>
                        <a:cs typeface="Symbol"/>
                      </a:endParaRPr>
                    </a:p>
                  </a:txBody>
                  <a:tcPr marL="0" marR="0" marT="63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25">
                <a:tc>
                  <a:txBody>
                    <a:bodyPr/>
                    <a:lstStyle/>
                    <a:p>
                      <a:pPr marL="31750">
                        <a:lnSpc>
                          <a:spcPts val="1285"/>
                        </a:lnSpc>
                      </a:pPr>
                      <a:r>
                        <a:rPr sz="1200" dirty="0">
                          <a:latin typeface="Symbol"/>
                          <a:cs typeface="Symbol"/>
                        </a:rPr>
                        <a:t></a:t>
                      </a:r>
                      <a:r>
                        <a:rPr sz="1800" baseline="-25462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 baseline="-25462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1285"/>
                        </a:lnSpc>
                      </a:pPr>
                      <a:r>
                        <a:rPr sz="1800" spc="7" baseline="-25462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1200" spc="5" dirty="0">
                          <a:latin typeface="Symbol"/>
                          <a:cs typeface="Symbol"/>
                        </a:rPr>
                        <a:t></a:t>
                      </a:r>
                      <a:endParaRPr sz="1200">
                        <a:latin typeface="Symbol"/>
                        <a:cs typeface="Symbo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r">
                        <a:lnSpc>
                          <a:spcPts val="1285"/>
                        </a:lnSpc>
                      </a:pPr>
                      <a:r>
                        <a:rPr sz="1200" spc="5" dirty="0">
                          <a:latin typeface="Symbol"/>
                          <a:cs typeface="Symbol"/>
                        </a:rPr>
                        <a:t></a:t>
                      </a:r>
                      <a:r>
                        <a:rPr sz="1800" baseline="-25462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 baseline="-25462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1285"/>
                        </a:lnSpc>
                      </a:pPr>
                      <a:r>
                        <a:rPr sz="1800" spc="7" baseline="-25462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1200" spc="5" dirty="0">
                          <a:latin typeface="Symbol"/>
                          <a:cs typeface="Symbol"/>
                        </a:rPr>
                        <a:t></a:t>
                      </a:r>
                      <a:endParaRPr sz="1200">
                        <a:latin typeface="Symbol"/>
                        <a:cs typeface="Symbo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r">
                        <a:lnSpc>
                          <a:spcPts val="1285"/>
                        </a:lnSpc>
                      </a:pPr>
                      <a:r>
                        <a:rPr sz="1200" spc="5" dirty="0">
                          <a:latin typeface="Symbol"/>
                          <a:cs typeface="Symbol"/>
                        </a:rPr>
                        <a:t></a:t>
                      </a:r>
                      <a:r>
                        <a:rPr sz="1800" baseline="-25462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 baseline="-25462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1140"/>
                        </a:lnSpc>
                      </a:pPr>
                      <a:r>
                        <a:rPr sz="1800" spc="7" baseline="-25462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1200" spc="5" dirty="0">
                          <a:latin typeface="Symbol"/>
                          <a:cs typeface="Symbol"/>
                        </a:rPr>
                        <a:t></a:t>
                      </a:r>
                      <a:endParaRPr sz="1200">
                        <a:latin typeface="Symbol"/>
                        <a:cs typeface="Symbol"/>
                      </a:endParaRPr>
                    </a:p>
                    <a:p>
                      <a:pPr marL="149225">
                        <a:lnSpc>
                          <a:spcPts val="1060"/>
                        </a:lnSpc>
                      </a:pPr>
                      <a:r>
                        <a:rPr sz="1200" dirty="0">
                          <a:latin typeface="Symbol"/>
                          <a:cs typeface="Symbol"/>
                        </a:rPr>
                        <a:t></a:t>
                      </a:r>
                      <a:endParaRPr sz="1200">
                        <a:latin typeface="Symbol"/>
                        <a:cs typeface="Symbo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478">
                <a:tc>
                  <a:txBody>
                    <a:bodyPr/>
                    <a:lstStyle/>
                    <a:p>
                      <a:pPr marL="31750">
                        <a:lnSpc>
                          <a:spcPts val="1170"/>
                        </a:lnSpc>
                      </a:pPr>
                      <a:r>
                        <a:rPr sz="1800" baseline="2314" dirty="0">
                          <a:latin typeface="Symbol"/>
                          <a:cs typeface="Symbol"/>
                        </a:rPr>
                        <a:t>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ts val="1265"/>
                        </a:lnSpc>
                      </a:pPr>
                      <a:r>
                        <a:rPr sz="1200" dirty="0">
                          <a:latin typeface="Symbol"/>
                          <a:cs typeface="Symbol"/>
                        </a:rPr>
                        <a:t></a:t>
                      </a:r>
                      <a:r>
                        <a:rPr sz="1800" baseline="-32407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 baseline="-32407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135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7048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35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7048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1170"/>
                        </a:lnSpc>
                      </a:pPr>
                      <a:r>
                        <a:rPr sz="1200" spc="5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1800" spc="7" baseline="2314" dirty="0">
                          <a:latin typeface="Symbol"/>
                          <a:cs typeface="Symbol"/>
                        </a:rPr>
                        <a:t></a:t>
                      </a:r>
                      <a:endParaRPr sz="1800" baseline="2314">
                        <a:latin typeface="Symbol"/>
                        <a:cs typeface="Symbol"/>
                      </a:endParaRPr>
                    </a:p>
                    <a:p>
                      <a:pPr marL="69215">
                        <a:lnSpc>
                          <a:spcPts val="1265"/>
                        </a:lnSpc>
                      </a:pPr>
                      <a:r>
                        <a:rPr sz="1800" spc="15" baseline="-32407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200" spc="10" dirty="0">
                          <a:latin typeface="Symbol"/>
                          <a:cs typeface="Symbol"/>
                        </a:rPr>
                        <a:t></a:t>
                      </a:r>
                      <a:endParaRPr sz="1200">
                        <a:latin typeface="Symbol"/>
                        <a:cs typeface="Symbo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9090">
                        <a:lnSpc>
                          <a:spcPts val="1170"/>
                        </a:lnSpc>
                      </a:pPr>
                      <a:r>
                        <a:rPr sz="1800" baseline="2314" dirty="0">
                          <a:latin typeface="Symbol"/>
                          <a:cs typeface="Symbol"/>
                        </a:rPr>
                        <a:t>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339090">
                        <a:lnSpc>
                          <a:spcPts val="1265"/>
                        </a:lnSpc>
                      </a:pPr>
                      <a:r>
                        <a:rPr sz="1200" dirty="0">
                          <a:latin typeface="Symbol"/>
                          <a:cs typeface="Symbol"/>
                        </a:rPr>
                        <a:t></a:t>
                      </a:r>
                      <a:r>
                        <a:rPr sz="1800" baseline="-32407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 baseline="-32407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35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6985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35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7048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1170"/>
                        </a:lnSpc>
                      </a:pPr>
                      <a:r>
                        <a:rPr sz="1200" spc="5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1800" spc="7" baseline="2314" dirty="0">
                          <a:latin typeface="Symbol"/>
                          <a:cs typeface="Symbol"/>
                        </a:rPr>
                        <a:t></a:t>
                      </a:r>
                      <a:endParaRPr sz="1800" baseline="2314">
                        <a:latin typeface="Symbol"/>
                        <a:cs typeface="Symbol"/>
                      </a:endParaRPr>
                    </a:p>
                    <a:p>
                      <a:pPr marL="69215">
                        <a:lnSpc>
                          <a:spcPts val="1265"/>
                        </a:lnSpc>
                      </a:pPr>
                      <a:r>
                        <a:rPr sz="1800" spc="15" baseline="-32407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200" spc="10" dirty="0">
                          <a:latin typeface="Symbol"/>
                          <a:cs typeface="Symbol"/>
                        </a:rPr>
                        <a:t></a:t>
                      </a:r>
                      <a:endParaRPr sz="1200">
                        <a:latin typeface="Symbol"/>
                        <a:cs typeface="Symbo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9880">
                        <a:lnSpc>
                          <a:spcPts val="1170"/>
                        </a:lnSpc>
                      </a:pPr>
                      <a:r>
                        <a:rPr sz="1800" baseline="2314" dirty="0">
                          <a:latin typeface="Symbol"/>
                          <a:cs typeface="Symbol"/>
                        </a:rPr>
                        <a:t>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309880">
                        <a:lnSpc>
                          <a:spcPts val="1265"/>
                        </a:lnSpc>
                      </a:pPr>
                      <a:r>
                        <a:rPr sz="1200" dirty="0">
                          <a:latin typeface="Symbol"/>
                          <a:cs typeface="Symbol"/>
                        </a:rPr>
                        <a:t></a:t>
                      </a:r>
                      <a:r>
                        <a:rPr sz="1800" baseline="-32407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 baseline="-32407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135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7048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35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6985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1170"/>
                        </a:lnSpc>
                      </a:pPr>
                      <a:r>
                        <a:rPr sz="1200" spc="5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1800" spc="7" baseline="2314" dirty="0">
                          <a:latin typeface="Symbol"/>
                          <a:cs typeface="Symbol"/>
                        </a:rPr>
                        <a:t></a:t>
                      </a:r>
                      <a:endParaRPr sz="1800" baseline="2314">
                        <a:latin typeface="Symbol"/>
                        <a:cs typeface="Symbol"/>
                      </a:endParaRPr>
                    </a:p>
                    <a:p>
                      <a:pPr marL="69850">
                        <a:lnSpc>
                          <a:spcPts val="1045"/>
                        </a:lnSpc>
                      </a:pPr>
                      <a:r>
                        <a:rPr sz="1800" spc="15" baseline="-32407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200" spc="10" dirty="0">
                          <a:latin typeface="Symbol"/>
                          <a:cs typeface="Symbol"/>
                        </a:rPr>
                        <a:t></a:t>
                      </a:r>
                      <a:endParaRPr sz="1200">
                        <a:latin typeface="Symbol"/>
                        <a:cs typeface="Symbol"/>
                      </a:endParaRPr>
                    </a:p>
                    <a:p>
                      <a:pPr marL="149225">
                        <a:lnSpc>
                          <a:spcPts val="1145"/>
                        </a:lnSpc>
                      </a:pPr>
                      <a:r>
                        <a:rPr sz="1200" dirty="0">
                          <a:latin typeface="Symbol"/>
                          <a:cs typeface="Symbol"/>
                        </a:rPr>
                        <a:t></a:t>
                      </a:r>
                      <a:endParaRPr sz="1200">
                        <a:latin typeface="Symbol"/>
                        <a:cs typeface="Symbo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4177588" y="5977635"/>
            <a:ext cx="844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ymbol"/>
                <a:cs typeface="Symbol"/>
              </a:rPr>
              <a:t>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77588" y="5247640"/>
            <a:ext cx="844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ymbol"/>
                <a:cs typeface="Symbol"/>
              </a:rPr>
              <a:t>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751277" y="6416090"/>
            <a:ext cx="844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ymbol"/>
                <a:cs typeface="Symbol"/>
              </a:rPr>
              <a:t>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751277" y="5978093"/>
            <a:ext cx="844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ymbol"/>
                <a:cs typeface="Symbol"/>
              </a:rPr>
              <a:t>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89000" y="6554927"/>
            <a:ext cx="5782945" cy="1146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74520">
              <a:lnSpc>
                <a:spcPct val="100000"/>
              </a:lnSpc>
              <a:spcBef>
                <a:spcPts val="100"/>
              </a:spcBef>
            </a:pPr>
            <a:r>
              <a:rPr sz="1200" spc="-150" dirty="0">
                <a:latin typeface="Symbol"/>
                <a:cs typeface="Symbol"/>
              </a:rPr>
              <a:t></a:t>
            </a:r>
            <a:r>
              <a:rPr sz="1800" spc="-225" baseline="-9259" dirty="0">
                <a:latin typeface="Symbol"/>
                <a:cs typeface="Symbol"/>
              </a:rPr>
              <a:t></a:t>
            </a:r>
            <a:r>
              <a:rPr sz="1800" spc="-225" baseline="4629" dirty="0">
                <a:latin typeface="Symbol"/>
                <a:cs typeface="Symbol"/>
              </a:rPr>
              <a:t></a:t>
            </a:r>
            <a:r>
              <a:rPr sz="1800" spc="-179" baseline="4629" dirty="0">
                <a:latin typeface="Times New Roman"/>
                <a:cs typeface="Times New Roman"/>
              </a:rPr>
              <a:t> </a:t>
            </a:r>
            <a:r>
              <a:rPr sz="1800" baseline="4629" dirty="0">
                <a:latin typeface="Times New Roman"/>
                <a:cs typeface="Times New Roman"/>
              </a:rPr>
              <a:t>0.5</a:t>
            </a:r>
            <a:endParaRPr sz="1800" baseline="4629">
              <a:latin typeface="Times New Roman"/>
              <a:cs typeface="Times New Roman"/>
            </a:endParaRPr>
          </a:p>
          <a:p>
            <a:pPr marL="25400" marR="17780" algn="just">
              <a:lnSpc>
                <a:spcPct val="143700"/>
              </a:lnSpc>
              <a:spcBef>
                <a:spcPts val="1175"/>
              </a:spcBef>
            </a:pPr>
            <a:r>
              <a:rPr sz="1200" dirty="0">
                <a:latin typeface="Times New Roman"/>
                <a:cs typeface="Times New Roman"/>
              </a:rPr>
              <a:t>Jawab: </a:t>
            </a:r>
            <a:r>
              <a:rPr sz="1200" spc="-5" dirty="0">
                <a:latin typeface="Times New Roman"/>
                <a:cs typeface="Times New Roman"/>
              </a:rPr>
              <a:t>Untuk </a:t>
            </a:r>
            <a:r>
              <a:rPr sz="1200" dirty="0">
                <a:latin typeface="Times New Roman"/>
                <a:cs typeface="Times New Roman"/>
              </a:rPr>
              <a:t>mendapatkan </a:t>
            </a:r>
            <a:r>
              <a:rPr sz="1200" spc="-5" dirty="0">
                <a:latin typeface="Times New Roman"/>
                <a:cs typeface="Times New Roman"/>
              </a:rPr>
              <a:t>koordinat objek </a:t>
            </a:r>
            <a:r>
              <a:rPr sz="1200" dirty="0">
                <a:latin typeface="Times New Roman"/>
                <a:cs typeface="Times New Roman"/>
              </a:rPr>
              <a:t>baru </a:t>
            </a:r>
            <a:r>
              <a:rPr sz="1200" spc="-5" dirty="0">
                <a:latin typeface="Times New Roman"/>
                <a:cs typeface="Times New Roman"/>
              </a:rPr>
              <a:t>maka </a:t>
            </a:r>
            <a:r>
              <a:rPr sz="1200" dirty="0">
                <a:latin typeface="Times New Roman"/>
                <a:cs typeface="Times New Roman"/>
              </a:rPr>
              <a:t>kalikan matrix objek </a:t>
            </a:r>
            <a:r>
              <a:rPr sz="1200" spc="-15" dirty="0">
                <a:latin typeface="Times New Roman"/>
                <a:cs typeface="Times New Roman"/>
              </a:rPr>
              <a:t>(X) </a:t>
            </a:r>
            <a:r>
              <a:rPr sz="1200" spc="-5" dirty="0">
                <a:latin typeface="Times New Roman"/>
                <a:cs typeface="Times New Roman"/>
              </a:rPr>
              <a:t>dengan  </a:t>
            </a:r>
            <a:r>
              <a:rPr sz="1200" dirty="0">
                <a:latin typeface="Times New Roman"/>
                <a:cs typeface="Times New Roman"/>
              </a:rPr>
              <a:t>Matriks Transformasi </a:t>
            </a:r>
            <a:r>
              <a:rPr sz="1200" spc="-5" dirty="0">
                <a:latin typeface="Times New Roman"/>
                <a:cs typeface="Times New Roman"/>
              </a:rPr>
              <a:t>Umum </a:t>
            </a:r>
            <a:r>
              <a:rPr sz="1200" dirty="0">
                <a:latin typeface="Times New Roman"/>
                <a:cs typeface="Times New Roman"/>
              </a:rPr>
              <a:t>untuk </a:t>
            </a:r>
            <a:r>
              <a:rPr sz="1200" spc="-5" dirty="0">
                <a:latin typeface="Times New Roman"/>
                <a:cs typeface="Times New Roman"/>
              </a:rPr>
              <a:t>masing-masing proyeksi </a:t>
            </a:r>
            <a:r>
              <a:rPr sz="1200" dirty="0">
                <a:latin typeface="Times New Roman"/>
                <a:cs typeface="Times New Roman"/>
              </a:rPr>
              <a:t>ortografik. Contoh, untuk  </a:t>
            </a:r>
            <a:r>
              <a:rPr sz="1200" spc="-5" dirty="0">
                <a:latin typeface="Times New Roman"/>
                <a:cs typeface="Times New Roman"/>
              </a:rPr>
              <a:t>proyeksi </a:t>
            </a:r>
            <a:r>
              <a:rPr sz="1200" dirty="0">
                <a:latin typeface="Times New Roman"/>
                <a:cs typeface="Times New Roman"/>
              </a:rPr>
              <a:t>pada bidang </a:t>
            </a:r>
            <a:r>
              <a:rPr sz="1200" spc="-10" dirty="0">
                <a:latin typeface="Times New Roman"/>
                <a:cs typeface="Times New Roman"/>
              </a:rPr>
              <a:t>xy, </a:t>
            </a:r>
            <a:r>
              <a:rPr sz="1200" dirty="0">
                <a:latin typeface="Times New Roman"/>
                <a:cs typeface="Times New Roman"/>
              </a:rPr>
              <a:t>maka koordinat objek </a:t>
            </a:r>
            <a:r>
              <a:rPr sz="1200" spc="-5" dirty="0">
                <a:latin typeface="Times New Roman"/>
                <a:cs typeface="Times New Roman"/>
              </a:rPr>
              <a:t>barunya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adalah: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725877" y="6042100"/>
            <a:ext cx="381635" cy="48260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9"/>
              </a:spcBef>
            </a:pPr>
            <a:r>
              <a:rPr sz="1800" baseline="-13888" dirty="0">
                <a:latin typeface="Symbol"/>
                <a:cs typeface="Symbol"/>
              </a:rPr>
              <a:t></a:t>
            </a:r>
            <a:r>
              <a:rPr sz="1800" spc="60" baseline="-13888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0.5</a:t>
            </a:r>
            <a:endParaRPr sz="12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360"/>
              </a:spcBef>
            </a:pPr>
            <a:r>
              <a:rPr sz="1800" baseline="16203" dirty="0">
                <a:latin typeface="Symbol"/>
                <a:cs typeface="Symbol"/>
              </a:rPr>
              <a:t></a:t>
            </a:r>
            <a:r>
              <a:rPr sz="1800" spc="60" baseline="16203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0.5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725877" y="5859221"/>
            <a:ext cx="4362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15" baseline="9259" dirty="0">
                <a:latin typeface="Symbol"/>
                <a:cs typeface="Symbol"/>
              </a:rPr>
              <a:t></a:t>
            </a:r>
            <a:r>
              <a:rPr sz="1200" spc="10" dirty="0">
                <a:latin typeface="Symbol"/>
                <a:cs typeface="Symbol"/>
              </a:rPr>
              <a:t></a:t>
            </a:r>
            <a:r>
              <a:rPr sz="1200" spc="-1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0.5</a:t>
            </a:r>
            <a:endParaRPr sz="1200">
              <a:latin typeface="Times New Roman"/>
              <a:cs typeface="Times New Roman"/>
            </a:endParaRPr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3232251" y="5405520"/>
          <a:ext cx="1048385" cy="1338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0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4480"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0.5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/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0.5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200" spc="-8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800" baseline="2314" dirty="0">
                          <a:latin typeface="Symbol"/>
                          <a:cs typeface="Symbol"/>
                        </a:rPr>
                        <a:t></a:t>
                      </a:r>
                      <a:endParaRPr sz="1800" baseline="2314">
                        <a:latin typeface="Symbol"/>
                        <a:cs typeface="Symbol"/>
                      </a:endParaRPr>
                    </a:p>
                  </a:txBody>
                  <a:tcPr marL="0" marR="0" marT="889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54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0.5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200" dirty="0">
                          <a:latin typeface="Symbol"/>
                          <a:cs typeface="Symbol"/>
                        </a:rPr>
                        <a:t></a:t>
                      </a:r>
                      <a:r>
                        <a:rPr sz="1200" spc="-2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0.5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13335" marB="0"/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0.5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6985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200" dirty="0">
                          <a:latin typeface="Symbol"/>
                          <a:cs typeface="Symbol"/>
                        </a:rPr>
                        <a:t></a:t>
                      </a:r>
                      <a:r>
                        <a:rPr sz="1200" spc="-2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0.5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13335" marB="0"/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465"/>
                        </a:lnSpc>
                      </a:pPr>
                      <a:r>
                        <a:rPr sz="1200" dirty="0">
                          <a:latin typeface="Symbol"/>
                          <a:cs typeface="Symbol"/>
                        </a:rPr>
                        <a:t></a:t>
                      </a:r>
                      <a:endParaRPr sz="1200">
                        <a:latin typeface="Symbol"/>
                        <a:cs typeface="Symbol"/>
                      </a:endParaRPr>
                    </a:p>
                    <a:p>
                      <a:pPr marL="61594">
                        <a:lnSpc>
                          <a:spcPts val="1080"/>
                        </a:lnSpc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800" spc="-60" baseline="-20833" dirty="0">
                          <a:latin typeface="Symbol"/>
                          <a:cs typeface="Symbol"/>
                        </a:rPr>
                        <a:t></a:t>
                      </a:r>
                      <a:endParaRPr sz="1800" baseline="-20833">
                        <a:latin typeface="Symbol"/>
                        <a:cs typeface="Symbol"/>
                      </a:endParaRPr>
                    </a:p>
                    <a:p>
                      <a:pPr marL="61594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800" spc="-60" baseline="-9259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200" spc="-40" dirty="0">
                          <a:latin typeface="Symbol"/>
                          <a:cs typeface="Symbol"/>
                        </a:rPr>
                        <a:t></a:t>
                      </a:r>
                      <a:endParaRPr sz="1200">
                        <a:latin typeface="Symbol"/>
                        <a:cs typeface="Symbo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R="30480"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200" dirty="0">
                          <a:latin typeface="Symbol"/>
                          <a:cs typeface="Symbol"/>
                        </a:rPr>
                        <a:t></a:t>
                      </a:r>
                      <a:r>
                        <a:rPr sz="1200" spc="-1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0.5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1590" marB="0"/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200" dirty="0">
                          <a:latin typeface="Symbol"/>
                          <a:cs typeface="Symbol"/>
                        </a:rPr>
                        <a:t></a:t>
                      </a:r>
                      <a:r>
                        <a:rPr sz="1200" spc="-1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0.5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159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200" spc="-8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800" baseline="-13888" dirty="0">
                          <a:latin typeface="Symbol"/>
                          <a:cs typeface="Symbol"/>
                        </a:rPr>
                        <a:t></a:t>
                      </a:r>
                      <a:endParaRPr sz="1800" baseline="-13888">
                        <a:latin typeface="Symbol"/>
                        <a:cs typeface="Symbol"/>
                      </a:endParaRPr>
                    </a:p>
                  </a:txBody>
                  <a:tcPr marL="0" marR="0" marT="2159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0.5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1590" marB="0"/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200" dirty="0">
                          <a:latin typeface="Symbol"/>
                          <a:cs typeface="Symbol"/>
                        </a:rPr>
                        <a:t></a:t>
                      </a:r>
                      <a:r>
                        <a:rPr sz="1200" spc="-1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0.5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1590" marB="0"/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ts val="1100"/>
                        </a:lnSpc>
                      </a:pPr>
                      <a:r>
                        <a:rPr sz="1800" spc="-60" baseline="-16203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200" spc="-40" dirty="0">
                          <a:latin typeface="Symbol"/>
                          <a:cs typeface="Symbol"/>
                        </a:rPr>
                        <a:t></a:t>
                      </a:r>
                      <a:endParaRPr sz="1200">
                        <a:latin typeface="Symbol"/>
                        <a:cs typeface="Symbol"/>
                      </a:endParaRPr>
                    </a:p>
                    <a:p>
                      <a:pPr marL="127635">
                        <a:lnSpc>
                          <a:spcPts val="600"/>
                        </a:lnSpc>
                      </a:pPr>
                      <a:r>
                        <a:rPr sz="1200" dirty="0">
                          <a:latin typeface="Symbol"/>
                          <a:cs typeface="Symbol"/>
                        </a:rPr>
                        <a:t></a:t>
                      </a:r>
                      <a:endParaRPr sz="1200">
                        <a:latin typeface="Symbol"/>
                        <a:cs typeface="Symbo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7652">
                <a:tc>
                  <a:txBody>
                    <a:bodyPr/>
                    <a:lstStyle/>
                    <a:p>
                      <a:pPr marR="33020" algn="ctr">
                        <a:lnSpc>
                          <a:spcPts val="1365"/>
                        </a:lnSpc>
                        <a:spcBef>
                          <a:spcPts val="17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0.5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1590" marB="0"/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1365"/>
                        </a:lnSpc>
                        <a:spcBef>
                          <a:spcPts val="170"/>
                        </a:spcBef>
                      </a:pPr>
                      <a:r>
                        <a:rPr sz="1200" dirty="0">
                          <a:latin typeface="Symbol"/>
                          <a:cs typeface="Symbol"/>
                        </a:rPr>
                        <a:t></a:t>
                      </a:r>
                      <a:r>
                        <a:rPr sz="1200" spc="-1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0.5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159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90"/>
                        </a:lnSpc>
                        <a:spcBef>
                          <a:spcPts val="245"/>
                        </a:spcBef>
                      </a:pPr>
                      <a:r>
                        <a:rPr sz="1800" spc="-120" baseline="2314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200" spc="-465" dirty="0">
                          <a:latin typeface="Symbol"/>
                          <a:cs typeface="Symbol"/>
                        </a:rPr>
                        <a:t></a:t>
                      </a:r>
                      <a:r>
                        <a:rPr sz="1800" baseline="-9259" dirty="0">
                          <a:latin typeface="Symbol"/>
                          <a:cs typeface="Symbol"/>
                        </a:rPr>
                        <a:t></a:t>
                      </a:r>
                      <a:endParaRPr sz="1800" baseline="-9259">
                        <a:latin typeface="Symbol"/>
                        <a:cs typeface="Symbol"/>
                      </a:endParaRPr>
                    </a:p>
                  </a:txBody>
                  <a:tcPr marL="0" marR="0" marT="3111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" name="object 24"/>
          <p:cNvSpPr txBox="1"/>
          <p:nvPr/>
        </p:nvSpPr>
        <p:spPr>
          <a:xfrm>
            <a:off x="2725877" y="5248097"/>
            <a:ext cx="436245" cy="591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1325"/>
              </a:lnSpc>
              <a:spcBef>
                <a:spcPts val="100"/>
              </a:spcBef>
            </a:pPr>
            <a:r>
              <a:rPr sz="1200" dirty="0">
                <a:latin typeface="Symbol"/>
                <a:cs typeface="Symbol"/>
              </a:rPr>
              <a:t></a:t>
            </a:r>
            <a:endParaRPr sz="1200">
              <a:latin typeface="Symbol"/>
              <a:cs typeface="Symbol"/>
            </a:endParaRPr>
          </a:p>
          <a:p>
            <a:pPr marL="38100">
              <a:lnSpc>
                <a:spcPts val="1325"/>
              </a:lnSpc>
            </a:pPr>
            <a:r>
              <a:rPr sz="1800" baseline="2314" dirty="0">
                <a:latin typeface="Symbol"/>
                <a:cs typeface="Symbol"/>
              </a:rPr>
              <a:t></a:t>
            </a:r>
            <a:r>
              <a:rPr sz="1800" spc="150" baseline="23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0.5</a:t>
            </a:r>
            <a:endParaRPr sz="12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360"/>
              </a:spcBef>
            </a:pPr>
            <a:r>
              <a:rPr sz="1800" spc="15" baseline="32407" dirty="0">
                <a:latin typeface="Symbol"/>
                <a:cs typeface="Symbol"/>
              </a:rPr>
              <a:t></a:t>
            </a:r>
            <a:r>
              <a:rPr sz="1200" spc="10" dirty="0">
                <a:latin typeface="Symbol"/>
                <a:cs typeface="Symbol"/>
              </a:rPr>
              <a:t></a:t>
            </a:r>
            <a:r>
              <a:rPr sz="1200" spc="-1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0.5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085742" y="5101640"/>
            <a:ext cx="2012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60" baseline="-25462" dirty="0">
                <a:latin typeface="Times New Roman"/>
                <a:cs typeface="Times New Roman"/>
              </a:rPr>
              <a:t>1</a:t>
            </a:r>
            <a:r>
              <a:rPr sz="1200" spc="-40" dirty="0">
                <a:latin typeface="Symbol"/>
                <a:cs typeface="Symbol"/>
              </a:rPr>
              <a:t>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725877" y="5173421"/>
            <a:ext cx="381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aseline="25462" dirty="0">
                <a:latin typeface="Symbol"/>
                <a:cs typeface="Symbol"/>
              </a:rPr>
              <a:t></a:t>
            </a:r>
            <a:r>
              <a:rPr sz="1800" spc="120" baseline="25462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0.5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742029" y="4920437"/>
            <a:ext cx="520065" cy="46164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  <a:tabLst>
                <a:tab pos="381635" algn="l"/>
              </a:tabLst>
            </a:pPr>
            <a:r>
              <a:rPr sz="1800" baseline="4629" dirty="0">
                <a:latin typeface="Times New Roman"/>
                <a:cs typeface="Times New Roman"/>
              </a:rPr>
              <a:t>0.5	</a:t>
            </a:r>
            <a:r>
              <a:rPr sz="1800" spc="-120" baseline="4629" dirty="0">
                <a:latin typeface="Times New Roman"/>
                <a:cs typeface="Times New Roman"/>
              </a:rPr>
              <a:t>1</a:t>
            </a:r>
            <a:r>
              <a:rPr sz="1200" dirty="0">
                <a:latin typeface="Symbol"/>
                <a:cs typeface="Symbol"/>
              </a:rPr>
              <a:t></a:t>
            </a:r>
            <a:endParaRPr sz="12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200" dirty="0">
                <a:latin typeface="Times New Roman"/>
                <a:cs typeface="Times New Roman"/>
              </a:rPr>
              <a:t>0.5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361082" y="5686524"/>
            <a:ext cx="499745" cy="2755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650" spc="-65" dirty="0">
                <a:latin typeface="Symbol"/>
                <a:cs typeface="Symbol"/>
              </a:rPr>
              <a:t></a:t>
            </a:r>
            <a:r>
              <a:rPr sz="1200" i="1" spc="-65" dirty="0">
                <a:latin typeface="Times New Roman"/>
                <a:cs typeface="Times New Roman"/>
              </a:rPr>
              <a:t>X </a:t>
            </a:r>
            <a:r>
              <a:rPr sz="1650" spc="-10" dirty="0">
                <a:latin typeface="Symbol"/>
                <a:cs typeface="Symbol"/>
              </a:rPr>
              <a:t></a:t>
            </a:r>
            <a:r>
              <a:rPr sz="1200" spc="-10" dirty="0">
                <a:latin typeface="Symbol"/>
                <a:cs typeface="Symbol"/>
              </a:rPr>
              <a:t>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800" baseline="20833" dirty="0">
                <a:latin typeface="Symbol"/>
                <a:cs typeface="Symbol"/>
              </a:rPr>
              <a:t></a:t>
            </a:r>
            <a:endParaRPr sz="1800" baseline="20833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751277" y="4955946"/>
            <a:ext cx="3854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0" dirty="0">
                <a:latin typeface="Symbol"/>
                <a:cs typeface="Symbol"/>
              </a:rPr>
              <a:t></a:t>
            </a:r>
            <a:r>
              <a:rPr sz="1800" spc="15" baseline="4629" dirty="0">
                <a:latin typeface="Symbol"/>
                <a:cs typeface="Symbol"/>
              </a:rPr>
              <a:t></a:t>
            </a:r>
            <a:r>
              <a:rPr sz="1800" spc="-270" baseline="4629" dirty="0">
                <a:latin typeface="Times New Roman"/>
                <a:cs typeface="Times New Roman"/>
              </a:rPr>
              <a:t> </a:t>
            </a:r>
            <a:r>
              <a:rPr sz="1800" baseline="4629" dirty="0">
                <a:latin typeface="Times New Roman"/>
                <a:cs typeface="Times New Roman"/>
              </a:rPr>
              <a:t>0.5</a:t>
            </a:r>
            <a:endParaRPr sz="1800" baseline="4629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251301" y="4899100"/>
            <a:ext cx="323215" cy="48260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200" dirty="0">
                <a:latin typeface="Symbol"/>
                <a:cs typeface="Symbol"/>
              </a:rPr>
              <a:t></a:t>
            </a:r>
            <a:r>
              <a:rPr sz="1200" spc="-2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0.5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200" dirty="0">
                <a:latin typeface="Symbol"/>
                <a:cs typeface="Symbol"/>
              </a:rPr>
              <a:t></a:t>
            </a:r>
            <a:r>
              <a:rPr sz="1200" spc="-2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0.5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212425" y="8951338"/>
            <a:ext cx="844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ymbol"/>
                <a:cs typeface="Symbol"/>
              </a:rPr>
              <a:t>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989719" y="9389793"/>
            <a:ext cx="844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ymbol"/>
                <a:cs typeface="Symbol"/>
              </a:rPr>
              <a:t>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989719" y="8951795"/>
            <a:ext cx="844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ymbol"/>
                <a:cs typeface="Symbol"/>
              </a:rPr>
              <a:t>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120731" y="9389336"/>
            <a:ext cx="201295" cy="347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139">
              <a:lnSpc>
                <a:spcPts val="1265"/>
              </a:lnSpc>
              <a:spcBef>
                <a:spcPts val="100"/>
              </a:spcBef>
            </a:pPr>
            <a:r>
              <a:rPr sz="1200" dirty="0">
                <a:latin typeface="Symbol"/>
                <a:cs typeface="Symbol"/>
              </a:rPr>
              <a:t></a:t>
            </a:r>
            <a:endParaRPr sz="1200">
              <a:latin typeface="Symbol"/>
              <a:cs typeface="Symbol"/>
            </a:endParaRPr>
          </a:p>
          <a:p>
            <a:pPr marL="38100">
              <a:lnSpc>
                <a:spcPts val="1265"/>
              </a:lnSpc>
            </a:pPr>
            <a:r>
              <a:rPr sz="1800" spc="-277" baseline="2314" dirty="0">
                <a:latin typeface="Times New Roman"/>
                <a:cs typeface="Times New Roman"/>
              </a:rPr>
              <a:t>1</a:t>
            </a:r>
            <a:r>
              <a:rPr sz="1200" spc="-185" dirty="0">
                <a:latin typeface="Symbol"/>
                <a:cs typeface="Symbol"/>
              </a:rPr>
              <a:t></a:t>
            </a:r>
            <a:r>
              <a:rPr sz="1800" spc="-277" baseline="-9259" dirty="0">
                <a:latin typeface="Symbol"/>
                <a:cs typeface="Symbol"/>
              </a:rPr>
              <a:t></a:t>
            </a:r>
            <a:endParaRPr sz="1800" baseline="-9259">
              <a:latin typeface="Symbol"/>
              <a:cs typeface="Symbo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964319" y="9528629"/>
            <a:ext cx="44513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150" dirty="0">
                <a:latin typeface="Symbol"/>
                <a:cs typeface="Symbol"/>
              </a:rPr>
              <a:t></a:t>
            </a:r>
            <a:r>
              <a:rPr sz="1800" spc="-225" baseline="-9259" dirty="0">
                <a:latin typeface="Symbol"/>
                <a:cs typeface="Symbol"/>
              </a:rPr>
              <a:t></a:t>
            </a:r>
            <a:r>
              <a:rPr sz="1800" spc="-225" baseline="4629" dirty="0">
                <a:latin typeface="Symbol"/>
                <a:cs typeface="Symbol"/>
              </a:rPr>
              <a:t></a:t>
            </a:r>
            <a:r>
              <a:rPr sz="1800" spc="-127" baseline="4629" dirty="0">
                <a:latin typeface="Times New Roman"/>
                <a:cs typeface="Times New Roman"/>
              </a:rPr>
              <a:t> </a:t>
            </a:r>
            <a:r>
              <a:rPr sz="1800" baseline="4629" dirty="0">
                <a:latin typeface="Times New Roman"/>
                <a:cs typeface="Times New Roman"/>
              </a:rPr>
              <a:t>0.5</a:t>
            </a:r>
            <a:endParaRPr sz="1800" baseline="4629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120731" y="9061523"/>
            <a:ext cx="201295" cy="390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1435"/>
              </a:lnSpc>
              <a:spcBef>
                <a:spcPts val="100"/>
              </a:spcBef>
            </a:pPr>
            <a:r>
              <a:rPr sz="1200" spc="-40" dirty="0">
                <a:latin typeface="Times New Roman"/>
                <a:cs typeface="Times New Roman"/>
              </a:rPr>
              <a:t>1</a:t>
            </a:r>
            <a:r>
              <a:rPr sz="1800" spc="-60" baseline="-13888" dirty="0">
                <a:latin typeface="Symbol"/>
                <a:cs typeface="Symbol"/>
              </a:rPr>
              <a:t></a:t>
            </a:r>
            <a:endParaRPr sz="1800" baseline="-13888">
              <a:latin typeface="Symbol"/>
              <a:cs typeface="Symbol"/>
            </a:endParaRPr>
          </a:p>
          <a:p>
            <a:pPr marL="38100">
              <a:lnSpc>
                <a:spcPts val="1435"/>
              </a:lnSpc>
            </a:pPr>
            <a:r>
              <a:rPr sz="1800" spc="-60" baseline="-16203" dirty="0">
                <a:latin typeface="Times New Roman"/>
                <a:cs typeface="Times New Roman"/>
              </a:rPr>
              <a:t>1</a:t>
            </a:r>
            <a:r>
              <a:rPr sz="1200" spc="-40" dirty="0">
                <a:latin typeface="Symbol"/>
                <a:cs typeface="Symbol"/>
              </a:rPr>
              <a:t>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964319" y="9015803"/>
            <a:ext cx="385445" cy="48260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9"/>
              </a:spcBef>
            </a:pPr>
            <a:r>
              <a:rPr sz="1800" baseline="-13888" dirty="0">
                <a:latin typeface="Symbol"/>
                <a:cs typeface="Symbol"/>
              </a:rPr>
              <a:t></a:t>
            </a:r>
            <a:r>
              <a:rPr sz="1800" spc="104" baseline="-13888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0.5</a:t>
            </a:r>
            <a:endParaRPr sz="12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359"/>
              </a:spcBef>
            </a:pPr>
            <a:r>
              <a:rPr sz="1800" baseline="16203" dirty="0">
                <a:latin typeface="Symbol"/>
                <a:cs typeface="Symbol"/>
              </a:rPr>
              <a:t></a:t>
            </a:r>
            <a:r>
              <a:rPr sz="1800" spc="104" baseline="16203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0.5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120731" y="8805339"/>
            <a:ext cx="2012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60" baseline="-9259" dirty="0">
                <a:latin typeface="Times New Roman"/>
                <a:cs typeface="Times New Roman"/>
              </a:rPr>
              <a:t>1</a:t>
            </a:r>
            <a:r>
              <a:rPr sz="1200" spc="-40" dirty="0">
                <a:latin typeface="Symbol"/>
                <a:cs typeface="Symbol"/>
              </a:rPr>
              <a:t>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964319" y="8832923"/>
            <a:ext cx="44513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15" baseline="9259" dirty="0">
                <a:latin typeface="Symbol"/>
                <a:cs typeface="Symbol"/>
              </a:rPr>
              <a:t></a:t>
            </a:r>
            <a:r>
              <a:rPr sz="1200" spc="10" dirty="0">
                <a:latin typeface="Symbol"/>
                <a:cs typeface="Symbol"/>
              </a:rPr>
              <a:t>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0.5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120731" y="8075343"/>
            <a:ext cx="2012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60" baseline="-25462" dirty="0">
                <a:latin typeface="Times New Roman"/>
                <a:cs typeface="Times New Roman"/>
              </a:rPr>
              <a:t>1</a:t>
            </a:r>
            <a:r>
              <a:rPr sz="1200" spc="-40" dirty="0">
                <a:latin typeface="Symbol"/>
                <a:cs typeface="Symbol"/>
              </a:rPr>
              <a:t>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964319" y="8147123"/>
            <a:ext cx="3854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aseline="25462" dirty="0">
                <a:latin typeface="Symbol"/>
                <a:cs typeface="Symbol"/>
              </a:rPr>
              <a:t></a:t>
            </a:r>
            <a:r>
              <a:rPr sz="1800" spc="157" baseline="25462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0.5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146131" y="7929191"/>
            <a:ext cx="1504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20" baseline="4629" dirty="0">
                <a:latin typeface="Times New Roman"/>
                <a:cs typeface="Times New Roman"/>
              </a:rPr>
              <a:t>1</a:t>
            </a:r>
            <a:r>
              <a:rPr sz="1200" dirty="0">
                <a:latin typeface="Symbol"/>
                <a:cs typeface="Symbol"/>
              </a:rPr>
              <a:t>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926219" y="7872803"/>
            <a:ext cx="1408430" cy="185420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584835">
              <a:lnSpc>
                <a:spcPct val="100000"/>
              </a:lnSpc>
              <a:spcBef>
                <a:spcPts val="459"/>
              </a:spcBef>
              <a:tabLst>
                <a:tab pos="1029969" algn="l"/>
              </a:tabLst>
            </a:pPr>
            <a:r>
              <a:rPr sz="1200" dirty="0">
                <a:latin typeface="Symbol"/>
                <a:cs typeface="Symbol"/>
              </a:rPr>
              <a:t>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0.5	0</a:t>
            </a:r>
            <a:endParaRPr sz="120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  <a:spcBef>
                <a:spcPts val="359"/>
              </a:spcBef>
              <a:tabLst>
                <a:tab pos="584835" algn="l"/>
                <a:tab pos="1029969" algn="l"/>
                <a:tab pos="1298575" algn="l"/>
              </a:tabLst>
            </a:pPr>
            <a:r>
              <a:rPr sz="1800" baseline="-27777" dirty="0">
                <a:latin typeface="Symbol"/>
                <a:cs typeface="Symbol"/>
              </a:rPr>
              <a:t></a:t>
            </a:r>
            <a:r>
              <a:rPr sz="1800" baseline="-27777" dirty="0">
                <a:latin typeface="Times New Roman"/>
                <a:cs typeface="Times New Roman"/>
              </a:rPr>
              <a:t>	</a:t>
            </a:r>
            <a:r>
              <a:rPr sz="1200" dirty="0">
                <a:latin typeface="Symbol"/>
                <a:cs typeface="Symbol"/>
              </a:rPr>
              <a:t>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0.5	0	</a:t>
            </a:r>
            <a:r>
              <a:rPr sz="1800" baseline="-27777" dirty="0">
                <a:latin typeface="Symbol"/>
                <a:cs typeface="Symbol"/>
              </a:rPr>
              <a:t></a:t>
            </a:r>
            <a:endParaRPr sz="1800" baseline="-27777">
              <a:latin typeface="Symbol"/>
              <a:cs typeface="Symbol"/>
            </a:endParaRPr>
          </a:p>
          <a:p>
            <a:pPr marL="76200">
              <a:lnSpc>
                <a:spcPct val="100000"/>
              </a:lnSpc>
              <a:spcBef>
                <a:spcPts val="359"/>
              </a:spcBef>
              <a:tabLst>
                <a:tab pos="641985" algn="l"/>
                <a:tab pos="1029969" algn="l"/>
              </a:tabLst>
            </a:pPr>
            <a:r>
              <a:rPr sz="1800" baseline="2314" dirty="0">
                <a:latin typeface="Symbol"/>
                <a:cs typeface="Symbol"/>
              </a:rPr>
              <a:t></a:t>
            </a:r>
            <a:r>
              <a:rPr sz="1800" spc="254" baseline="23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0.5	0.5	0 </a:t>
            </a:r>
            <a:r>
              <a:rPr sz="1200" spc="290" dirty="0">
                <a:latin typeface="Times New Roman"/>
                <a:cs typeface="Times New Roman"/>
              </a:rPr>
              <a:t> </a:t>
            </a:r>
            <a:r>
              <a:rPr sz="1200" spc="-40" dirty="0">
                <a:latin typeface="Times New Roman"/>
                <a:cs typeface="Times New Roman"/>
              </a:rPr>
              <a:t>1</a:t>
            </a:r>
            <a:r>
              <a:rPr sz="1800" spc="-60" baseline="2314" dirty="0">
                <a:latin typeface="Symbol"/>
                <a:cs typeface="Symbol"/>
              </a:rPr>
              <a:t></a:t>
            </a:r>
            <a:endParaRPr sz="1800" baseline="2314">
              <a:latin typeface="Symbol"/>
              <a:cs typeface="Symbol"/>
            </a:endParaRPr>
          </a:p>
          <a:p>
            <a:pPr marL="76200">
              <a:lnSpc>
                <a:spcPts val="720"/>
              </a:lnSpc>
              <a:spcBef>
                <a:spcPts val="359"/>
              </a:spcBef>
              <a:tabLst>
                <a:tab pos="641985" algn="l"/>
                <a:tab pos="1029969" algn="l"/>
                <a:tab pos="1298575" algn="l"/>
              </a:tabLst>
            </a:pPr>
            <a:r>
              <a:rPr sz="1800" spc="15" baseline="32407" dirty="0">
                <a:latin typeface="Symbol"/>
                <a:cs typeface="Symbol"/>
              </a:rPr>
              <a:t></a:t>
            </a:r>
            <a:r>
              <a:rPr sz="1200" spc="10" dirty="0">
                <a:latin typeface="Symbol"/>
                <a:cs typeface="Symbol"/>
              </a:rPr>
              <a:t>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0.5	0.5	0	</a:t>
            </a:r>
            <a:r>
              <a:rPr sz="1800" baseline="32407" dirty="0">
                <a:latin typeface="Symbol"/>
                <a:cs typeface="Symbol"/>
              </a:rPr>
              <a:t></a:t>
            </a:r>
            <a:endParaRPr sz="1800" baseline="32407">
              <a:latin typeface="Symbol"/>
              <a:cs typeface="Symbol"/>
            </a:endParaRPr>
          </a:p>
          <a:p>
            <a:pPr marR="43180" algn="r">
              <a:lnSpc>
                <a:spcPts val="720"/>
              </a:lnSpc>
            </a:pPr>
            <a:r>
              <a:rPr sz="1200" spc="-80" dirty="0">
                <a:latin typeface="Times New Roman"/>
                <a:cs typeface="Times New Roman"/>
              </a:rPr>
              <a:t>1</a:t>
            </a:r>
            <a:r>
              <a:rPr sz="1800" baseline="-20833" dirty="0">
                <a:latin typeface="Symbol"/>
                <a:cs typeface="Symbol"/>
              </a:rPr>
              <a:t></a:t>
            </a:r>
            <a:endParaRPr sz="1800" baseline="-20833">
              <a:latin typeface="Symbol"/>
              <a:cs typeface="Symbol"/>
            </a:endParaRPr>
          </a:p>
          <a:p>
            <a:pPr marL="584835">
              <a:lnSpc>
                <a:spcPct val="100000"/>
              </a:lnSpc>
              <a:spcBef>
                <a:spcPts val="359"/>
              </a:spcBef>
              <a:tabLst>
                <a:tab pos="1029969" algn="l"/>
              </a:tabLst>
            </a:pPr>
            <a:r>
              <a:rPr sz="1200" dirty="0">
                <a:latin typeface="Symbol"/>
                <a:cs typeface="Symbol"/>
              </a:rPr>
              <a:t>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0.5	0</a:t>
            </a:r>
            <a:endParaRPr sz="1200">
              <a:latin typeface="Times New Roman"/>
              <a:cs typeface="Times New Roman"/>
            </a:endParaRPr>
          </a:p>
          <a:p>
            <a:pPr marL="584835">
              <a:lnSpc>
                <a:spcPct val="100000"/>
              </a:lnSpc>
              <a:spcBef>
                <a:spcPts val="359"/>
              </a:spcBef>
              <a:tabLst>
                <a:tab pos="1029969" algn="l"/>
              </a:tabLst>
            </a:pPr>
            <a:r>
              <a:rPr sz="1200" dirty="0">
                <a:latin typeface="Symbol"/>
                <a:cs typeface="Symbol"/>
              </a:rPr>
              <a:t>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0.5	0</a:t>
            </a:r>
            <a:endParaRPr sz="1200">
              <a:latin typeface="Times New Roman"/>
              <a:cs typeface="Times New Roman"/>
            </a:endParaRPr>
          </a:p>
          <a:p>
            <a:pPr marL="641985">
              <a:lnSpc>
                <a:spcPct val="100000"/>
              </a:lnSpc>
              <a:spcBef>
                <a:spcPts val="359"/>
              </a:spcBef>
              <a:tabLst>
                <a:tab pos="1029969" algn="l"/>
              </a:tabLst>
            </a:pPr>
            <a:r>
              <a:rPr sz="1200" dirty="0">
                <a:latin typeface="Times New Roman"/>
                <a:cs typeface="Times New Roman"/>
              </a:rPr>
              <a:t>0.5	0</a:t>
            </a:r>
            <a:endParaRPr sz="1200">
              <a:latin typeface="Times New Roman"/>
              <a:cs typeface="Times New Roman"/>
            </a:endParaRPr>
          </a:p>
          <a:p>
            <a:pPr marL="641985">
              <a:lnSpc>
                <a:spcPct val="100000"/>
              </a:lnSpc>
              <a:spcBef>
                <a:spcPts val="359"/>
              </a:spcBef>
              <a:tabLst>
                <a:tab pos="1029969" algn="l"/>
              </a:tabLst>
            </a:pPr>
            <a:r>
              <a:rPr sz="1200" dirty="0">
                <a:latin typeface="Times New Roman"/>
                <a:cs typeface="Times New Roman"/>
              </a:rPr>
              <a:t>0.5	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989719" y="7929649"/>
            <a:ext cx="3943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0" dirty="0">
                <a:latin typeface="Symbol"/>
                <a:cs typeface="Symbol"/>
              </a:rPr>
              <a:t></a:t>
            </a:r>
            <a:r>
              <a:rPr sz="1800" spc="15" baseline="4629" dirty="0">
                <a:latin typeface="Symbol"/>
                <a:cs typeface="Symbol"/>
              </a:rPr>
              <a:t></a:t>
            </a:r>
            <a:r>
              <a:rPr sz="1800" spc="-172" baseline="4629" dirty="0">
                <a:latin typeface="Times New Roman"/>
                <a:cs typeface="Times New Roman"/>
              </a:rPr>
              <a:t> </a:t>
            </a:r>
            <a:r>
              <a:rPr sz="1800" baseline="4629" dirty="0">
                <a:latin typeface="Times New Roman"/>
                <a:cs typeface="Times New Roman"/>
              </a:rPr>
              <a:t>0.5</a:t>
            </a:r>
            <a:endParaRPr sz="1800" baseline="4629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550312" y="8660226"/>
            <a:ext cx="549275" cy="2755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650" spc="-30" dirty="0">
                <a:latin typeface="Symbol"/>
                <a:cs typeface="Symbol"/>
              </a:rPr>
              <a:t></a:t>
            </a:r>
            <a:r>
              <a:rPr sz="1200" i="1" spc="-30" dirty="0">
                <a:latin typeface="Times New Roman"/>
                <a:cs typeface="Times New Roman"/>
              </a:rPr>
              <a:t>X</a:t>
            </a:r>
            <a:r>
              <a:rPr sz="1200" spc="-30" dirty="0">
                <a:latin typeface="Times New Roman"/>
                <a:cs typeface="Times New Roman"/>
              </a:rPr>
              <a:t>1</a:t>
            </a:r>
            <a:r>
              <a:rPr sz="1650" spc="-30" dirty="0">
                <a:latin typeface="Symbol"/>
                <a:cs typeface="Symbol"/>
              </a:rPr>
              <a:t></a:t>
            </a:r>
            <a:r>
              <a:rPr sz="1200" spc="-30" dirty="0">
                <a:latin typeface="Symbol"/>
                <a:cs typeface="Symbol"/>
              </a:rPr>
              <a:t>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800" baseline="20833" dirty="0">
                <a:latin typeface="Symbol"/>
                <a:cs typeface="Symbol"/>
              </a:rPr>
              <a:t></a:t>
            </a:r>
            <a:endParaRPr sz="1800" baseline="20833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242" y="889000"/>
            <a:ext cx="5761990" cy="3399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Times New Roman"/>
                <a:cs typeface="Times New Roman"/>
              </a:rPr>
              <a:t>VII.4 Proyeksi</a:t>
            </a:r>
            <a:r>
              <a:rPr sz="1400" b="1" spc="114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Perspektif</a:t>
            </a:r>
            <a:endParaRPr sz="1400">
              <a:latin typeface="Times New Roman"/>
              <a:cs typeface="Times New Roman"/>
            </a:endParaRPr>
          </a:p>
          <a:p>
            <a:pPr marL="12700" marR="5080" indent="228600" algn="just">
              <a:lnSpc>
                <a:spcPct val="143600"/>
              </a:lnSpc>
              <a:spcBef>
                <a:spcPts val="1110"/>
              </a:spcBef>
            </a:pPr>
            <a:r>
              <a:rPr sz="1200" spc="-5" dirty="0">
                <a:latin typeface="Times New Roman"/>
                <a:cs typeface="Times New Roman"/>
              </a:rPr>
              <a:t>Proyeksi </a:t>
            </a:r>
            <a:r>
              <a:rPr sz="1200" dirty="0">
                <a:latin typeface="Times New Roman"/>
                <a:cs typeface="Times New Roman"/>
              </a:rPr>
              <a:t>perspektif </a:t>
            </a:r>
            <a:r>
              <a:rPr sz="1200" spc="-5" dirty="0">
                <a:latin typeface="Times New Roman"/>
                <a:cs typeface="Times New Roman"/>
              </a:rPr>
              <a:t>memberikan sudut </a:t>
            </a:r>
            <a:r>
              <a:rPr sz="1200" dirty="0">
                <a:latin typeface="Times New Roman"/>
                <a:cs typeface="Times New Roman"/>
              </a:rPr>
              <a:t>pandang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lebih realistis </a:t>
            </a:r>
            <a:r>
              <a:rPr sz="1200" spc="-5" dirty="0">
                <a:latin typeface="Times New Roman"/>
                <a:cs typeface="Times New Roman"/>
              </a:rPr>
              <a:t>dibandingkan  proyeksi </a:t>
            </a:r>
            <a:r>
              <a:rPr sz="1200" i="1" spc="-5" dirty="0">
                <a:latin typeface="Times New Roman"/>
                <a:cs typeface="Times New Roman"/>
              </a:rPr>
              <a:t>orthographic</a:t>
            </a:r>
            <a:r>
              <a:rPr sz="1200" spc="-5" dirty="0">
                <a:latin typeface="Times New Roman"/>
                <a:cs typeface="Times New Roman"/>
              </a:rPr>
              <a:t>. Proyeksi </a:t>
            </a:r>
            <a:r>
              <a:rPr sz="1200" dirty="0">
                <a:latin typeface="Times New Roman"/>
                <a:cs typeface="Times New Roman"/>
              </a:rPr>
              <a:t>perseprktif </a:t>
            </a:r>
            <a:r>
              <a:rPr sz="1200" spc="-5" dirty="0">
                <a:latin typeface="Times New Roman"/>
                <a:cs typeface="Times New Roman"/>
              </a:rPr>
              <a:t>memberikan tampilan yang </a:t>
            </a:r>
            <a:r>
              <a:rPr sz="1200" dirty="0">
                <a:latin typeface="Times New Roman"/>
                <a:cs typeface="Times New Roman"/>
              </a:rPr>
              <a:t>sama </a:t>
            </a: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apa  yang kita </a:t>
            </a:r>
            <a:r>
              <a:rPr sz="1200" spc="-5" dirty="0">
                <a:latin typeface="Times New Roman"/>
                <a:cs typeface="Times New Roman"/>
              </a:rPr>
              <a:t>lihat sehari-hari karena pada kenyataanya </a:t>
            </a:r>
            <a:r>
              <a:rPr sz="1200" dirty="0">
                <a:latin typeface="Times New Roman"/>
                <a:cs typeface="Times New Roman"/>
              </a:rPr>
              <a:t>jarak benda terhadap kita </a:t>
            </a:r>
            <a:r>
              <a:rPr sz="1200" spc="-5" dirty="0">
                <a:latin typeface="Times New Roman"/>
                <a:cs typeface="Times New Roman"/>
              </a:rPr>
              <a:t>akan  </a:t>
            </a:r>
            <a:r>
              <a:rPr sz="1200" dirty="0">
                <a:latin typeface="Times New Roman"/>
                <a:cs typeface="Times New Roman"/>
              </a:rPr>
              <a:t>mempengaruhi </a:t>
            </a:r>
            <a:r>
              <a:rPr sz="1200" spc="-5" dirty="0">
                <a:latin typeface="Times New Roman"/>
                <a:cs typeface="Times New Roman"/>
              </a:rPr>
              <a:t>bagimana benda tersebut </a:t>
            </a:r>
            <a:r>
              <a:rPr sz="1200" dirty="0">
                <a:latin typeface="Times New Roman"/>
                <a:cs typeface="Times New Roman"/>
              </a:rPr>
              <a:t>terlihat. </a:t>
            </a:r>
            <a:r>
              <a:rPr sz="1200" spc="-5" dirty="0">
                <a:latin typeface="Times New Roman"/>
                <a:cs typeface="Times New Roman"/>
              </a:rPr>
              <a:t>Benda yang </a:t>
            </a:r>
            <a:r>
              <a:rPr sz="1200" dirty="0">
                <a:latin typeface="Times New Roman"/>
                <a:cs typeface="Times New Roman"/>
              </a:rPr>
              <a:t>terlihat jauh akan kelihatan  kecil </a:t>
            </a:r>
            <a:r>
              <a:rPr sz="1200" spc="-5" dirty="0">
                <a:latin typeface="Times New Roman"/>
                <a:cs typeface="Times New Roman"/>
              </a:rPr>
              <a:t>sedangkan </a:t>
            </a:r>
            <a:r>
              <a:rPr sz="1200" dirty="0">
                <a:latin typeface="Times New Roman"/>
                <a:cs typeface="Times New Roman"/>
              </a:rPr>
              <a:t>benda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dekat </a:t>
            </a:r>
            <a:r>
              <a:rPr sz="1200" spc="-5" dirty="0">
                <a:latin typeface="Times New Roman"/>
                <a:cs typeface="Times New Roman"/>
              </a:rPr>
              <a:t>akan </a:t>
            </a:r>
            <a:r>
              <a:rPr sz="1200" dirty="0">
                <a:latin typeface="Times New Roman"/>
                <a:cs typeface="Times New Roman"/>
              </a:rPr>
              <a:t>terlihat </a:t>
            </a:r>
            <a:r>
              <a:rPr sz="1200" spc="-5" dirty="0">
                <a:latin typeface="Times New Roman"/>
                <a:cs typeface="Times New Roman"/>
              </a:rPr>
              <a:t>lebih </a:t>
            </a:r>
            <a:r>
              <a:rPr sz="1200" dirty="0">
                <a:latin typeface="Times New Roman"/>
                <a:cs typeface="Times New Roman"/>
              </a:rPr>
              <a:t>besar. Efek ini disebut </a:t>
            </a:r>
            <a:r>
              <a:rPr sz="1200" spc="-5" dirty="0">
                <a:latin typeface="Times New Roman"/>
                <a:cs typeface="Times New Roman"/>
              </a:rPr>
              <a:t>sebagai  </a:t>
            </a:r>
            <a:r>
              <a:rPr sz="1200" i="1" spc="-5" dirty="0">
                <a:latin typeface="Times New Roman"/>
                <a:cs typeface="Times New Roman"/>
              </a:rPr>
              <a:t>shortening </a:t>
            </a:r>
            <a:r>
              <a:rPr sz="1200" dirty="0">
                <a:latin typeface="Times New Roman"/>
                <a:cs typeface="Times New Roman"/>
              </a:rPr>
              <a:t>(pemendekan).</a:t>
            </a:r>
            <a:endParaRPr sz="1200">
              <a:latin typeface="Times New Roman"/>
              <a:cs typeface="Times New Roman"/>
            </a:endParaRPr>
          </a:p>
          <a:p>
            <a:pPr marL="12700" marR="5715" indent="228600" algn="just">
              <a:lnSpc>
                <a:spcPct val="143700"/>
              </a:lnSpc>
              <a:spcBef>
                <a:spcPts val="1010"/>
              </a:spcBef>
            </a:pPr>
            <a:r>
              <a:rPr sz="1200" spc="-5" dirty="0">
                <a:latin typeface="Times New Roman"/>
                <a:cs typeface="Times New Roman"/>
              </a:rPr>
              <a:t>Pada </a:t>
            </a:r>
            <a:r>
              <a:rPr sz="1200" spc="-10" dirty="0">
                <a:latin typeface="Times New Roman"/>
                <a:cs typeface="Times New Roman"/>
              </a:rPr>
              <a:t>proyeksi </a:t>
            </a:r>
            <a:r>
              <a:rPr sz="1200" dirty="0">
                <a:latin typeface="Times New Roman"/>
                <a:cs typeface="Times New Roman"/>
              </a:rPr>
              <a:t>perspektif </a:t>
            </a:r>
            <a:r>
              <a:rPr sz="1200" spc="-5" dirty="0">
                <a:latin typeface="Times New Roman"/>
                <a:cs typeface="Times New Roman"/>
              </a:rPr>
              <a:t>semua garis menghilang </a:t>
            </a:r>
            <a:r>
              <a:rPr sz="1200" dirty="0">
                <a:latin typeface="Times New Roman"/>
                <a:cs typeface="Times New Roman"/>
              </a:rPr>
              <a:t>pada satu </a:t>
            </a:r>
            <a:r>
              <a:rPr sz="1200" spc="-5" dirty="0">
                <a:latin typeface="Times New Roman"/>
                <a:cs typeface="Times New Roman"/>
              </a:rPr>
              <a:t>atau lebih </a:t>
            </a:r>
            <a:r>
              <a:rPr sz="1200" dirty="0">
                <a:latin typeface="Times New Roman"/>
                <a:cs typeface="Times New Roman"/>
              </a:rPr>
              <a:t>titik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sama  atau disebut titik </a:t>
            </a:r>
            <a:r>
              <a:rPr sz="1200" spc="-5" dirty="0">
                <a:latin typeface="Times New Roman"/>
                <a:cs typeface="Times New Roman"/>
              </a:rPr>
              <a:t>hilang </a:t>
            </a:r>
            <a:r>
              <a:rPr sz="1200" dirty="0">
                <a:latin typeface="Times New Roman"/>
                <a:cs typeface="Times New Roman"/>
              </a:rPr>
              <a:t>(</a:t>
            </a:r>
            <a:r>
              <a:rPr sz="1200" i="1" dirty="0">
                <a:latin typeface="Times New Roman"/>
                <a:cs typeface="Times New Roman"/>
              </a:rPr>
              <a:t>vanishing point</a:t>
            </a:r>
            <a:r>
              <a:rPr sz="1200" dirty="0">
                <a:latin typeface="Times New Roman"/>
                <a:cs typeface="Times New Roman"/>
              </a:rPr>
              <a:t>). </a:t>
            </a:r>
            <a:r>
              <a:rPr sz="1200" spc="-10" dirty="0">
                <a:latin typeface="Times New Roman"/>
                <a:cs typeface="Times New Roman"/>
              </a:rPr>
              <a:t>Hal </a:t>
            </a:r>
            <a:r>
              <a:rPr sz="1200" dirty="0">
                <a:latin typeface="Times New Roman"/>
                <a:cs typeface="Times New Roman"/>
              </a:rPr>
              <a:t>ini mengakibatkan </a:t>
            </a:r>
            <a:r>
              <a:rPr sz="1200" spc="-5" dirty="0">
                <a:latin typeface="Times New Roman"/>
                <a:cs typeface="Times New Roman"/>
              </a:rPr>
              <a:t>gari sejajar akan </a:t>
            </a:r>
            <a:r>
              <a:rPr sz="1200" dirty="0">
                <a:latin typeface="Times New Roman"/>
                <a:cs typeface="Times New Roman"/>
              </a:rPr>
              <a:t>tampak  tidak </a:t>
            </a:r>
            <a:r>
              <a:rPr sz="1200" spc="-5" dirty="0">
                <a:latin typeface="Times New Roman"/>
                <a:cs typeface="Times New Roman"/>
              </a:rPr>
              <a:t>sejajar ketika diproyeksikan perspektif. Bergantung </a:t>
            </a:r>
            <a:r>
              <a:rPr sz="1200" dirty="0">
                <a:latin typeface="Times New Roman"/>
                <a:cs typeface="Times New Roman"/>
              </a:rPr>
              <a:t>kepada lokasi </a:t>
            </a:r>
            <a:r>
              <a:rPr sz="1200" spc="-5" dirty="0">
                <a:latin typeface="Times New Roman"/>
                <a:cs typeface="Times New Roman"/>
              </a:rPr>
              <a:t>dimana </a:t>
            </a:r>
            <a:r>
              <a:rPr sz="1200" spc="-10" dirty="0">
                <a:latin typeface="Times New Roman"/>
                <a:cs typeface="Times New Roman"/>
              </a:rPr>
              <a:t>kita </a:t>
            </a:r>
            <a:r>
              <a:rPr sz="1200" spc="-5" dirty="0">
                <a:latin typeface="Times New Roman"/>
                <a:cs typeface="Times New Roman"/>
              </a:rPr>
              <a:t>melihat  </a:t>
            </a:r>
            <a:r>
              <a:rPr sz="1200" dirty="0">
                <a:latin typeface="Times New Roman"/>
                <a:cs typeface="Times New Roman"/>
              </a:rPr>
              <a:t>benda </a:t>
            </a:r>
            <a:r>
              <a:rPr sz="1200" spc="-5" dirty="0">
                <a:latin typeface="Times New Roman"/>
                <a:cs typeface="Times New Roman"/>
              </a:rPr>
              <a:t>maka kita akan memperoleh </a:t>
            </a:r>
            <a:r>
              <a:rPr sz="1200" spc="-10" dirty="0">
                <a:latin typeface="Times New Roman"/>
                <a:cs typeface="Times New Roman"/>
              </a:rPr>
              <a:t>efek: </a:t>
            </a:r>
            <a:r>
              <a:rPr sz="1200" dirty="0">
                <a:latin typeface="Times New Roman"/>
                <a:cs typeface="Times New Roman"/>
              </a:rPr>
              <a:t>1 titak </a:t>
            </a:r>
            <a:r>
              <a:rPr sz="1200" spc="-5" dirty="0">
                <a:latin typeface="Times New Roman"/>
                <a:cs typeface="Times New Roman"/>
              </a:rPr>
              <a:t>hilang, </a:t>
            </a:r>
            <a:r>
              <a:rPr sz="1200" dirty="0">
                <a:latin typeface="Times New Roman"/>
                <a:cs typeface="Times New Roman"/>
              </a:rPr>
              <a:t>2 titik </a:t>
            </a:r>
            <a:r>
              <a:rPr sz="1200" spc="-5" dirty="0">
                <a:latin typeface="Times New Roman"/>
                <a:cs typeface="Times New Roman"/>
              </a:rPr>
              <a:t>hilang </a:t>
            </a:r>
            <a:r>
              <a:rPr sz="1200" dirty="0">
                <a:latin typeface="Times New Roman"/>
                <a:cs typeface="Times New Roman"/>
              </a:rPr>
              <a:t>dan 3 </a:t>
            </a:r>
            <a:r>
              <a:rPr sz="1200" spc="-5" dirty="0">
                <a:latin typeface="Times New Roman"/>
                <a:cs typeface="Times New Roman"/>
              </a:rPr>
              <a:t>titik hilang.  Gambar </a:t>
            </a:r>
            <a:r>
              <a:rPr sz="1200" dirty="0">
                <a:latin typeface="Times New Roman"/>
                <a:cs typeface="Times New Roman"/>
              </a:rPr>
              <a:t>berikut </a:t>
            </a:r>
            <a:r>
              <a:rPr sz="1200" spc="-5" dirty="0">
                <a:latin typeface="Times New Roman"/>
                <a:cs typeface="Times New Roman"/>
              </a:rPr>
              <a:t>memperlihatkan benda berdasarkan banyaknya </a:t>
            </a:r>
            <a:r>
              <a:rPr sz="1200" dirty="0">
                <a:latin typeface="Times New Roman"/>
                <a:cs typeface="Times New Roman"/>
              </a:rPr>
              <a:t>titik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hilang.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09239" y="9410700"/>
            <a:ext cx="193865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Times New Roman"/>
                <a:cs typeface="Times New Roman"/>
              </a:rPr>
              <a:t>Gambar 7.9 Proyeksi</a:t>
            </a:r>
            <a:r>
              <a:rPr sz="1100" b="1" spc="-50" dirty="0">
                <a:latin typeface="Times New Roman"/>
                <a:cs typeface="Times New Roman"/>
              </a:rPr>
              <a:t> </a:t>
            </a:r>
            <a:r>
              <a:rPr sz="1100" b="1" spc="-5" dirty="0">
                <a:latin typeface="Times New Roman"/>
                <a:cs typeface="Times New Roman"/>
              </a:rPr>
              <a:t>Perspektif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9203" y="4547093"/>
            <a:ext cx="3354969" cy="4658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627120" y="9874334"/>
            <a:ext cx="304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103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22400" y="5207000"/>
            <a:ext cx="471805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Times New Roman"/>
                <a:cs typeface="Times New Roman"/>
              </a:rPr>
              <a:t>Gambar 1.2 Konferensi </a:t>
            </a:r>
            <a:r>
              <a:rPr sz="1100" b="1" dirty="0">
                <a:latin typeface="Times New Roman"/>
                <a:cs typeface="Times New Roman"/>
              </a:rPr>
              <a:t>dan </a:t>
            </a:r>
            <a:r>
              <a:rPr sz="1100" b="1" spc="-5" dirty="0">
                <a:latin typeface="Times New Roman"/>
                <a:cs typeface="Times New Roman"/>
              </a:rPr>
              <a:t>Seminar Internasional tentang </a:t>
            </a:r>
            <a:r>
              <a:rPr sz="1100" b="1" spc="-10" dirty="0">
                <a:latin typeface="Times New Roman"/>
                <a:cs typeface="Times New Roman"/>
              </a:rPr>
              <a:t>Grafika</a:t>
            </a:r>
            <a:r>
              <a:rPr sz="1100" b="1" spc="20" dirty="0">
                <a:latin typeface="Times New Roman"/>
                <a:cs typeface="Times New Roman"/>
              </a:rPr>
              <a:t> </a:t>
            </a:r>
            <a:r>
              <a:rPr sz="1100" b="1" dirty="0">
                <a:latin typeface="Times New Roman"/>
                <a:cs typeface="Times New Roman"/>
              </a:rPr>
              <a:t>Komputer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96439" y="9215119"/>
            <a:ext cx="35693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Times New Roman"/>
                <a:cs typeface="Times New Roman"/>
              </a:rPr>
              <a:t>Gambar 1.3 Buku-buku </a:t>
            </a:r>
            <a:r>
              <a:rPr sz="1100" b="1" spc="-10" dirty="0">
                <a:latin typeface="Times New Roman"/>
                <a:cs typeface="Times New Roman"/>
              </a:rPr>
              <a:t>Grafika </a:t>
            </a:r>
            <a:r>
              <a:rPr sz="1100" b="1" spc="-5" dirty="0">
                <a:latin typeface="Times New Roman"/>
                <a:cs typeface="Times New Roman"/>
              </a:rPr>
              <a:t>Komputer Terbaru</a:t>
            </a:r>
            <a:r>
              <a:rPr sz="1100" b="1" spc="45" dirty="0">
                <a:latin typeface="Times New Roman"/>
                <a:cs typeface="Times New Roman"/>
              </a:rPr>
              <a:t> </a:t>
            </a:r>
            <a:r>
              <a:rPr sz="1100" b="1" spc="-5" dirty="0">
                <a:latin typeface="Times New Roman"/>
                <a:cs typeface="Times New Roman"/>
              </a:rPr>
              <a:t>(2014)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1096" y="982122"/>
            <a:ext cx="5731280" cy="26919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1096" y="3891279"/>
            <a:ext cx="5731902" cy="1117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41096" y="5517489"/>
            <a:ext cx="5648325" cy="34956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5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810209"/>
            <a:ext cx="5761355" cy="13392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28600" algn="just">
              <a:lnSpc>
                <a:spcPct val="143700"/>
              </a:lnSpc>
              <a:spcBef>
                <a:spcPts val="90"/>
              </a:spcBef>
            </a:pPr>
            <a:r>
              <a:rPr sz="1200" dirty="0">
                <a:latin typeface="Times New Roman"/>
                <a:cs typeface="Times New Roman"/>
              </a:rPr>
              <a:t>Perspektif 1 titik </a:t>
            </a:r>
            <a:r>
              <a:rPr sz="1200" spc="-5" dirty="0">
                <a:latin typeface="Times New Roman"/>
                <a:cs typeface="Times New Roman"/>
              </a:rPr>
              <a:t>hilang </a:t>
            </a:r>
            <a:r>
              <a:rPr sz="1200" dirty="0">
                <a:latin typeface="Times New Roman"/>
                <a:cs typeface="Times New Roman"/>
              </a:rPr>
              <a:t>akan </a:t>
            </a:r>
            <a:r>
              <a:rPr sz="1200" spc="-5" dirty="0">
                <a:latin typeface="Times New Roman"/>
                <a:cs typeface="Times New Roman"/>
              </a:rPr>
              <a:t>diperoleh </a:t>
            </a:r>
            <a:r>
              <a:rPr sz="1200" dirty="0">
                <a:latin typeface="Times New Roman"/>
                <a:cs typeface="Times New Roman"/>
              </a:rPr>
              <a:t>apabila </a:t>
            </a:r>
            <a:r>
              <a:rPr sz="1200" spc="-5" dirty="0">
                <a:latin typeface="Times New Roman"/>
                <a:cs typeface="Times New Roman"/>
              </a:rPr>
              <a:t>ketinggian pengamat </a:t>
            </a:r>
            <a:r>
              <a:rPr sz="1200" dirty="0">
                <a:latin typeface="Times New Roman"/>
                <a:cs typeface="Times New Roman"/>
              </a:rPr>
              <a:t>relatif </a:t>
            </a:r>
            <a:r>
              <a:rPr sz="1200" spc="-5" dirty="0">
                <a:latin typeface="Times New Roman"/>
                <a:cs typeface="Times New Roman"/>
              </a:rPr>
              <a:t>sama dengan  ketinggian </a:t>
            </a:r>
            <a:r>
              <a:rPr sz="1200" dirty="0">
                <a:latin typeface="Times New Roman"/>
                <a:cs typeface="Times New Roman"/>
              </a:rPr>
              <a:t>benda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dilihat dan </a:t>
            </a:r>
            <a:r>
              <a:rPr sz="1200" spc="-5" dirty="0">
                <a:latin typeface="Times New Roman"/>
                <a:cs typeface="Times New Roman"/>
              </a:rPr>
              <a:t>berada </a:t>
            </a:r>
            <a:r>
              <a:rPr sz="1200" dirty="0">
                <a:latin typeface="Times New Roman"/>
                <a:cs typeface="Times New Roman"/>
              </a:rPr>
              <a:t>pada </a:t>
            </a:r>
            <a:r>
              <a:rPr sz="1200" spc="-5" dirty="0">
                <a:latin typeface="Times New Roman"/>
                <a:cs typeface="Times New Roman"/>
              </a:rPr>
              <a:t>jarak </a:t>
            </a:r>
            <a:r>
              <a:rPr sz="1200" dirty="0">
                <a:latin typeface="Times New Roman"/>
                <a:cs typeface="Times New Roman"/>
              </a:rPr>
              <a:t>relatif </a:t>
            </a:r>
            <a:r>
              <a:rPr sz="1200" spc="-5" dirty="0">
                <a:latin typeface="Times New Roman"/>
                <a:cs typeface="Times New Roman"/>
              </a:rPr>
              <a:t>dekat,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perspektif </a:t>
            </a:r>
            <a:r>
              <a:rPr sz="1200" dirty="0">
                <a:latin typeface="Times New Roman"/>
                <a:cs typeface="Times New Roman"/>
              </a:rPr>
              <a:t>2 titik </a:t>
            </a:r>
            <a:r>
              <a:rPr sz="1200" spc="-5" dirty="0">
                <a:latin typeface="Times New Roman"/>
                <a:cs typeface="Times New Roman"/>
              </a:rPr>
              <a:t>hilang  </a:t>
            </a:r>
            <a:r>
              <a:rPr sz="1200" dirty="0">
                <a:latin typeface="Times New Roman"/>
                <a:cs typeface="Times New Roman"/>
              </a:rPr>
              <a:t>akan </a:t>
            </a:r>
            <a:r>
              <a:rPr sz="1200" spc="-5" dirty="0">
                <a:latin typeface="Times New Roman"/>
                <a:cs typeface="Times New Roman"/>
              </a:rPr>
              <a:t>diperoleh apabila pemirsa berada sedikit lebih </a:t>
            </a:r>
            <a:r>
              <a:rPr sz="1200" spc="-10" dirty="0">
                <a:latin typeface="Times New Roman"/>
                <a:cs typeface="Times New Roman"/>
              </a:rPr>
              <a:t>tinggi </a:t>
            </a:r>
            <a:r>
              <a:rPr sz="1200" dirty="0">
                <a:latin typeface="Times New Roman"/>
                <a:cs typeface="Times New Roman"/>
              </a:rPr>
              <a:t>atau </a:t>
            </a:r>
            <a:r>
              <a:rPr sz="1200" spc="-5" dirty="0">
                <a:latin typeface="Times New Roman"/>
                <a:cs typeface="Times New Roman"/>
              </a:rPr>
              <a:t>lebih </a:t>
            </a:r>
            <a:r>
              <a:rPr sz="1200" dirty="0">
                <a:latin typeface="Times New Roman"/>
                <a:cs typeface="Times New Roman"/>
              </a:rPr>
              <a:t>rendah </a:t>
            </a:r>
            <a:r>
              <a:rPr sz="1200" spc="-10" dirty="0">
                <a:latin typeface="Times New Roman"/>
                <a:cs typeface="Times New Roman"/>
              </a:rPr>
              <a:t>dan agak </a:t>
            </a:r>
            <a:r>
              <a:rPr sz="1200" dirty="0">
                <a:latin typeface="Times New Roman"/>
                <a:cs typeface="Times New Roman"/>
              </a:rPr>
              <a:t>jauh  dari </a:t>
            </a:r>
            <a:r>
              <a:rPr sz="1200" spc="-5" dirty="0">
                <a:latin typeface="Times New Roman"/>
                <a:cs typeface="Times New Roman"/>
              </a:rPr>
              <a:t>benda, sedangkan perspektif </a:t>
            </a:r>
            <a:r>
              <a:rPr sz="1200" dirty="0">
                <a:latin typeface="Times New Roman"/>
                <a:cs typeface="Times New Roman"/>
              </a:rPr>
              <a:t>3 titik hilang akan </a:t>
            </a:r>
            <a:r>
              <a:rPr sz="1200" spc="-5" dirty="0">
                <a:latin typeface="Times New Roman"/>
                <a:cs typeface="Times New Roman"/>
              </a:rPr>
              <a:t>diperoleh apabila </a:t>
            </a:r>
            <a:r>
              <a:rPr sz="1200" dirty="0">
                <a:latin typeface="Times New Roman"/>
                <a:cs typeface="Times New Roman"/>
              </a:rPr>
              <a:t>lokasi </a:t>
            </a:r>
            <a:r>
              <a:rPr sz="1200" spc="-5" dirty="0">
                <a:latin typeface="Times New Roman"/>
                <a:cs typeface="Times New Roman"/>
              </a:rPr>
              <a:t>pemirsa jauh  </a:t>
            </a:r>
            <a:r>
              <a:rPr sz="1200" dirty="0">
                <a:latin typeface="Times New Roman"/>
                <a:cs typeface="Times New Roman"/>
              </a:rPr>
              <a:t>lebih </a:t>
            </a:r>
            <a:r>
              <a:rPr sz="1200" spc="-10" dirty="0">
                <a:latin typeface="Times New Roman"/>
                <a:cs typeface="Times New Roman"/>
              </a:rPr>
              <a:t>tinggi </a:t>
            </a:r>
            <a:r>
              <a:rPr sz="1200" dirty="0">
                <a:latin typeface="Times New Roman"/>
                <a:cs typeface="Times New Roman"/>
              </a:rPr>
              <a:t>atau lebih </a:t>
            </a:r>
            <a:r>
              <a:rPr sz="1200" spc="-5" dirty="0">
                <a:latin typeface="Times New Roman"/>
                <a:cs typeface="Times New Roman"/>
              </a:rPr>
              <a:t>rendah dibandingkan </a:t>
            </a:r>
            <a:r>
              <a:rPr sz="1200" dirty="0">
                <a:latin typeface="Times New Roman"/>
                <a:cs typeface="Times New Roman"/>
              </a:rPr>
              <a:t>benda </a:t>
            </a:r>
            <a:r>
              <a:rPr sz="1200" spc="-5" dirty="0">
                <a:latin typeface="Times New Roman"/>
                <a:cs typeface="Times New Roman"/>
              </a:rPr>
              <a:t>yang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dilihat.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852" y="2722829"/>
            <a:ext cx="2641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Proyeksi </a:t>
            </a:r>
            <a:r>
              <a:rPr sz="1200" b="1" dirty="0">
                <a:latin typeface="Times New Roman"/>
                <a:cs typeface="Times New Roman"/>
              </a:rPr>
              <a:t>Paralel </a:t>
            </a:r>
            <a:r>
              <a:rPr sz="1200" b="1" spc="-10" dirty="0">
                <a:latin typeface="Times New Roman"/>
                <a:cs typeface="Times New Roman"/>
              </a:rPr>
              <a:t>VS Proyeksi</a:t>
            </a:r>
            <a:r>
              <a:rPr sz="1200" b="1" spc="3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Perspektif</a:t>
            </a:r>
            <a:endParaRPr sz="1200">
              <a:latin typeface="Times New Roman"/>
              <a:cs typeface="Times New Roman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43280" y="3134360"/>
          <a:ext cx="5878195" cy="1551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33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6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marL="828040">
                        <a:lnSpc>
                          <a:spcPts val="1340"/>
                        </a:lnSpc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Proyeksi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Perspektif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marL="932180">
                        <a:lnSpc>
                          <a:spcPts val="1340"/>
                        </a:lnSpc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Proyeksi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 Paralel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AD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3979">
                <a:tc>
                  <a:txBody>
                    <a:bodyPr/>
                    <a:lstStyle/>
                    <a:p>
                      <a:pPr marL="297180" indent="-229235">
                        <a:lnSpc>
                          <a:spcPct val="100000"/>
                        </a:lnSpc>
                        <a:buFont typeface="Symbol"/>
                        <a:buChar char=""/>
                        <a:tabLst>
                          <a:tab pos="296545" algn="l"/>
                          <a:tab pos="297180" algn="l"/>
                        </a:tabLst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Ukuran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berdasarkan jarak – lebih</a:t>
                      </a:r>
                      <a:r>
                        <a:rPr sz="12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realistik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97180" indent="-229235">
                        <a:lnSpc>
                          <a:spcPct val="100000"/>
                        </a:lnSpc>
                        <a:spcBef>
                          <a:spcPts val="720"/>
                        </a:spcBef>
                        <a:buFont typeface="Symbol"/>
                        <a:buChar char=""/>
                        <a:tabLst>
                          <a:tab pos="296545" algn="l"/>
                          <a:tab pos="297180" algn="l"/>
                        </a:tabLst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Jarak 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dan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sudut tidak selalu</a:t>
                      </a:r>
                      <a:r>
                        <a:rPr sz="1200" spc="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preserved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97180" indent="-229235">
                        <a:lnSpc>
                          <a:spcPct val="100000"/>
                        </a:lnSpc>
                        <a:spcBef>
                          <a:spcPts val="720"/>
                        </a:spcBef>
                        <a:buFont typeface="Symbol"/>
                        <a:buChar char=""/>
                        <a:tabLst>
                          <a:tab pos="296545" algn="l"/>
                          <a:tab pos="297180" algn="l"/>
                        </a:tabLst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Garis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paralel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tidak selalu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sejajar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7180" indent="-228600">
                        <a:lnSpc>
                          <a:spcPct val="100000"/>
                        </a:lnSpc>
                        <a:buFont typeface="Symbol"/>
                        <a:buChar char=""/>
                        <a:tabLst>
                          <a:tab pos="296545" algn="l"/>
                          <a:tab pos="297180" algn="l"/>
                          <a:tab pos="890905" algn="l"/>
                          <a:tab pos="1546225" algn="l"/>
                          <a:tab pos="2572385" algn="l"/>
                        </a:tabLst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Baik	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untuk	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pengukuran	yang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9718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membutuhkan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 ketelitian/presisi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97180" indent="-228600">
                        <a:lnSpc>
                          <a:spcPct val="100000"/>
                        </a:lnSpc>
                        <a:spcBef>
                          <a:spcPts val="720"/>
                        </a:spcBef>
                        <a:buFont typeface="Symbol"/>
                        <a:buChar char=""/>
                        <a:tabLst>
                          <a:tab pos="296545" algn="l"/>
                          <a:tab pos="297180" algn="l"/>
                        </a:tabLst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Garis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paralel tetap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sejajar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97180" indent="-228600">
                        <a:lnSpc>
                          <a:spcPct val="100000"/>
                        </a:lnSpc>
                        <a:spcBef>
                          <a:spcPts val="720"/>
                        </a:spcBef>
                        <a:buFont typeface="Symbol"/>
                        <a:buChar char=""/>
                        <a:tabLst>
                          <a:tab pos="296545" algn="l"/>
                          <a:tab pos="297180" algn="l"/>
                        </a:tabLst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Sudut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tidak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preserved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97180" indent="-228600">
                        <a:lnSpc>
                          <a:spcPct val="100000"/>
                        </a:lnSpc>
                        <a:spcBef>
                          <a:spcPts val="700"/>
                        </a:spcBef>
                        <a:buFont typeface="Symbol"/>
                        <a:buChar char=""/>
                        <a:tabLst>
                          <a:tab pos="296545" algn="l"/>
                          <a:tab pos="297180" algn="l"/>
                        </a:tabLst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Kurang</a:t>
                      </a:r>
                      <a:r>
                        <a:rPr sz="12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realistik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358900" y="5052059"/>
            <a:ext cx="46831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Bagaimana </a:t>
            </a:r>
            <a:r>
              <a:rPr sz="1200" spc="-10" dirty="0">
                <a:latin typeface="Times New Roman"/>
                <a:cs typeface="Times New Roman"/>
              </a:rPr>
              <a:t>proyeksi </a:t>
            </a:r>
            <a:r>
              <a:rPr sz="1200" dirty="0">
                <a:latin typeface="Times New Roman"/>
                <a:cs typeface="Times New Roman"/>
              </a:rPr>
              <a:t>perspektif terjadi, </a:t>
            </a:r>
            <a:r>
              <a:rPr sz="1200" spc="-5" dirty="0">
                <a:latin typeface="Times New Roman"/>
                <a:cs typeface="Times New Roman"/>
              </a:rPr>
              <a:t>ditunjukkan </a:t>
            </a:r>
            <a:r>
              <a:rPr sz="1200" dirty="0">
                <a:latin typeface="Times New Roman"/>
                <a:cs typeface="Times New Roman"/>
              </a:rPr>
              <a:t>pada </a:t>
            </a:r>
            <a:r>
              <a:rPr sz="1200" spc="-10" dirty="0">
                <a:latin typeface="Times New Roman"/>
                <a:cs typeface="Times New Roman"/>
              </a:rPr>
              <a:t>gambar </a:t>
            </a:r>
            <a:r>
              <a:rPr sz="1200" spc="-5" dirty="0">
                <a:latin typeface="Times New Roman"/>
                <a:cs typeface="Times New Roman"/>
              </a:rPr>
              <a:t>berikut</a:t>
            </a:r>
            <a:r>
              <a:rPr sz="1200" spc="1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ini.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10460" y="8117840"/>
            <a:ext cx="273621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Times New Roman"/>
                <a:cs typeface="Times New Roman"/>
              </a:rPr>
              <a:t>Gambar 7.10 Mekanisme Proyeksi</a:t>
            </a:r>
            <a:r>
              <a:rPr sz="1100" b="1" spc="-20" dirty="0">
                <a:latin typeface="Times New Roman"/>
                <a:cs typeface="Times New Roman"/>
              </a:rPr>
              <a:t> </a:t>
            </a:r>
            <a:r>
              <a:rPr sz="1100" b="1" spc="-5" dirty="0">
                <a:latin typeface="Times New Roman"/>
                <a:cs typeface="Times New Roman"/>
              </a:rPr>
              <a:t>Perspektif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1700" y="8709711"/>
            <a:ext cx="5756910" cy="553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57200">
              <a:lnSpc>
                <a:spcPct val="1444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Titik </a:t>
            </a:r>
            <a:r>
              <a:rPr sz="1200" spc="-5" dirty="0">
                <a:latin typeface="Times New Roman"/>
                <a:cs typeface="Times New Roman"/>
              </a:rPr>
              <a:t>p(x,y,z) diproyeksikan </a:t>
            </a:r>
            <a:r>
              <a:rPr sz="1200" dirty="0">
                <a:latin typeface="Times New Roman"/>
                <a:cs typeface="Times New Roman"/>
              </a:rPr>
              <a:t>ke bidang x-y melalui </a:t>
            </a:r>
            <a:r>
              <a:rPr sz="1200" spc="-5" dirty="0">
                <a:latin typeface="Times New Roman"/>
                <a:cs typeface="Times New Roman"/>
              </a:rPr>
              <a:t>garis proyeksi yang memotong  sumbu </a:t>
            </a:r>
            <a:r>
              <a:rPr sz="1200" dirty="0">
                <a:latin typeface="Times New Roman"/>
                <a:cs typeface="Times New Roman"/>
              </a:rPr>
              <a:t>z pada jarak </a:t>
            </a:r>
            <a:r>
              <a:rPr sz="1200" spc="-5" dirty="0">
                <a:latin typeface="Times New Roman"/>
                <a:cs typeface="Times New Roman"/>
              </a:rPr>
              <a:t>zp. Garis proyeksi </a:t>
            </a:r>
            <a:r>
              <a:rPr sz="1200" dirty="0">
                <a:latin typeface="Times New Roman"/>
                <a:cs typeface="Times New Roman"/>
              </a:rPr>
              <a:t>akan memotong bidang </a:t>
            </a:r>
            <a:r>
              <a:rPr sz="1200" spc="-5" dirty="0">
                <a:latin typeface="Times New Roman"/>
                <a:cs typeface="Times New Roman"/>
              </a:rPr>
              <a:t>proyeksi </a:t>
            </a:r>
            <a:r>
              <a:rPr sz="1200" dirty="0">
                <a:latin typeface="Times New Roman"/>
                <a:cs typeface="Times New Roman"/>
              </a:rPr>
              <a:t>di titik</a:t>
            </a:r>
            <a:r>
              <a:rPr sz="1200" spc="-5" dirty="0">
                <a:latin typeface="Times New Roman"/>
                <a:cs typeface="Times New Roman"/>
              </a:rPr>
              <a:t> v(xv,yv,zv).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23097" y="5468620"/>
            <a:ext cx="3710304" cy="2455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627120" y="9874334"/>
            <a:ext cx="304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104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1280211"/>
            <a:ext cx="5756275" cy="8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Operasi Proyeksi</a:t>
            </a:r>
            <a:r>
              <a:rPr sz="1200" b="1" spc="1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Perspektif</a:t>
            </a:r>
            <a:endParaRPr sz="1200">
              <a:latin typeface="Times New Roman"/>
              <a:cs typeface="Times New Roman"/>
            </a:endParaRPr>
          </a:p>
          <a:p>
            <a:pPr marL="12700" marR="5080" indent="360680">
              <a:lnSpc>
                <a:spcPct val="143100"/>
              </a:lnSpc>
              <a:spcBef>
                <a:spcPts val="1000"/>
              </a:spcBef>
            </a:pPr>
            <a:r>
              <a:rPr sz="1200" spc="-5" dirty="0">
                <a:latin typeface="Times New Roman"/>
                <a:cs typeface="Times New Roman"/>
              </a:rPr>
              <a:t>Proses </a:t>
            </a:r>
            <a:r>
              <a:rPr sz="1200" dirty="0">
                <a:latin typeface="Times New Roman"/>
                <a:cs typeface="Times New Roman"/>
              </a:rPr>
              <a:t>komputasi untuk operasi </a:t>
            </a:r>
            <a:r>
              <a:rPr sz="1200" spc="-5" dirty="0">
                <a:latin typeface="Times New Roman"/>
                <a:cs typeface="Times New Roman"/>
              </a:rPr>
              <a:t>proyeksi </a:t>
            </a:r>
            <a:r>
              <a:rPr sz="1200" dirty="0">
                <a:latin typeface="Times New Roman"/>
                <a:cs typeface="Times New Roman"/>
              </a:rPr>
              <a:t>perspektif </a:t>
            </a:r>
            <a:r>
              <a:rPr sz="1200" spc="-5" dirty="0">
                <a:latin typeface="Times New Roman"/>
                <a:cs typeface="Times New Roman"/>
              </a:rPr>
              <a:t>ditentukan </a:t>
            </a:r>
            <a:r>
              <a:rPr sz="1200" dirty="0">
                <a:latin typeface="Times New Roman"/>
                <a:cs typeface="Times New Roman"/>
              </a:rPr>
              <a:t>oleh </a:t>
            </a:r>
            <a:r>
              <a:rPr sz="1200" spc="-5" dirty="0">
                <a:latin typeface="Times New Roman"/>
                <a:cs typeface="Times New Roman"/>
              </a:rPr>
              <a:t>elemen </a:t>
            </a:r>
            <a:r>
              <a:rPr sz="1200" dirty="0">
                <a:latin typeface="Times New Roman"/>
                <a:cs typeface="Times New Roman"/>
              </a:rPr>
              <a:t>p, q, r dari  matriks </a:t>
            </a:r>
            <a:r>
              <a:rPr sz="1200" spc="-5" dirty="0">
                <a:latin typeface="Times New Roman"/>
                <a:cs typeface="Times New Roman"/>
              </a:rPr>
              <a:t>transformasi umum </a:t>
            </a:r>
            <a:r>
              <a:rPr sz="1200" dirty="0">
                <a:latin typeface="Times New Roman"/>
                <a:cs typeface="Times New Roman"/>
              </a:rPr>
              <a:t>3 </a:t>
            </a:r>
            <a:r>
              <a:rPr sz="1200" spc="-5" dirty="0">
                <a:latin typeface="Times New Roman"/>
                <a:cs typeface="Times New Roman"/>
              </a:rPr>
              <a:t>dimensi yang </a:t>
            </a:r>
            <a:r>
              <a:rPr sz="1200" dirty="0">
                <a:latin typeface="Times New Roman"/>
                <a:cs typeface="Times New Roman"/>
              </a:rPr>
              <a:t>telah </a:t>
            </a:r>
            <a:r>
              <a:rPr sz="1200" spc="-5" dirty="0">
                <a:latin typeface="Times New Roman"/>
                <a:cs typeface="Times New Roman"/>
              </a:rPr>
              <a:t>diberikan pada </a:t>
            </a:r>
            <a:r>
              <a:rPr sz="1200" dirty="0">
                <a:latin typeface="Times New Roman"/>
                <a:cs typeface="Times New Roman"/>
              </a:rPr>
              <a:t>bab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sebelumnya.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3868572"/>
            <a:ext cx="37871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p, q, r adalah </a:t>
            </a:r>
            <a:r>
              <a:rPr sz="1200" spc="-10" dirty="0">
                <a:latin typeface="Times New Roman"/>
                <a:cs typeface="Times New Roman"/>
              </a:rPr>
              <a:t>nilai </a:t>
            </a:r>
            <a:r>
              <a:rPr sz="1200" spc="-5" dirty="0">
                <a:latin typeface="Times New Roman"/>
                <a:cs typeface="Times New Roman"/>
              </a:rPr>
              <a:t>proyeksi yang </a:t>
            </a:r>
            <a:r>
              <a:rPr sz="1200" dirty="0">
                <a:latin typeface="Times New Roman"/>
                <a:cs typeface="Times New Roman"/>
              </a:rPr>
              <a:t>besarannya dihitung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sebagai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0300" y="4178401"/>
            <a:ext cx="813435" cy="84836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19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p = −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1/x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q = −</a:t>
            </a:r>
            <a:r>
              <a:rPr sz="1200" spc="-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1/y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r = −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1/z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70124" y="4178401"/>
            <a:ext cx="221996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5560" algn="just">
              <a:lnSpc>
                <a:spcPct val="15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untuk </a:t>
            </a:r>
            <a:r>
              <a:rPr sz="1200" spc="-5" dirty="0">
                <a:latin typeface="Times New Roman"/>
                <a:cs typeface="Times New Roman"/>
              </a:rPr>
              <a:t>pusat proyeksi </a:t>
            </a:r>
            <a:r>
              <a:rPr sz="1200" dirty="0">
                <a:latin typeface="Times New Roman"/>
                <a:cs typeface="Times New Roman"/>
              </a:rPr>
              <a:t>pada </a:t>
            </a:r>
            <a:r>
              <a:rPr sz="1200" spc="-5" dirty="0">
                <a:latin typeface="Times New Roman"/>
                <a:cs typeface="Times New Roman"/>
              </a:rPr>
              <a:t>sumbu </a:t>
            </a:r>
            <a:r>
              <a:rPr sz="1200" dirty="0">
                <a:latin typeface="Times New Roman"/>
                <a:cs typeface="Times New Roman"/>
              </a:rPr>
              <a:t>x  untuk </a:t>
            </a:r>
            <a:r>
              <a:rPr sz="1200" spc="-5" dirty="0">
                <a:latin typeface="Times New Roman"/>
                <a:cs typeface="Times New Roman"/>
              </a:rPr>
              <a:t>pusat proyeksi </a:t>
            </a:r>
            <a:r>
              <a:rPr sz="1200" dirty="0">
                <a:latin typeface="Times New Roman"/>
                <a:cs typeface="Times New Roman"/>
              </a:rPr>
              <a:t>pada </a:t>
            </a:r>
            <a:r>
              <a:rPr sz="1200" spc="-5" dirty="0">
                <a:latin typeface="Times New Roman"/>
                <a:cs typeface="Times New Roman"/>
              </a:rPr>
              <a:t>sumbu </a:t>
            </a:r>
            <a:r>
              <a:rPr sz="1200" dirty="0">
                <a:latin typeface="Times New Roman"/>
                <a:cs typeface="Times New Roman"/>
              </a:rPr>
              <a:t>y  untuk </a:t>
            </a:r>
            <a:r>
              <a:rPr sz="1200" spc="-5" dirty="0">
                <a:latin typeface="Times New Roman"/>
                <a:cs typeface="Times New Roman"/>
              </a:rPr>
              <a:t>pusat proyeksi </a:t>
            </a:r>
            <a:r>
              <a:rPr sz="1200" dirty="0">
                <a:latin typeface="Times New Roman"/>
                <a:cs typeface="Times New Roman"/>
              </a:rPr>
              <a:t>pada sumbu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z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1700" y="5207000"/>
            <a:ext cx="5468620" cy="906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Times New Roman"/>
                <a:cs typeface="Times New Roman"/>
              </a:rPr>
              <a:t>Latihan</a:t>
            </a:r>
            <a:endParaRPr sz="1400">
              <a:latin typeface="Times New Roman"/>
              <a:cs typeface="Times New Roman"/>
            </a:endParaRPr>
          </a:p>
          <a:p>
            <a:pPr marL="469900" marR="5080" indent="-228600">
              <a:lnSpc>
                <a:spcPct val="144400"/>
              </a:lnSpc>
              <a:spcBef>
                <a:spcPts val="1100"/>
              </a:spcBef>
            </a:pPr>
            <a:r>
              <a:rPr sz="1200" dirty="0">
                <a:latin typeface="Times New Roman"/>
                <a:cs typeface="Times New Roman"/>
              </a:rPr>
              <a:t>1. Tentukan </a:t>
            </a:r>
            <a:r>
              <a:rPr sz="1200" spc="-5" dirty="0">
                <a:latin typeface="Times New Roman"/>
                <a:cs typeface="Times New Roman"/>
              </a:rPr>
              <a:t>MTU </a:t>
            </a:r>
            <a:r>
              <a:rPr sz="1200" spc="-10" dirty="0">
                <a:latin typeface="Times New Roman"/>
                <a:cs typeface="Times New Roman"/>
              </a:rPr>
              <a:t>Proyeksi </a:t>
            </a:r>
            <a:r>
              <a:rPr sz="1200" dirty="0">
                <a:latin typeface="Times New Roman"/>
                <a:cs typeface="Times New Roman"/>
              </a:rPr>
              <a:t>2-titik </a:t>
            </a:r>
            <a:r>
              <a:rPr sz="1200" spc="-5" dirty="0">
                <a:latin typeface="Times New Roman"/>
                <a:cs typeface="Times New Roman"/>
              </a:rPr>
              <a:t>dengan pusat proyeksi </a:t>
            </a:r>
            <a:r>
              <a:rPr sz="1200" dirty="0">
                <a:latin typeface="Times New Roman"/>
                <a:cs typeface="Times New Roman"/>
              </a:rPr>
              <a:t>pada x = −10 dan y = − 10  </a:t>
            </a:r>
            <a:r>
              <a:rPr sz="1200" spc="-5" dirty="0">
                <a:latin typeface="Times New Roman"/>
                <a:cs typeface="Times New Roman"/>
              </a:rPr>
              <a:t>diproyeksikan </a:t>
            </a:r>
            <a:r>
              <a:rPr sz="1200" dirty="0">
                <a:latin typeface="Times New Roman"/>
                <a:cs typeface="Times New Roman"/>
              </a:rPr>
              <a:t>pada </a:t>
            </a:r>
            <a:r>
              <a:rPr sz="1200" spc="-5" dirty="0">
                <a:latin typeface="Times New Roman"/>
                <a:cs typeface="Times New Roman"/>
              </a:rPr>
              <a:t>bidang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z=0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58900" y="6294069"/>
            <a:ext cx="45148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Times New Roman"/>
                <a:cs typeface="Times New Roman"/>
              </a:rPr>
              <a:t>J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15" dirty="0">
                <a:latin typeface="Times New Roman"/>
                <a:cs typeface="Times New Roman"/>
              </a:rPr>
              <a:t>w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b: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30300" y="7386319"/>
            <a:ext cx="5529580" cy="549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marR="5080" indent="-228600">
              <a:lnSpc>
                <a:spcPct val="1431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2. Tentukan </a:t>
            </a:r>
            <a:r>
              <a:rPr sz="1200" spc="-5" dirty="0">
                <a:latin typeface="Times New Roman"/>
                <a:cs typeface="Times New Roman"/>
              </a:rPr>
              <a:t>MTU </a:t>
            </a:r>
            <a:r>
              <a:rPr sz="1200" spc="-10" dirty="0">
                <a:latin typeface="Times New Roman"/>
                <a:cs typeface="Times New Roman"/>
              </a:rPr>
              <a:t>Proyeksi </a:t>
            </a:r>
            <a:r>
              <a:rPr sz="1200" dirty="0">
                <a:latin typeface="Times New Roman"/>
                <a:cs typeface="Times New Roman"/>
              </a:rPr>
              <a:t>1-titik </a:t>
            </a:r>
            <a:r>
              <a:rPr sz="1200" spc="-5" dirty="0">
                <a:latin typeface="Times New Roman"/>
                <a:cs typeface="Times New Roman"/>
              </a:rPr>
              <a:t>dengan pusat proyeksi </a:t>
            </a:r>
            <a:r>
              <a:rPr sz="1200" dirty="0">
                <a:latin typeface="Times New Roman"/>
                <a:cs typeface="Times New Roman"/>
              </a:rPr>
              <a:t>pada </a:t>
            </a:r>
            <a:r>
              <a:rPr sz="1200" spc="-10" dirty="0">
                <a:latin typeface="Times New Roman"/>
                <a:cs typeface="Times New Roman"/>
              </a:rPr>
              <a:t>z= </a:t>
            </a:r>
            <a:r>
              <a:rPr sz="1200" dirty="0">
                <a:latin typeface="Times New Roman"/>
                <a:cs typeface="Times New Roman"/>
              </a:rPr>
              <a:t>10 setelah </a:t>
            </a:r>
            <a:r>
              <a:rPr sz="1200" spc="-5" dirty="0">
                <a:latin typeface="Times New Roman"/>
                <a:cs typeface="Times New Roman"/>
              </a:rPr>
              <a:t>objek  ditranslasikan sebesar </a:t>
            </a:r>
            <a:r>
              <a:rPr sz="1200" dirty="0">
                <a:latin typeface="Times New Roman"/>
                <a:cs typeface="Times New Roman"/>
              </a:rPr>
              <a:t>½ </a:t>
            </a:r>
            <a:r>
              <a:rPr sz="1200" spc="-5" dirty="0">
                <a:latin typeface="Times New Roman"/>
                <a:cs typeface="Times New Roman"/>
              </a:rPr>
              <a:t>unit pada sumbu </a:t>
            </a:r>
            <a:r>
              <a:rPr sz="1200" dirty="0">
                <a:latin typeface="Times New Roman"/>
                <a:cs typeface="Times New Roman"/>
              </a:rPr>
              <a:t>x dan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y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76753" y="2387116"/>
            <a:ext cx="1373431" cy="1220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002096" y="7061466"/>
            <a:ext cx="9740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02335" algn="l"/>
              </a:tabLst>
            </a:pPr>
            <a:r>
              <a:rPr sz="1200" spc="-5" dirty="0">
                <a:latin typeface="Symbol"/>
                <a:cs typeface="Symbol"/>
              </a:rPr>
              <a:t></a:t>
            </a:r>
            <a:r>
              <a:rPr sz="1200" spc="-5" dirty="0">
                <a:latin typeface="Times New Roman"/>
                <a:cs typeface="Times New Roman"/>
              </a:rPr>
              <a:t>	</a:t>
            </a:r>
            <a:r>
              <a:rPr sz="1200" spc="-5" dirty="0">
                <a:latin typeface="Symbol"/>
                <a:cs typeface="Symbol"/>
              </a:rPr>
              <a:t>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627120" y="9874334"/>
            <a:ext cx="304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105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35777" y="6934365"/>
            <a:ext cx="2660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7" baseline="-32407" dirty="0">
                <a:latin typeface="Times New Roman"/>
                <a:cs typeface="Times New Roman"/>
              </a:rPr>
              <a:t>1</a:t>
            </a:r>
            <a:r>
              <a:rPr sz="1800" spc="112" baseline="-32407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Symbol"/>
                <a:cs typeface="Symbol"/>
              </a:rPr>
              <a:t>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76696" y="6934365"/>
            <a:ext cx="2120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ymbol"/>
                <a:cs typeface="Symbol"/>
              </a:rPr>
              <a:t></a:t>
            </a:r>
            <a:r>
              <a:rPr sz="1800" baseline="-32407" dirty="0">
                <a:latin typeface="Times New Roman"/>
                <a:cs typeface="Times New Roman"/>
              </a:rPr>
              <a:t>0</a:t>
            </a:r>
            <a:endParaRPr sz="1800" baseline="-32407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76696" y="6496367"/>
            <a:ext cx="2120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ymbol"/>
                <a:cs typeface="Symbol"/>
              </a:rPr>
              <a:t></a:t>
            </a:r>
            <a:r>
              <a:rPr sz="1800" baseline="-25462" dirty="0">
                <a:latin typeface="Times New Roman"/>
                <a:cs typeface="Times New Roman"/>
              </a:rPr>
              <a:t>0</a:t>
            </a:r>
            <a:endParaRPr sz="1800" baseline="-25462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11221" y="6350215"/>
            <a:ext cx="2647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" baseline="4629" dirty="0">
                <a:latin typeface="Times New Roman"/>
                <a:cs typeface="Times New Roman"/>
              </a:rPr>
              <a:t>0.</a:t>
            </a:r>
            <a:r>
              <a:rPr sz="1800" spc="-120" baseline="4629" dirty="0">
                <a:latin typeface="Times New Roman"/>
                <a:cs typeface="Times New Roman"/>
              </a:rPr>
              <a:t>1</a:t>
            </a:r>
            <a:r>
              <a:rPr sz="1200" spc="-5" dirty="0">
                <a:latin typeface="Symbol"/>
                <a:cs typeface="Symbol"/>
              </a:rPr>
              <a:t>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76696" y="6293370"/>
            <a:ext cx="1062990" cy="93980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313690">
              <a:lnSpc>
                <a:spcPct val="100000"/>
              </a:lnSpc>
              <a:spcBef>
                <a:spcPts val="459"/>
              </a:spcBef>
              <a:tabLst>
                <a:tab pos="530225" algn="l"/>
              </a:tabLst>
            </a:pPr>
            <a:r>
              <a:rPr sz="1200" spc="-5" dirty="0">
                <a:latin typeface="Times New Roman"/>
                <a:cs typeface="Times New Roman"/>
              </a:rPr>
              <a:t>0	0</a:t>
            </a:r>
            <a:endParaRPr sz="1200">
              <a:latin typeface="Times New Roman"/>
              <a:cs typeface="Times New Roman"/>
            </a:endParaRPr>
          </a:p>
          <a:p>
            <a:pPr marL="38100">
              <a:lnSpc>
                <a:spcPts val="1015"/>
              </a:lnSpc>
              <a:spcBef>
                <a:spcPts val="360"/>
              </a:spcBef>
              <a:tabLst>
                <a:tab pos="312420" algn="l"/>
                <a:tab pos="530225" algn="l"/>
                <a:tab pos="746760" algn="l"/>
              </a:tabLst>
            </a:pPr>
            <a:r>
              <a:rPr sz="1800" spc="-7" baseline="-27777" dirty="0">
                <a:latin typeface="Symbol"/>
                <a:cs typeface="Symbol"/>
              </a:rPr>
              <a:t></a:t>
            </a:r>
            <a:r>
              <a:rPr sz="1800" spc="-7" baseline="-27777" dirty="0">
                <a:latin typeface="Times New Roman"/>
                <a:cs typeface="Times New Roman"/>
              </a:rPr>
              <a:t>	</a:t>
            </a:r>
            <a:r>
              <a:rPr sz="1200" spc="-5" dirty="0">
                <a:latin typeface="Times New Roman"/>
                <a:cs typeface="Times New Roman"/>
              </a:rPr>
              <a:t>1	0	</a:t>
            </a:r>
            <a:r>
              <a:rPr sz="1200" spc="-20" dirty="0">
                <a:latin typeface="Times New Roman"/>
                <a:cs typeface="Times New Roman"/>
              </a:rPr>
              <a:t>0.1</a:t>
            </a:r>
            <a:r>
              <a:rPr sz="1800" spc="-30" baseline="25462" dirty="0">
                <a:latin typeface="Symbol"/>
                <a:cs typeface="Symbol"/>
              </a:rPr>
              <a:t></a:t>
            </a:r>
            <a:endParaRPr sz="1800" baseline="25462">
              <a:latin typeface="Symbol"/>
              <a:cs typeface="Symbol"/>
            </a:endParaRPr>
          </a:p>
          <a:p>
            <a:pPr marR="68580" algn="r">
              <a:lnSpc>
                <a:spcPts val="900"/>
              </a:lnSpc>
            </a:pPr>
            <a:r>
              <a:rPr sz="1200" spc="-5" dirty="0">
                <a:latin typeface="Symbol"/>
                <a:cs typeface="Symbol"/>
              </a:rPr>
              <a:t></a:t>
            </a:r>
            <a:endParaRPr sz="1200">
              <a:latin typeface="Symbol"/>
              <a:cs typeface="Symbol"/>
            </a:endParaRPr>
          </a:p>
          <a:p>
            <a:pPr marL="38100">
              <a:lnSpc>
                <a:spcPts val="1325"/>
              </a:lnSpc>
              <a:tabLst>
                <a:tab pos="313690" algn="l"/>
                <a:tab pos="530225" algn="l"/>
                <a:tab pos="798195" algn="l"/>
              </a:tabLst>
            </a:pPr>
            <a:r>
              <a:rPr sz="1800" baseline="2314" dirty="0">
                <a:latin typeface="Symbol"/>
                <a:cs typeface="Symbol"/>
              </a:rPr>
              <a:t></a:t>
            </a:r>
            <a:r>
              <a:rPr sz="1200" dirty="0">
                <a:latin typeface="Times New Roman"/>
                <a:cs typeface="Times New Roman"/>
              </a:rPr>
              <a:t>0	</a:t>
            </a:r>
            <a:r>
              <a:rPr sz="1200" spc="-5" dirty="0">
                <a:latin typeface="Times New Roman"/>
                <a:cs typeface="Times New Roman"/>
              </a:rPr>
              <a:t>0	0	0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800" spc="-7" baseline="2314" dirty="0">
                <a:latin typeface="Symbol"/>
                <a:cs typeface="Symbol"/>
              </a:rPr>
              <a:t></a:t>
            </a:r>
            <a:endParaRPr sz="1800" baseline="2314">
              <a:latin typeface="Symbol"/>
              <a:cs typeface="Symbol"/>
            </a:endParaRPr>
          </a:p>
          <a:p>
            <a:pPr marL="313690">
              <a:lnSpc>
                <a:spcPct val="100000"/>
              </a:lnSpc>
              <a:spcBef>
                <a:spcPts val="360"/>
              </a:spcBef>
              <a:tabLst>
                <a:tab pos="530225" algn="l"/>
              </a:tabLst>
            </a:pPr>
            <a:r>
              <a:rPr sz="1200" spc="-5" dirty="0">
                <a:latin typeface="Times New Roman"/>
                <a:cs typeface="Times New Roman"/>
              </a:rPr>
              <a:t>0	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02096" y="6350215"/>
            <a:ext cx="1600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ymbol"/>
                <a:cs typeface="Symbol"/>
              </a:rPr>
              <a:t></a:t>
            </a:r>
            <a:r>
              <a:rPr sz="1800" spc="-7" baseline="4629" dirty="0">
                <a:latin typeface="Times New Roman"/>
                <a:cs typeface="Times New Roman"/>
              </a:rPr>
              <a:t>1</a:t>
            </a:r>
            <a:endParaRPr sz="1800" baseline="4629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02149" y="8436126"/>
            <a:ext cx="844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ymbol"/>
                <a:cs typeface="Symbol"/>
              </a:rPr>
              <a:t>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02149" y="8855225"/>
            <a:ext cx="844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ymbol"/>
                <a:cs typeface="Symbol"/>
              </a:rPr>
              <a:t>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703445" y="8436140"/>
            <a:ext cx="844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ymbol"/>
                <a:cs typeface="Symbol"/>
              </a:rPr>
              <a:t>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703445" y="8855239"/>
            <a:ext cx="844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ymbol"/>
                <a:cs typeface="Symbol"/>
              </a:rPr>
              <a:t>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195154" y="8385327"/>
            <a:ext cx="617855" cy="678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520700" algn="l"/>
              </a:tabLst>
            </a:pPr>
            <a:r>
              <a:rPr sz="1200" dirty="0">
                <a:latin typeface="Symbol"/>
                <a:cs typeface="Symbol"/>
              </a:rPr>
              <a:t>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180" dirty="0">
                <a:latin typeface="Times New Roman"/>
                <a:cs typeface="Times New Roman"/>
              </a:rPr>
              <a:t> </a:t>
            </a:r>
            <a:r>
              <a:rPr sz="2400" b="1" baseline="-31250" dirty="0">
                <a:latin typeface="Times New Roman"/>
                <a:cs typeface="Times New Roman"/>
              </a:rPr>
              <a:t>×	</a:t>
            </a:r>
            <a:r>
              <a:rPr sz="1200" dirty="0">
                <a:latin typeface="Symbol"/>
                <a:cs typeface="Symbol"/>
              </a:rPr>
              <a:t></a:t>
            </a:r>
            <a:endParaRPr sz="1200">
              <a:latin typeface="Symbol"/>
              <a:cs typeface="Symbol"/>
            </a:endParaRPr>
          </a:p>
          <a:p>
            <a:pPr marL="50800">
              <a:lnSpc>
                <a:spcPct val="100000"/>
              </a:lnSpc>
              <a:spcBef>
                <a:spcPts val="1780"/>
              </a:spcBef>
            </a:pPr>
            <a:r>
              <a:rPr sz="1200" dirty="0">
                <a:latin typeface="Symbol"/>
                <a:cs typeface="Symbol"/>
              </a:rPr>
              <a:t>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03320" y="8855238"/>
            <a:ext cx="844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ymbol"/>
                <a:cs typeface="Symbol"/>
              </a:rPr>
              <a:t>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277491" y="8436126"/>
            <a:ext cx="844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ymbol"/>
                <a:cs typeface="Symbol"/>
              </a:rPr>
              <a:t>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77491" y="8855225"/>
            <a:ext cx="844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ymbol"/>
                <a:cs typeface="Symbol"/>
              </a:rPr>
              <a:t></a:t>
            </a:r>
            <a:endParaRPr sz="1200">
              <a:latin typeface="Symbol"/>
              <a:cs typeface="Symbol"/>
            </a:endParaRPr>
          </a:p>
        </p:txBody>
      </p: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1339850" y="8147286"/>
          <a:ext cx="5483860" cy="906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6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2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2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35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7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78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45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49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1653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4957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175004">
                <a:tc>
                  <a:txBody>
                    <a:bodyPr/>
                    <a:lstStyle/>
                    <a:p>
                      <a:pPr marL="31750">
                        <a:lnSpc>
                          <a:spcPts val="128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Jawab: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1205"/>
                        </a:lnSpc>
                        <a:spcBef>
                          <a:spcPts val="75"/>
                        </a:spcBef>
                      </a:pPr>
                      <a:r>
                        <a:rPr sz="1200" dirty="0">
                          <a:latin typeface="Symbol"/>
                          <a:cs typeface="Symbol"/>
                        </a:rPr>
                        <a:t></a:t>
                      </a:r>
                      <a:r>
                        <a:rPr sz="1200" spc="229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aseline="4629" dirty="0">
                          <a:latin typeface="Times New Roman"/>
                          <a:cs typeface="Times New Roman"/>
                        </a:rPr>
                        <a:t>1</a:t>
                      </a:r>
                      <a:endParaRPr sz="1800" baseline="4629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8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28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1205"/>
                        </a:lnSpc>
                        <a:spcBef>
                          <a:spcPts val="75"/>
                        </a:spcBef>
                      </a:pPr>
                      <a:r>
                        <a:rPr sz="1800" spc="7" baseline="4629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1200" spc="5" dirty="0">
                          <a:latin typeface="Symbol"/>
                          <a:cs typeface="Symbol"/>
                        </a:rPr>
                        <a:t></a:t>
                      </a:r>
                      <a:endParaRPr sz="1200">
                        <a:latin typeface="Symbol"/>
                        <a:cs typeface="Symbol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205"/>
                        </a:lnSpc>
                        <a:spcBef>
                          <a:spcPts val="75"/>
                        </a:spcBef>
                      </a:pPr>
                      <a:r>
                        <a:rPr sz="1200" spc="-5" dirty="0">
                          <a:latin typeface="Symbol"/>
                          <a:cs typeface="Symbol"/>
                        </a:rPr>
                        <a:t></a:t>
                      </a:r>
                      <a:r>
                        <a:rPr sz="1800" spc="-7" baseline="4629" dirty="0">
                          <a:latin typeface="Times New Roman"/>
                          <a:cs typeface="Times New Roman"/>
                        </a:rPr>
                        <a:t>1</a:t>
                      </a:r>
                      <a:endParaRPr sz="1800" baseline="4629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128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28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4625">
                        <a:lnSpc>
                          <a:spcPts val="1205"/>
                        </a:lnSpc>
                        <a:spcBef>
                          <a:spcPts val="75"/>
                        </a:spcBef>
                      </a:pPr>
                      <a:r>
                        <a:rPr sz="1800" baseline="4629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1800" spc="300" baseline="4629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Symbol"/>
                          <a:cs typeface="Symbol"/>
                        </a:rPr>
                        <a:t></a:t>
                      </a:r>
                      <a:endParaRPr sz="1200">
                        <a:latin typeface="Symbol"/>
                        <a:cs typeface="Symbol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ts val="1205"/>
                        </a:lnSpc>
                        <a:spcBef>
                          <a:spcPts val="75"/>
                        </a:spcBef>
                        <a:tabLst>
                          <a:tab pos="681355" algn="l"/>
                        </a:tabLst>
                      </a:pPr>
                      <a:r>
                        <a:rPr sz="1200" dirty="0">
                          <a:latin typeface="Symbol"/>
                          <a:cs typeface="Symbol"/>
                        </a:rPr>
                        <a:t>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2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aseline="4629" dirty="0">
                          <a:latin typeface="Times New Roman"/>
                          <a:cs typeface="Times New Roman"/>
                        </a:rPr>
                        <a:t>1	0</a:t>
                      </a:r>
                      <a:endParaRPr sz="1800" baseline="4629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8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4625">
                        <a:lnSpc>
                          <a:spcPts val="1205"/>
                        </a:lnSpc>
                        <a:spcBef>
                          <a:spcPts val="75"/>
                        </a:spcBef>
                      </a:pPr>
                      <a:r>
                        <a:rPr sz="1800" baseline="4629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1800" spc="254" baseline="4629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Symbol"/>
                          <a:cs typeface="Symbol"/>
                        </a:rPr>
                        <a:t></a:t>
                      </a:r>
                      <a:endParaRPr sz="1200">
                        <a:latin typeface="Symbol"/>
                        <a:cs typeface="Symbol"/>
                      </a:endParaRPr>
                    </a:p>
                  </a:txBody>
                  <a:tcPr marL="0" marR="0" marT="95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5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1285"/>
                        </a:lnSpc>
                      </a:pPr>
                      <a:r>
                        <a:rPr sz="1200" dirty="0">
                          <a:latin typeface="Symbol"/>
                          <a:cs typeface="Symbol"/>
                        </a:rPr>
                        <a:t>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1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aseline="-25462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 baseline="-25462">
                        <a:latin typeface="Times New Roman"/>
                        <a:cs typeface="Times New Roman"/>
                      </a:endParaRPr>
                    </a:p>
                    <a:p>
                      <a:pPr marL="108585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800" baseline="2314" dirty="0">
                          <a:latin typeface="Symbol"/>
                          <a:cs typeface="Symbol"/>
                        </a:rPr>
                        <a:t></a:t>
                      </a:r>
                      <a:r>
                        <a:rPr sz="1800" baseline="23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270" baseline="23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0858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15" baseline="32407" dirty="0">
                          <a:latin typeface="Symbol"/>
                          <a:cs typeface="Symbol"/>
                        </a:rPr>
                        <a:t></a:t>
                      </a:r>
                      <a:r>
                        <a:rPr sz="1200" spc="10" dirty="0">
                          <a:latin typeface="Symbol"/>
                          <a:cs typeface="Symbol"/>
                        </a:rPr>
                        <a:t></a:t>
                      </a:r>
                      <a:r>
                        <a:rPr sz="1200" spc="-1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0.5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200" dirty="0">
                          <a:latin typeface="Symbol"/>
                          <a:cs typeface="Symbol"/>
                        </a:rPr>
                        <a:t></a:t>
                      </a:r>
                      <a:r>
                        <a:rPr sz="1200" spc="-1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0.5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6921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1285"/>
                        </a:lnSpc>
                      </a:pPr>
                      <a:r>
                        <a:rPr sz="1800" spc="7" baseline="-25462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1200" spc="5" dirty="0">
                          <a:latin typeface="Symbol"/>
                          <a:cs typeface="Symbol"/>
                        </a:rPr>
                        <a:t></a:t>
                      </a:r>
                      <a:endParaRPr sz="1200">
                        <a:latin typeface="Symbol"/>
                        <a:cs typeface="Symbol"/>
                      </a:endParaRPr>
                    </a:p>
                    <a:p>
                      <a:pPr marL="70485">
                        <a:lnSpc>
                          <a:spcPts val="1265"/>
                        </a:lnSpc>
                        <a:spcBef>
                          <a:spcPts val="919"/>
                        </a:spcBef>
                      </a:pPr>
                      <a:r>
                        <a:rPr sz="1200" spc="5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1800" spc="7" baseline="2314" dirty="0">
                          <a:latin typeface="Symbol"/>
                          <a:cs typeface="Symbol"/>
                        </a:rPr>
                        <a:t></a:t>
                      </a:r>
                      <a:endParaRPr sz="1800" baseline="2314">
                        <a:latin typeface="Symbol"/>
                        <a:cs typeface="Symbol"/>
                      </a:endParaRPr>
                    </a:p>
                    <a:p>
                      <a:pPr marL="69215">
                        <a:lnSpc>
                          <a:spcPts val="1265"/>
                        </a:lnSpc>
                      </a:pPr>
                      <a:r>
                        <a:rPr sz="1800" spc="15" baseline="-32407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200" spc="10" dirty="0">
                          <a:latin typeface="Symbol"/>
                          <a:cs typeface="Symbol"/>
                        </a:rPr>
                        <a:t></a:t>
                      </a:r>
                      <a:endParaRPr sz="1200">
                        <a:latin typeface="Symbol"/>
                        <a:cs typeface="Symbo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285"/>
                        </a:lnSpc>
                      </a:pPr>
                      <a:r>
                        <a:rPr sz="1200" dirty="0">
                          <a:latin typeface="Symbol"/>
                          <a:cs typeface="Symbol"/>
                        </a:rPr>
                        <a:t></a:t>
                      </a:r>
                      <a:r>
                        <a:rPr sz="1800" baseline="-25462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 baseline="-25462">
                        <a:latin typeface="Times New Roman"/>
                        <a:cs typeface="Times New Roman"/>
                      </a:endParaRPr>
                    </a:p>
                    <a:p>
                      <a:pPr marL="97790">
                        <a:lnSpc>
                          <a:spcPts val="1265"/>
                        </a:lnSpc>
                        <a:spcBef>
                          <a:spcPts val="919"/>
                        </a:spcBef>
                      </a:pPr>
                      <a:r>
                        <a:rPr sz="1800" baseline="2314" dirty="0">
                          <a:latin typeface="Symbol"/>
                          <a:cs typeface="Symbol"/>
                        </a:rPr>
                        <a:t>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7790">
                        <a:lnSpc>
                          <a:spcPts val="1265"/>
                        </a:lnSpc>
                      </a:pPr>
                      <a:r>
                        <a:rPr sz="1200" dirty="0">
                          <a:latin typeface="Symbol"/>
                          <a:cs typeface="Symbol"/>
                        </a:rPr>
                        <a:t></a:t>
                      </a:r>
                      <a:r>
                        <a:rPr sz="1800" baseline="-32407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 baseline="-32407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7048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7048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6985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6985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 marL="174625">
                        <a:lnSpc>
                          <a:spcPts val="1285"/>
                        </a:lnSpc>
                      </a:pPr>
                      <a:r>
                        <a:rPr sz="1800" baseline="-25462" dirty="0">
                          <a:latin typeface="Times New Roman"/>
                          <a:cs typeface="Times New Roman"/>
                        </a:rPr>
                        <a:t>0 </a:t>
                      </a:r>
                      <a:r>
                        <a:rPr sz="1800" spc="225" baseline="-25462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Symbol"/>
                          <a:cs typeface="Symbol"/>
                        </a:rPr>
                        <a:t></a:t>
                      </a:r>
                      <a:endParaRPr sz="1200">
                        <a:latin typeface="Symbol"/>
                        <a:cs typeface="Symbol"/>
                      </a:endParaRPr>
                    </a:p>
                    <a:p>
                      <a:pPr marL="173355" marR="119380" indent="-102870">
                        <a:lnSpc>
                          <a:spcPct val="75500"/>
                        </a:lnSpc>
                        <a:spcBef>
                          <a:spcPts val="1275"/>
                        </a:spcBef>
                      </a:pPr>
                      <a:r>
                        <a:rPr sz="1200" dirty="0">
                          <a:latin typeface="Symbol"/>
                          <a:cs typeface="Symbol"/>
                        </a:rPr>
                        <a:t></a:t>
                      </a:r>
                      <a:r>
                        <a:rPr sz="1200" spc="-20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20" dirty="0">
                          <a:latin typeface="Times New Roman"/>
                          <a:cs typeface="Times New Roman"/>
                        </a:rPr>
                        <a:t>0.1</a:t>
                      </a:r>
                      <a:r>
                        <a:rPr sz="1800" spc="-30" baseline="2314" dirty="0">
                          <a:latin typeface="Symbol"/>
                          <a:cs typeface="Symbol"/>
                        </a:rPr>
                        <a:t></a:t>
                      </a:r>
                      <a:r>
                        <a:rPr sz="1800" spc="-30" baseline="23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aseline="-32407" dirty="0">
                          <a:latin typeface="Times New Roman"/>
                          <a:cs typeface="Times New Roman"/>
                        </a:rPr>
                        <a:t>1 </a:t>
                      </a:r>
                      <a:r>
                        <a:rPr sz="1800" spc="240" baseline="-32407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Symbol"/>
                          <a:cs typeface="Symbol"/>
                        </a:rPr>
                        <a:t></a:t>
                      </a:r>
                      <a:endParaRPr sz="1200">
                        <a:latin typeface="Symbol"/>
                        <a:cs typeface="Symbo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=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189230" marB="0"/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405"/>
                        </a:spcBef>
                        <a:tabLst>
                          <a:tab pos="680085" algn="l"/>
                        </a:tabLst>
                      </a:pPr>
                      <a:r>
                        <a:rPr sz="1800" baseline="25462" dirty="0">
                          <a:latin typeface="Symbol"/>
                          <a:cs typeface="Symbol"/>
                        </a:rPr>
                        <a:t></a:t>
                      </a:r>
                      <a:r>
                        <a:rPr sz="1800" baseline="25462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419" baseline="25462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0	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73025">
                        <a:lnSpc>
                          <a:spcPct val="100000"/>
                        </a:lnSpc>
                        <a:spcBef>
                          <a:spcPts val="360"/>
                        </a:spcBef>
                        <a:tabLst>
                          <a:tab pos="681355" algn="l"/>
                        </a:tabLst>
                      </a:pPr>
                      <a:r>
                        <a:rPr sz="1800" baseline="2314" dirty="0">
                          <a:latin typeface="Symbol"/>
                          <a:cs typeface="Symbol"/>
                        </a:rPr>
                        <a:t></a:t>
                      </a:r>
                      <a:r>
                        <a:rPr sz="1800" baseline="23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419" baseline="23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0	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73025">
                        <a:lnSpc>
                          <a:spcPct val="100000"/>
                        </a:lnSpc>
                        <a:spcBef>
                          <a:spcPts val="360"/>
                        </a:spcBef>
                        <a:tabLst>
                          <a:tab pos="572770" algn="l"/>
                        </a:tabLst>
                      </a:pPr>
                      <a:r>
                        <a:rPr sz="1800" spc="15" baseline="32407" dirty="0">
                          <a:latin typeface="Symbol"/>
                          <a:cs typeface="Symbol"/>
                        </a:rPr>
                        <a:t></a:t>
                      </a:r>
                      <a:r>
                        <a:rPr sz="1200" spc="10" dirty="0">
                          <a:latin typeface="Symbol"/>
                          <a:cs typeface="Symbol"/>
                        </a:rPr>
                        <a:t></a:t>
                      </a:r>
                      <a:r>
                        <a:rPr sz="1200" spc="-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0.5	</a:t>
                      </a:r>
                      <a:r>
                        <a:rPr sz="1200" dirty="0">
                          <a:latin typeface="Symbol"/>
                          <a:cs typeface="Symbol"/>
                        </a:rPr>
                        <a:t></a:t>
                      </a:r>
                      <a:r>
                        <a:rPr sz="1200" spc="-1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0.5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 marL="174625">
                        <a:lnSpc>
                          <a:spcPts val="1140"/>
                        </a:lnSpc>
                      </a:pPr>
                      <a:r>
                        <a:rPr sz="1800" baseline="-25462" dirty="0">
                          <a:latin typeface="Times New Roman"/>
                          <a:cs typeface="Times New Roman"/>
                        </a:rPr>
                        <a:t>0 </a:t>
                      </a:r>
                      <a:r>
                        <a:rPr sz="1800" spc="225" baseline="-25462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Symbol"/>
                          <a:cs typeface="Symbol"/>
                        </a:rPr>
                        <a:t></a:t>
                      </a:r>
                      <a:endParaRPr sz="1200">
                        <a:latin typeface="Symbol"/>
                        <a:cs typeface="Symbol"/>
                      </a:endParaRPr>
                    </a:p>
                    <a:p>
                      <a:pPr marL="359410">
                        <a:lnSpc>
                          <a:spcPts val="1180"/>
                        </a:lnSpc>
                      </a:pPr>
                      <a:r>
                        <a:rPr sz="1200" dirty="0">
                          <a:latin typeface="Symbol"/>
                          <a:cs typeface="Symbol"/>
                        </a:rPr>
                        <a:t></a:t>
                      </a:r>
                      <a:endParaRPr sz="1200">
                        <a:latin typeface="Symbol"/>
                        <a:cs typeface="Symbol"/>
                      </a:endParaRPr>
                    </a:p>
                    <a:p>
                      <a:pPr marL="71120">
                        <a:lnSpc>
                          <a:spcPts val="1150"/>
                        </a:lnSpc>
                      </a:pPr>
                      <a:r>
                        <a:rPr sz="1200" dirty="0">
                          <a:latin typeface="Symbol"/>
                          <a:cs typeface="Symbol"/>
                        </a:rPr>
                        <a:t></a:t>
                      </a:r>
                      <a:r>
                        <a:rPr sz="1200" spc="-2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20" dirty="0">
                          <a:latin typeface="Times New Roman"/>
                          <a:cs typeface="Times New Roman"/>
                        </a:rPr>
                        <a:t>0.1</a:t>
                      </a:r>
                      <a:r>
                        <a:rPr sz="1800" spc="-30" baseline="2314" dirty="0">
                          <a:latin typeface="Symbol"/>
                          <a:cs typeface="Symbol"/>
                        </a:rPr>
                        <a:t></a:t>
                      </a:r>
                      <a:endParaRPr sz="1800" baseline="2314">
                        <a:latin typeface="Symbol"/>
                        <a:cs typeface="Symbol"/>
                      </a:endParaRPr>
                    </a:p>
                    <a:p>
                      <a:pPr marL="173355">
                        <a:lnSpc>
                          <a:spcPts val="1045"/>
                        </a:lnSpc>
                      </a:pPr>
                      <a:r>
                        <a:rPr sz="1800" baseline="-32407" dirty="0">
                          <a:latin typeface="Times New Roman"/>
                          <a:cs typeface="Times New Roman"/>
                        </a:rPr>
                        <a:t>1 </a:t>
                      </a:r>
                      <a:r>
                        <a:rPr sz="1800" spc="240" baseline="-32407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Symbol"/>
                          <a:cs typeface="Symbol"/>
                        </a:rPr>
                        <a:t></a:t>
                      </a:r>
                      <a:endParaRPr sz="1200">
                        <a:latin typeface="Symbol"/>
                        <a:cs typeface="Symbol"/>
                      </a:endParaRPr>
                    </a:p>
                    <a:p>
                      <a:pPr marL="359410">
                        <a:lnSpc>
                          <a:spcPts val="1145"/>
                        </a:lnSpc>
                      </a:pPr>
                      <a:r>
                        <a:rPr sz="1200" dirty="0">
                          <a:latin typeface="Symbol"/>
                          <a:cs typeface="Symbol"/>
                        </a:rPr>
                        <a:t></a:t>
                      </a:r>
                      <a:endParaRPr sz="1200">
                        <a:latin typeface="Symbol"/>
                        <a:cs typeface="Symbo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bject 48"/>
          <p:cNvSpPr txBox="1"/>
          <p:nvPr/>
        </p:nvSpPr>
        <p:spPr>
          <a:xfrm>
            <a:off x="3627120" y="9874334"/>
            <a:ext cx="304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106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130300" y="889000"/>
            <a:ext cx="44399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3. Consider an </a:t>
            </a:r>
            <a:r>
              <a:rPr sz="1200" spc="-5" dirty="0">
                <a:latin typeface="Times New Roman"/>
                <a:cs typeface="Times New Roman"/>
              </a:rPr>
              <a:t>origin-centered unit cube with </a:t>
            </a:r>
            <a:r>
              <a:rPr sz="1200" dirty="0">
                <a:latin typeface="Times New Roman"/>
                <a:cs typeface="Times New Roman"/>
              </a:rPr>
              <a:t>position </a:t>
            </a:r>
            <a:r>
              <a:rPr sz="1200" spc="-5" dirty="0">
                <a:latin typeface="Times New Roman"/>
                <a:cs typeface="Times New Roman"/>
              </a:rPr>
              <a:t>vectors </a:t>
            </a:r>
            <a:r>
              <a:rPr sz="1200" spc="-10" dirty="0">
                <a:latin typeface="Times New Roman"/>
                <a:cs typeface="Times New Roman"/>
              </a:rPr>
              <a:t>given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by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30452" y="3172561"/>
            <a:ext cx="552894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3679" marR="5080" indent="-635">
              <a:lnSpc>
                <a:spcPct val="143100"/>
              </a:lnSpc>
              <a:spcBef>
                <a:spcPts val="100"/>
              </a:spcBef>
              <a:tabLst>
                <a:tab pos="2298065" algn="l"/>
              </a:tabLst>
            </a:pPr>
            <a:r>
              <a:rPr sz="1200" spc="-5" dirty="0">
                <a:latin typeface="Times New Roman"/>
                <a:cs typeface="Times New Roman"/>
              </a:rPr>
              <a:t>Translate  </a:t>
            </a:r>
            <a:r>
              <a:rPr sz="1200" dirty="0">
                <a:latin typeface="Times New Roman"/>
                <a:cs typeface="Times New Roman"/>
              </a:rPr>
              <a:t>the  cube  </a:t>
            </a:r>
            <a:r>
              <a:rPr sz="1200" spc="-10" dirty="0">
                <a:latin typeface="Times New Roman"/>
                <a:cs typeface="Times New Roman"/>
              </a:rPr>
              <a:t>-5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units</a:t>
            </a:r>
            <a:r>
              <a:rPr sz="1200" spc="2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	the x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y directions and perform a </a:t>
            </a:r>
            <a:r>
              <a:rPr sz="1200" spc="-5" dirty="0">
                <a:latin typeface="Times New Roman"/>
                <a:cs typeface="Times New Roman"/>
              </a:rPr>
              <a:t>single-point  perspective projection </a:t>
            </a:r>
            <a:r>
              <a:rPr sz="1200" dirty="0">
                <a:latin typeface="Times New Roman"/>
                <a:cs typeface="Times New Roman"/>
              </a:rPr>
              <a:t>onto </a:t>
            </a:r>
            <a:r>
              <a:rPr sz="1200" spc="-1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z=0 </a:t>
            </a:r>
            <a:r>
              <a:rPr sz="1200" dirty="0">
                <a:latin typeface="Times New Roman"/>
                <a:cs typeface="Times New Roman"/>
              </a:rPr>
              <a:t>plane from the </a:t>
            </a:r>
            <a:r>
              <a:rPr sz="1200" spc="-5" dirty="0">
                <a:latin typeface="Times New Roman"/>
                <a:cs typeface="Times New Roman"/>
              </a:rPr>
              <a:t>center </a:t>
            </a:r>
            <a:r>
              <a:rPr sz="1200" dirty="0">
                <a:latin typeface="Times New Roman"/>
                <a:cs typeface="Times New Roman"/>
              </a:rPr>
              <a:t>of projection at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z=zc=10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4. Consider an cube </a:t>
            </a:r>
            <a:r>
              <a:rPr sz="1200" spc="-5" dirty="0">
                <a:latin typeface="Times New Roman"/>
                <a:cs typeface="Times New Roman"/>
              </a:rPr>
              <a:t>with </a:t>
            </a:r>
            <a:r>
              <a:rPr sz="1200" dirty="0">
                <a:latin typeface="Times New Roman"/>
                <a:cs typeface="Times New Roman"/>
              </a:rPr>
              <a:t>position </a:t>
            </a:r>
            <a:r>
              <a:rPr sz="1200" spc="-5" dirty="0">
                <a:latin typeface="Times New Roman"/>
                <a:cs typeface="Times New Roman"/>
              </a:rPr>
              <a:t>vectors given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by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51432" y="6243726"/>
            <a:ext cx="5306060" cy="553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44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Rotate the </a:t>
            </a:r>
            <a:r>
              <a:rPr sz="1200" spc="-5" dirty="0">
                <a:latin typeface="Times New Roman"/>
                <a:cs typeface="Times New Roman"/>
              </a:rPr>
              <a:t>cube </a:t>
            </a:r>
            <a:r>
              <a:rPr sz="1200" dirty="0">
                <a:latin typeface="Times New Roman"/>
                <a:cs typeface="Times New Roman"/>
              </a:rPr>
              <a:t>about the </a:t>
            </a:r>
            <a:r>
              <a:rPr sz="1200" spc="-5" dirty="0">
                <a:latin typeface="Times New Roman"/>
                <a:cs typeface="Times New Roman"/>
              </a:rPr>
              <a:t>y-axis </a:t>
            </a:r>
            <a:r>
              <a:rPr sz="1200" spc="10" dirty="0">
                <a:latin typeface="Times New Roman"/>
                <a:cs typeface="Times New Roman"/>
              </a:rPr>
              <a:t>by </a:t>
            </a:r>
            <a:r>
              <a:rPr sz="1200" spc="-80" dirty="0">
                <a:latin typeface="Times New Roman"/>
                <a:cs typeface="Times New Roman"/>
              </a:rPr>
              <a:t>ϕ=60° </a:t>
            </a:r>
            <a:r>
              <a:rPr sz="1200" dirty="0">
                <a:latin typeface="Times New Roman"/>
                <a:cs typeface="Times New Roman"/>
              </a:rPr>
              <a:t>and translated 2 units </a:t>
            </a:r>
            <a:r>
              <a:rPr sz="1200" spc="-5" dirty="0">
                <a:latin typeface="Times New Roman"/>
                <a:cs typeface="Times New Roman"/>
              </a:rPr>
              <a:t>into </a:t>
            </a:r>
            <a:r>
              <a:rPr sz="1200" dirty="0">
                <a:latin typeface="Times New Roman"/>
                <a:cs typeface="Times New Roman"/>
              </a:rPr>
              <a:t>y then </a:t>
            </a:r>
            <a:r>
              <a:rPr sz="1200" spc="-20" dirty="0">
                <a:latin typeface="Times New Roman"/>
                <a:cs typeface="Times New Roman"/>
              </a:rPr>
              <a:t>projected  </a:t>
            </a:r>
            <a:r>
              <a:rPr sz="1200" dirty="0">
                <a:latin typeface="Times New Roman"/>
                <a:cs typeface="Times New Roman"/>
              </a:rPr>
              <a:t>onto the </a:t>
            </a:r>
            <a:r>
              <a:rPr sz="1200" spc="-5" dirty="0">
                <a:latin typeface="Times New Roman"/>
                <a:cs typeface="Times New Roman"/>
              </a:rPr>
              <a:t>z=0 plane </a:t>
            </a:r>
            <a:r>
              <a:rPr sz="1200" dirty="0">
                <a:latin typeface="Times New Roman"/>
                <a:cs typeface="Times New Roman"/>
              </a:rPr>
              <a:t>from </a:t>
            </a:r>
            <a:r>
              <a:rPr sz="1200" spc="-1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center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Projection </a:t>
            </a:r>
            <a:r>
              <a:rPr sz="1200" dirty="0">
                <a:latin typeface="Times New Roman"/>
                <a:cs typeface="Times New Roman"/>
              </a:rPr>
              <a:t>at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z=zc=2.5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30452" y="6977684"/>
            <a:ext cx="31972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5. Consider an cube </a:t>
            </a:r>
            <a:r>
              <a:rPr sz="1200" spc="-5" dirty="0">
                <a:latin typeface="Times New Roman"/>
                <a:cs typeface="Times New Roman"/>
              </a:rPr>
              <a:t>with </a:t>
            </a:r>
            <a:r>
              <a:rPr sz="1200" dirty="0">
                <a:latin typeface="Times New Roman"/>
                <a:cs typeface="Times New Roman"/>
              </a:rPr>
              <a:t>position </a:t>
            </a:r>
            <a:r>
              <a:rPr sz="1200" spc="-5" dirty="0">
                <a:latin typeface="Times New Roman"/>
                <a:cs typeface="Times New Roman"/>
              </a:rPr>
              <a:t>vectors given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by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51432" y="8849766"/>
            <a:ext cx="5308600" cy="549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100"/>
              </a:lnSpc>
              <a:spcBef>
                <a:spcPts val="100"/>
              </a:spcBef>
              <a:tabLst>
                <a:tab pos="3159125" algn="l"/>
              </a:tabLst>
            </a:pPr>
            <a:r>
              <a:rPr sz="1200" dirty="0">
                <a:latin typeface="Times New Roman"/>
                <a:cs typeface="Times New Roman"/>
              </a:rPr>
              <a:t>Rotate  the  cube  about  the  </a:t>
            </a:r>
            <a:r>
              <a:rPr sz="1200" spc="-5" dirty="0">
                <a:latin typeface="Times New Roman"/>
                <a:cs typeface="Times New Roman"/>
              </a:rPr>
              <a:t>y-axis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by </a:t>
            </a:r>
            <a:r>
              <a:rPr sz="1200" spc="-390" dirty="0">
                <a:latin typeface="Times New Roman"/>
                <a:cs typeface="Times New Roman"/>
              </a:rPr>
              <a:t>ϕ</a:t>
            </a:r>
            <a:r>
              <a:rPr sz="1200" spc="229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=</a:t>
            </a:r>
            <a:r>
              <a:rPr sz="1200" spc="2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−30°,	</a:t>
            </a:r>
            <a:r>
              <a:rPr sz="1200" spc="-5" dirty="0">
                <a:latin typeface="Times New Roman"/>
                <a:cs typeface="Times New Roman"/>
              </a:rPr>
              <a:t>about </a:t>
            </a:r>
            <a:r>
              <a:rPr sz="1200" spc="-1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x-axis </a:t>
            </a:r>
            <a:r>
              <a:rPr sz="1200" spc="10" dirty="0">
                <a:latin typeface="Times New Roman"/>
                <a:cs typeface="Times New Roman"/>
              </a:rPr>
              <a:t>by </a:t>
            </a:r>
            <a:r>
              <a:rPr sz="1200" dirty="0">
                <a:latin typeface="Times New Roman"/>
                <a:cs typeface="Times New Roman"/>
              </a:rPr>
              <a:t>Θ = 45° and  projected onto </a:t>
            </a:r>
            <a:r>
              <a:rPr sz="1200" spc="-1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z=0 </a:t>
            </a:r>
            <a:r>
              <a:rPr sz="1200" dirty="0">
                <a:latin typeface="Times New Roman"/>
                <a:cs typeface="Times New Roman"/>
              </a:rPr>
              <a:t>plane a center of </a:t>
            </a:r>
            <a:r>
              <a:rPr sz="1200" spc="-5" dirty="0">
                <a:latin typeface="Times New Roman"/>
                <a:cs typeface="Times New Roman"/>
              </a:rPr>
              <a:t>projection </a:t>
            </a:r>
            <a:r>
              <a:rPr sz="1200" dirty="0">
                <a:latin typeface="Times New Roman"/>
                <a:cs typeface="Times New Roman"/>
              </a:rPr>
              <a:t>at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z=zc=2.5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84523" y="2285745"/>
            <a:ext cx="844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ymbol"/>
                <a:cs typeface="Symbol"/>
              </a:rPr>
              <a:t>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58212" y="2723768"/>
            <a:ext cx="844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ymbol"/>
                <a:cs typeface="Symbol"/>
              </a:rPr>
              <a:t>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58212" y="2285771"/>
            <a:ext cx="844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ymbol"/>
                <a:cs typeface="Symbol"/>
              </a:rPr>
              <a:t>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92487" y="2723743"/>
            <a:ext cx="201930" cy="347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139">
              <a:lnSpc>
                <a:spcPts val="1265"/>
              </a:lnSpc>
              <a:spcBef>
                <a:spcPts val="100"/>
              </a:spcBef>
            </a:pPr>
            <a:r>
              <a:rPr sz="1200" dirty="0">
                <a:latin typeface="Symbol"/>
                <a:cs typeface="Symbol"/>
              </a:rPr>
              <a:t></a:t>
            </a:r>
            <a:endParaRPr sz="1200">
              <a:latin typeface="Symbol"/>
              <a:cs typeface="Symbol"/>
            </a:endParaRPr>
          </a:p>
          <a:p>
            <a:pPr marL="38100">
              <a:lnSpc>
                <a:spcPts val="1265"/>
              </a:lnSpc>
            </a:pPr>
            <a:r>
              <a:rPr sz="1800" spc="-277" baseline="4629" dirty="0">
                <a:latin typeface="Times New Roman"/>
                <a:cs typeface="Times New Roman"/>
              </a:rPr>
              <a:t>1</a:t>
            </a:r>
            <a:r>
              <a:rPr sz="1200" spc="-185" dirty="0">
                <a:latin typeface="Symbol"/>
                <a:cs typeface="Symbol"/>
              </a:rPr>
              <a:t></a:t>
            </a:r>
            <a:r>
              <a:rPr sz="1800" spc="-277" baseline="-9259" dirty="0">
                <a:latin typeface="Symbol"/>
                <a:cs typeface="Symbol"/>
              </a:rPr>
              <a:t></a:t>
            </a:r>
            <a:endParaRPr sz="1800" baseline="-9259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32748" y="2862605"/>
            <a:ext cx="4362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17" baseline="-9259" dirty="0">
                <a:latin typeface="Symbol"/>
                <a:cs typeface="Symbol"/>
              </a:rPr>
              <a:t></a:t>
            </a:r>
            <a:r>
              <a:rPr sz="1200" spc="-145" dirty="0">
                <a:latin typeface="Symbol"/>
                <a:cs typeface="Symbol"/>
              </a:rPr>
              <a:t></a:t>
            </a:r>
            <a:r>
              <a:rPr sz="1800" spc="-217" baseline="4629" dirty="0">
                <a:latin typeface="Symbol"/>
                <a:cs typeface="Symbol"/>
              </a:rPr>
              <a:t></a:t>
            </a:r>
            <a:r>
              <a:rPr sz="1800" spc="-232" baseline="4629" dirty="0">
                <a:latin typeface="Times New Roman"/>
                <a:cs typeface="Times New Roman"/>
              </a:rPr>
              <a:t> </a:t>
            </a:r>
            <a:r>
              <a:rPr sz="1800" baseline="4629" dirty="0">
                <a:latin typeface="Times New Roman"/>
                <a:cs typeface="Times New Roman"/>
              </a:rPr>
              <a:t>0.5</a:t>
            </a:r>
            <a:endParaRPr sz="1800" baseline="4629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92487" y="2395105"/>
            <a:ext cx="2019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1440"/>
              </a:lnSpc>
              <a:spcBef>
                <a:spcPts val="100"/>
              </a:spcBef>
            </a:pPr>
            <a:r>
              <a:rPr sz="1200" spc="-40" dirty="0">
                <a:latin typeface="Times New Roman"/>
                <a:cs typeface="Times New Roman"/>
              </a:rPr>
              <a:t>1</a:t>
            </a:r>
            <a:r>
              <a:rPr sz="1800" spc="-60" baseline="-13888" dirty="0">
                <a:latin typeface="Symbol"/>
                <a:cs typeface="Symbol"/>
              </a:rPr>
              <a:t></a:t>
            </a:r>
            <a:endParaRPr sz="1800" baseline="-13888">
              <a:latin typeface="Symbol"/>
              <a:cs typeface="Symbol"/>
            </a:endParaRPr>
          </a:p>
          <a:p>
            <a:pPr marL="38100">
              <a:lnSpc>
                <a:spcPct val="100000"/>
              </a:lnSpc>
            </a:pPr>
            <a:r>
              <a:rPr sz="1800" spc="-60" baseline="-16203" dirty="0">
                <a:latin typeface="Times New Roman"/>
                <a:cs typeface="Times New Roman"/>
              </a:rPr>
              <a:t>1</a:t>
            </a:r>
            <a:r>
              <a:rPr sz="1200" spc="-40" dirty="0">
                <a:latin typeface="Symbol"/>
                <a:cs typeface="Symbol"/>
              </a:rPr>
              <a:t>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32812" y="2349385"/>
            <a:ext cx="381635" cy="48260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9"/>
              </a:spcBef>
            </a:pPr>
            <a:r>
              <a:rPr sz="1800" baseline="-13888" dirty="0">
                <a:latin typeface="Symbol"/>
                <a:cs typeface="Symbol"/>
              </a:rPr>
              <a:t></a:t>
            </a:r>
            <a:r>
              <a:rPr sz="1800" spc="60" baseline="-13888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0.5</a:t>
            </a:r>
            <a:endParaRPr sz="12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360"/>
              </a:spcBef>
            </a:pPr>
            <a:r>
              <a:rPr sz="1800" baseline="16203" dirty="0">
                <a:latin typeface="Symbol"/>
                <a:cs typeface="Symbol"/>
              </a:rPr>
              <a:t></a:t>
            </a:r>
            <a:r>
              <a:rPr sz="1800" spc="60" baseline="16203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0.5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92791" y="2139746"/>
            <a:ext cx="2012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60" baseline="-9259" dirty="0">
                <a:latin typeface="Times New Roman"/>
                <a:cs typeface="Times New Roman"/>
              </a:rPr>
              <a:t>1</a:t>
            </a:r>
            <a:r>
              <a:rPr sz="1200" spc="-40" dirty="0">
                <a:latin typeface="Symbol"/>
                <a:cs typeface="Symbol"/>
              </a:rPr>
              <a:t>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32812" y="2166442"/>
            <a:ext cx="4362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15" baseline="9259" dirty="0">
                <a:latin typeface="Symbol"/>
                <a:cs typeface="Symbol"/>
              </a:rPr>
              <a:t></a:t>
            </a:r>
            <a:r>
              <a:rPr sz="1200" spc="10" dirty="0">
                <a:latin typeface="Symbol"/>
                <a:cs typeface="Symbol"/>
              </a:rPr>
              <a:t></a:t>
            </a:r>
            <a:r>
              <a:rPr sz="1200" spc="-1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0.5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92639" y="1409751"/>
            <a:ext cx="2012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60" baseline="-25462" dirty="0">
                <a:latin typeface="Times New Roman"/>
                <a:cs typeface="Times New Roman"/>
              </a:rPr>
              <a:t>1</a:t>
            </a:r>
            <a:r>
              <a:rPr sz="1200" spc="-40" dirty="0">
                <a:latin typeface="Symbol"/>
                <a:cs typeface="Symbol"/>
              </a:rPr>
              <a:t>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32812" y="1480705"/>
            <a:ext cx="381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aseline="25462" dirty="0">
                <a:latin typeface="Symbol"/>
                <a:cs typeface="Symbol"/>
              </a:rPr>
              <a:t></a:t>
            </a:r>
            <a:r>
              <a:rPr sz="1800" spc="120" baseline="25462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0.5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717836" y="1263167"/>
            <a:ext cx="1511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2" baseline="4629" dirty="0">
                <a:latin typeface="Times New Roman"/>
                <a:cs typeface="Times New Roman"/>
              </a:rPr>
              <a:t>1</a:t>
            </a:r>
            <a:r>
              <a:rPr sz="1200" dirty="0">
                <a:latin typeface="Symbol"/>
                <a:cs typeface="Symbol"/>
              </a:rPr>
              <a:t>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294712" y="1206322"/>
            <a:ext cx="1612265" cy="185483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575945">
              <a:lnSpc>
                <a:spcPct val="100000"/>
              </a:lnSpc>
              <a:spcBef>
                <a:spcPts val="459"/>
              </a:spcBef>
              <a:tabLst>
                <a:tab pos="1066165" algn="l"/>
              </a:tabLst>
            </a:pPr>
            <a:r>
              <a:rPr sz="1200" dirty="0">
                <a:latin typeface="Symbol"/>
                <a:cs typeface="Symbol"/>
              </a:rPr>
              <a:t></a:t>
            </a:r>
            <a:r>
              <a:rPr sz="1200" spc="-1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0.5	0.5</a:t>
            </a:r>
            <a:endParaRPr sz="120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  <a:spcBef>
                <a:spcPts val="360"/>
              </a:spcBef>
              <a:tabLst>
                <a:tab pos="575945" algn="l"/>
                <a:tab pos="1066800" algn="l"/>
                <a:tab pos="1502410" algn="l"/>
              </a:tabLst>
            </a:pPr>
            <a:r>
              <a:rPr sz="1800" baseline="-27777" dirty="0">
                <a:latin typeface="Symbol"/>
                <a:cs typeface="Symbol"/>
              </a:rPr>
              <a:t></a:t>
            </a:r>
            <a:r>
              <a:rPr sz="1800" baseline="-27777" dirty="0">
                <a:latin typeface="Times New Roman"/>
                <a:cs typeface="Times New Roman"/>
              </a:rPr>
              <a:t>	</a:t>
            </a:r>
            <a:r>
              <a:rPr sz="1200" dirty="0">
                <a:latin typeface="Symbol"/>
                <a:cs typeface="Symbol"/>
              </a:rPr>
              <a:t></a:t>
            </a:r>
            <a:r>
              <a:rPr sz="1200" spc="-1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0.5	0.5	</a:t>
            </a:r>
            <a:r>
              <a:rPr sz="1800" baseline="-27777" dirty="0">
                <a:latin typeface="Symbol"/>
                <a:cs typeface="Symbol"/>
              </a:rPr>
              <a:t></a:t>
            </a:r>
            <a:endParaRPr sz="1800" baseline="-27777">
              <a:latin typeface="Symbol"/>
              <a:cs typeface="Symbol"/>
            </a:endParaRPr>
          </a:p>
          <a:p>
            <a:pPr marL="76200">
              <a:lnSpc>
                <a:spcPct val="100000"/>
              </a:lnSpc>
              <a:spcBef>
                <a:spcPts val="360"/>
              </a:spcBef>
              <a:tabLst>
                <a:tab pos="628650" algn="l"/>
                <a:tab pos="1066800" algn="l"/>
                <a:tab pos="1435735" algn="l"/>
              </a:tabLst>
            </a:pPr>
            <a:r>
              <a:rPr sz="1800" baseline="2314" dirty="0">
                <a:latin typeface="Symbol"/>
                <a:cs typeface="Symbol"/>
              </a:rPr>
              <a:t></a:t>
            </a:r>
            <a:r>
              <a:rPr sz="1800" spc="209" baseline="23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0.5	0.5	0.5	</a:t>
            </a:r>
            <a:r>
              <a:rPr sz="1200" spc="-40" dirty="0">
                <a:latin typeface="Times New Roman"/>
                <a:cs typeface="Times New Roman"/>
              </a:rPr>
              <a:t>1</a:t>
            </a:r>
            <a:r>
              <a:rPr sz="1800" spc="-60" baseline="2314" dirty="0">
                <a:latin typeface="Symbol"/>
                <a:cs typeface="Symbol"/>
              </a:rPr>
              <a:t></a:t>
            </a:r>
            <a:endParaRPr sz="1800" baseline="2314">
              <a:latin typeface="Symbol"/>
              <a:cs typeface="Symbol"/>
            </a:endParaRPr>
          </a:p>
          <a:p>
            <a:pPr marL="76200">
              <a:lnSpc>
                <a:spcPts val="720"/>
              </a:lnSpc>
              <a:spcBef>
                <a:spcPts val="360"/>
              </a:spcBef>
              <a:tabLst>
                <a:tab pos="628650" algn="l"/>
                <a:tab pos="1066800" algn="l"/>
                <a:tab pos="1502410" algn="l"/>
              </a:tabLst>
            </a:pPr>
            <a:r>
              <a:rPr sz="1800" spc="15" baseline="32407" dirty="0">
                <a:latin typeface="Symbol"/>
                <a:cs typeface="Symbol"/>
              </a:rPr>
              <a:t></a:t>
            </a:r>
            <a:r>
              <a:rPr sz="1200" spc="10" dirty="0">
                <a:latin typeface="Symbol"/>
                <a:cs typeface="Symbol"/>
              </a:rPr>
              <a:t></a:t>
            </a:r>
            <a:r>
              <a:rPr sz="1200" spc="-1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0.5	0.5	0.5	</a:t>
            </a:r>
            <a:r>
              <a:rPr sz="1800" baseline="32407" dirty="0">
                <a:latin typeface="Symbol"/>
                <a:cs typeface="Symbol"/>
              </a:rPr>
              <a:t></a:t>
            </a:r>
            <a:endParaRPr sz="1800" baseline="32407">
              <a:latin typeface="Symbol"/>
              <a:cs typeface="Symbol"/>
            </a:endParaRPr>
          </a:p>
          <a:p>
            <a:pPr marR="43180" algn="r">
              <a:lnSpc>
                <a:spcPts val="720"/>
              </a:lnSpc>
            </a:pPr>
            <a:r>
              <a:rPr sz="1200" spc="-80" dirty="0">
                <a:latin typeface="Times New Roman"/>
                <a:cs typeface="Times New Roman"/>
              </a:rPr>
              <a:t>1</a:t>
            </a:r>
            <a:r>
              <a:rPr sz="1800" baseline="-20833" dirty="0">
                <a:latin typeface="Symbol"/>
                <a:cs typeface="Symbol"/>
              </a:rPr>
              <a:t></a:t>
            </a:r>
            <a:endParaRPr sz="1800" baseline="-20833">
              <a:latin typeface="Symbol"/>
              <a:cs typeface="Symbol"/>
            </a:endParaRPr>
          </a:p>
          <a:p>
            <a:pPr marL="575945">
              <a:lnSpc>
                <a:spcPct val="100000"/>
              </a:lnSpc>
              <a:spcBef>
                <a:spcPts val="359"/>
              </a:spcBef>
              <a:tabLst>
                <a:tab pos="1014094" algn="l"/>
              </a:tabLst>
            </a:pPr>
            <a:r>
              <a:rPr sz="1200" dirty="0">
                <a:latin typeface="Symbol"/>
                <a:cs typeface="Symbol"/>
              </a:rPr>
              <a:t></a:t>
            </a:r>
            <a:r>
              <a:rPr sz="1200" spc="-1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0.5	</a:t>
            </a:r>
            <a:r>
              <a:rPr sz="1200" dirty="0">
                <a:latin typeface="Symbol"/>
                <a:cs typeface="Symbol"/>
              </a:rPr>
              <a:t></a:t>
            </a:r>
            <a:r>
              <a:rPr sz="1200" spc="-2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0.5</a:t>
            </a:r>
            <a:endParaRPr sz="1200">
              <a:latin typeface="Times New Roman"/>
              <a:cs typeface="Times New Roman"/>
            </a:endParaRPr>
          </a:p>
          <a:p>
            <a:pPr marL="575945">
              <a:lnSpc>
                <a:spcPct val="100000"/>
              </a:lnSpc>
              <a:spcBef>
                <a:spcPts val="359"/>
              </a:spcBef>
              <a:tabLst>
                <a:tab pos="1014094" algn="l"/>
              </a:tabLst>
            </a:pPr>
            <a:r>
              <a:rPr sz="1200" dirty="0">
                <a:latin typeface="Symbol"/>
                <a:cs typeface="Symbol"/>
              </a:rPr>
              <a:t></a:t>
            </a:r>
            <a:r>
              <a:rPr sz="1200" spc="-1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0.5	</a:t>
            </a:r>
            <a:r>
              <a:rPr sz="1200" dirty="0">
                <a:latin typeface="Symbol"/>
                <a:cs typeface="Symbol"/>
              </a:rPr>
              <a:t></a:t>
            </a:r>
            <a:r>
              <a:rPr sz="1200" spc="-2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0.5</a:t>
            </a:r>
            <a:endParaRPr sz="1200">
              <a:latin typeface="Times New Roman"/>
              <a:cs typeface="Times New Roman"/>
            </a:endParaRPr>
          </a:p>
          <a:p>
            <a:pPr marL="628650">
              <a:lnSpc>
                <a:spcPct val="100000"/>
              </a:lnSpc>
              <a:spcBef>
                <a:spcPts val="360"/>
              </a:spcBef>
              <a:tabLst>
                <a:tab pos="1014094" algn="l"/>
              </a:tabLst>
            </a:pPr>
            <a:r>
              <a:rPr sz="1200" dirty="0">
                <a:latin typeface="Times New Roman"/>
                <a:cs typeface="Times New Roman"/>
              </a:rPr>
              <a:t>0.5	</a:t>
            </a:r>
            <a:r>
              <a:rPr sz="1200" dirty="0">
                <a:latin typeface="Symbol"/>
                <a:cs typeface="Symbol"/>
              </a:rPr>
              <a:t></a:t>
            </a:r>
            <a:r>
              <a:rPr sz="1200" spc="-2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0.5</a:t>
            </a:r>
            <a:endParaRPr sz="1200">
              <a:latin typeface="Times New Roman"/>
              <a:cs typeface="Times New Roman"/>
            </a:endParaRPr>
          </a:p>
          <a:p>
            <a:pPr marL="628650">
              <a:lnSpc>
                <a:spcPct val="100000"/>
              </a:lnSpc>
              <a:spcBef>
                <a:spcPts val="360"/>
              </a:spcBef>
              <a:tabLst>
                <a:tab pos="1014094" algn="l"/>
              </a:tabLst>
            </a:pPr>
            <a:r>
              <a:rPr sz="1200" dirty="0">
                <a:latin typeface="Times New Roman"/>
                <a:cs typeface="Times New Roman"/>
              </a:rPr>
              <a:t>0.5	</a:t>
            </a:r>
            <a:r>
              <a:rPr sz="1200" dirty="0">
                <a:latin typeface="Symbol"/>
                <a:cs typeface="Symbol"/>
              </a:rPr>
              <a:t></a:t>
            </a:r>
            <a:r>
              <a:rPr sz="1200" spc="-2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0.5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58148" y="1263167"/>
            <a:ext cx="3854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0" dirty="0">
                <a:latin typeface="Symbol"/>
                <a:cs typeface="Symbol"/>
              </a:rPr>
              <a:t></a:t>
            </a:r>
            <a:r>
              <a:rPr sz="1800" spc="15" baseline="4629" dirty="0">
                <a:latin typeface="Symbol"/>
                <a:cs typeface="Symbol"/>
              </a:rPr>
              <a:t></a:t>
            </a:r>
            <a:r>
              <a:rPr sz="1800" spc="-270" baseline="4629" dirty="0">
                <a:latin typeface="Times New Roman"/>
                <a:cs typeface="Times New Roman"/>
              </a:rPr>
              <a:t> </a:t>
            </a:r>
            <a:r>
              <a:rPr sz="1800" baseline="4629" dirty="0">
                <a:latin typeface="Times New Roman"/>
                <a:cs typeface="Times New Roman"/>
              </a:rPr>
              <a:t>0.5</a:t>
            </a:r>
            <a:endParaRPr sz="1800" baseline="4629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968030" y="1993770"/>
            <a:ext cx="499745" cy="2755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650" spc="-65" dirty="0">
                <a:latin typeface="Symbol"/>
                <a:cs typeface="Symbol"/>
              </a:rPr>
              <a:t></a:t>
            </a:r>
            <a:r>
              <a:rPr sz="1200" i="1" spc="-65" dirty="0">
                <a:latin typeface="Times New Roman"/>
                <a:cs typeface="Times New Roman"/>
              </a:rPr>
              <a:t>X </a:t>
            </a:r>
            <a:r>
              <a:rPr sz="1650" spc="-10" dirty="0">
                <a:latin typeface="Symbol"/>
                <a:cs typeface="Symbol"/>
              </a:rPr>
              <a:t></a:t>
            </a:r>
            <a:r>
              <a:rPr sz="1200" spc="-10" dirty="0">
                <a:latin typeface="Symbol"/>
                <a:cs typeface="Symbol"/>
              </a:rPr>
              <a:t>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800" baseline="20833" dirty="0">
                <a:latin typeface="Symbol"/>
                <a:cs typeface="Symbol"/>
              </a:rPr>
              <a:t></a:t>
            </a:r>
            <a:endParaRPr sz="1800" baseline="20833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534729" y="5342635"/>
            <a:ext cx="844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ymbol"/>
                <a:cs typeface="Symbol"/>
              </a:rPr>
              <a:t>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73123" y="5343093"/>
            <a:ext cx="844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ymbol"/>
                <a:cs typeface="Symbol"/>
              </a:rPr>
              <a:t>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442612" y="5780633"/>
            <a:ext cx="201930" cy="347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775">
              <a:lnSpc>
                <a:spcPts val="1265"/>
              </a:lnSpc>
              <a:spcBef>
                <a:spcPts val="100"/>
              </a:spcBef>
            </a:pPr>
            <a:r>
              <a:rPr sz="1200" spc="-5" dirty="0">
                <a:latin typeface="Symbol"/>
                <a:cs typeface="Symbol"/>
              </a:rPr>
              <a:t></a:t>
            </a:r>
            <a:endParaRPr sz="1200">
              <a:latin typeface="Symbol"/>
              <a:cs typeface="Symbol"/>
            </a:endParaRPr>
          </a:p>
          <a:p>
            <a:pPr marL="38100">
              <a:lnSpc>
                <a:spcPts val="1265"/>
              </a:lnSpc>
            </a:pPr>
            <a:r>
              <a:rPr sz="1800" spc="-277" baseline="2314" dirty="0">
                <a:latin typeface="Times New Roman"/>
                <a:cs typeface="Times New Roman"/>
              </a:rPr>
              <a:t>1</a:t>
            </a:r>
            <a:r>
              <a:rPr sz="1200" spc="-185" dirty="0">
                <a:latin typeface="Symbol"/>
                <a:cs typeface="Symbol"/>
              </a:rPr>
              <a:t></a:t>
            </a:r>
            <a:r>
              <a:rPr sz="1800" spc="-277" baseline="-9259" dirty="0">
                <a:latin typeface="Symbol"/>
                <a:cs typeface="Symbol"/>
              </a:rPr>
              <a:t></a:t>
            </a:r>
            <a:endParaRPr sz="1800" baseline="-9259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747723" y="5781090"/>
            <a:ext cx="212090" cy="347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1265"/>
              </a:lnSpc>
              <a:spcBef>
                <a:spcPts val="100"/>
              </a:spcBef>
            </a:pPr>
            <a:r>
              <a:rPr sz="1200" spc="-5" dirty="0">
                <a:latin typeface="Symbol"/>
                <a:cs typeface="Symbol"/>
              </a:rPr>
              <a:t></a:t>
            </a:r>
            <a:endParaRPr sz="1200">
              <a:latin typeface="Symbol"/>
              <a:cs typeface="Symbol"/>
            </a:endParaRPr>
          </a:p>
          <a:p>
            <a:pPr marL="38100">
              <a:lnSpc>
                <a:spcPts val="1265"/>
              </a:lnSpc>
            </a:pPr>
            <a:r>
              <a:rPr sz="1200" spc="-155" dirty="0">
                <a:latin typeface="Symbol"/>
                <a:cs typeface="Symbol"/>
              </a:rPr>
              <a:t></a:t>
            </a:r>
            <a:r>
              <a:rPr sz="1800" spc="-232" baseline="-9259" dirty="0">
                <a:latin typeface="Symbol"/>
                <a:cs typeface="Symbol"/>
              </a:rPr>
              <a:t></a:t>
            </a:r>
            <a:r>
              <a:rPr sz="1800" spc="-232" baseline="4629" dirty="0">
                <a:latin typeface="Times New Roman"/>
                <a:cs typeface="Times New Roman"/>
              </a:rPr>
              <a:t>0</a:t>
            </a:r>
            <a:endParaRPr sz="1800" baseline="4629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442612" y="5452821"/>
            <a:ext cx="201930" cy="390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1435"/>
              </a:lnSpc>
              <a:spcBef>
                <a:spcPts val="100"/>
              </a:spcBef>
            </a:pPr>
            <a:r>
              <a:rPr sz="1200" spc="-40" dirty="0">
                <a:latin typeface="Times New Roman"/>
                <a:cs typeface="Times New Roman"/>
              </a:rPr>
              <a:t>1</a:t>
            </a:r>
            <a:r>
              <a:rPr sz="1800" spc="-60" baseline="-13888" dirty="0">
                <a:latin typeface="Symbol"/>
                <a:cs typeface="Symbol"/>
              </a:rPr>
              <a:t></a:t>
            </a:r>
            <a:endParaRPr sz="1800" baseline="-13888">
              <a:latin typeface="Symbol"/>
              <a:cs typeface="Symbol"/>
            </a:endParaRPr>
          </a:p>
          <a:p>
            <a:pPr marL="38100">
              <a:lnSpc>
                <a:spcPts val="1435"/>
              </a:lnSpc>
            </a:pPr>
            <a:r>
              <a:rPr sz="1800" spc="-60" baseline="-16203" dirty="0">
                <a:latin typeface="Times New Roman"/>
                <a:cs typeface="Times New Roman"/>
              </a:rPr>
              <a:t>1</a:t>
            </a:r>
            <a:r>
              <a:rPr sz="1200" spc="-40" dirty="0">
                <a:latin typeface="Symbol"/>
                <a:cs typeface="Symbol"/>
              </a:rPr>
              <a:t>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442612" y="5196636"/>
            <a:ext cx="2019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60" baseline="-9259" dirty="0">
                <a:latin typeface="Times New Roman"/>
                <a:cs typeface="Times New Roman"/>
              </a:rPr>
              <a:t>1</a:t>
            </a:r>
            <a:r>
              <a:rPr sz="1200" spc="-40" dirty="0">
                <a:latin typeface="Symbol"/>
                <a:cs typeface="Symbol"/>
              </a:rPr>
              <a:t>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747723" y="5197094"/>
            <a:ext cx="2120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ymbol"/>
                <a:cs typeface="Symbol"/>
              </a:rPr>
              <a:t></a:t>
            </a:r>
            <a:r>
              <a:rPr sz="1800" baseline="-9259" dirty="0">
                <a:latin typeface="Times New Roman"/>
                <a:cs typeface="Times New Roman"/>
              </a:rPr>
              <a:t>0</a:t>
            </a:r>
            <a:endParaRPr sz="1800" baseline="-9259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442612" y="4466640"/>
            <a:ext cx="2019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60" baseline="-25462" dirty="0">
                <a:latin typeface="Times New Roman"/>
                <a:cs typeface="Times New Roman"/>
              </a:rPr>
              <a:t>1</a:t>
            </a:r>
            <a:r>
              <a:rPr sz="1200" spc="-40" dirty="0">
                <a:latin typeface="Symbol"/>
                <a:cs typeface="Symbol"/>
              </a:rPr>
              <a:t>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747723" y="4467097"/>
            <a:ext cx="2108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ymbol"/>
                <a:cs typeface="Symbol"/>
              </a:rPr>
              <a:t></a:t>
            </a:r>
            <a:r>
              <a:rPr sz="1800" spc="-7" baseline="-25462" dirty="0">
                <a:latin typeface="Times New Roman"/>
                <a:cs typeface="Times New Roman"/>
              </a:rPr>
              <a:t>1</a:t>
            </a:r>
            <a:endParaRPr sz="1800" baseline="-25462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468012" y="4320489"/>
            <a:ext cx="1511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20" baseline="4629" dirty="0">
                <a:latin typeface="Times New Roman"/>
                <a:cs typeface="Times New Roman"/>
              </a:rPr>
              <a:t>1</a:t>
            </a:r>
            <a:r>
              <a:rPr sz="1200" spc="-5" dirty="0">
                <a:latin typeface="Symbol"/>
                <a:cs typeface="Symbol"/>
              </a:rPr>
              <a:t>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722323" y="4264100"/>
            <a:ext cx="960119" cy="185420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0160" algn="ctr">
              <a:lnSpc>
                <a:spcPct val="100000"/>
              </a:lnSpc>
              <a:spcBef>
                <a:spcPts val="459"/>
              </a:spcBef>
              <a:tabLst>
                <a:tab pos="226060" algn="l"/>
              </a:tabLst>
            </a:pPr>
            <a:r>
              <a:rPr sz="1200" spc="-5" dirty="0">
                <a:latin typeface="Times New Roman"/>
                <a:cs typeface="Times New Roman"/>
              </a:rPr>
              <a:t>0	1</a:t>
            </a:r>
            <a:endParaRPr sz="1200">
              <a:latin typeface="Times New Roman"/>
              <a:cs typeface="Times New Roman"/>
            </a:endParaRPr>
          </a:p>
          <a:p>
            <a:pPr marR="5080" algn="ctr">
              <a:lnSpc>
                <a:spcPct val="100000"/>
              </a:lnSpc>
              <a:spcBef>
                <a:spcPts val="360"/>
              </a:spcBef>
              <a:tabLst>
                <a:tab pos="275590" algn="l"/>
                <a:tab pos="490855" algn="l"/>
                <a:tab pos="761365" algn="l"/>
              </a:tabLst>
            </a:pPr>
            <a:r>
              <a:rPr sz="1800" spc="-7" baseline="-27777" dirty="0">
                <a:latin typeface="Symbol"/>
                <a:cs typeface="Symbol"/>
              </a:rPr>
              <a:t></a:t>
            </a:r>
            <a:r>
              <a:rPr sz="1800" spc="-7" baseline="-27777" dirty="0">
                <a:latin typeface="Times New Roman"/>
                <a:cs typeface="Times New Roman"/>
              </a:rPr>
              <a:t>	</a:t>
            </a:r>
            <a:r>
              <a:rPr sz="1200" spc="-5" dirty="0">
                <a:latin typeface="Times New Roman"/>
                <a:cs typeface="Times New Roman"/>
              </a:rPr>
              <a:t>0	1	</a:t>
            </a:r>
            <a:r>
              <a:rPr sz="1800" spc="-7" baseline="-27777" dirty="0">
                <a:latin typeface="Symbol"/>
                <a:cs typeface="Symbol"/>
              </a:rPr>
              <a:t></a:t>
            </a:r>
            <a:endParaRPr sz="1800" baseline="-27777">
              <a:latin typeface="Symbol"/>
              <a:cs typeface="Symbol"/>
            </a:endParaRPr>
          </a:p>
          <a:p>
            <a:pPr marR="5080" algn="ctr">
              <a:lnSpc>
                <a:spcPct val="100000"/>
              </a:lnSpc>
              <a:spcBef>
                <a:spcPts val="360"/>
              </a:spcBef>
              <a:tabLst>
                <a:tab pos="274320" algn="l"/>
                <a:tab pos="490855" algn="l"/>
                <a:tab pos="694690" algn="l"/>
              </a:tabLst>
            </a:pPr>
            <a:r>
              <a:rPr sz="1800" spc="-7" baseline="2314" dirty="0">
                <a:latin typeface="Symbol"/>
                <a:cs typeface="Symbol"/>
              </a:rPr>
              <a:t></a:t>
            </a:r>
            <a:r>
              <a:rPr sz="1200" spc="-5" dirty="0">
                <a:latin typeface="Times New Roman"/>
                <a:cs typeface="Times New Roman"/>
              </a:rPr>
              <a:t>1	1	1	</a:t>
            </a:r>
            <a:r>
              <a:rPr sz="1200" spc="-40" dirty="0">
                <a:latin typeface="Times New Roman"/>
                <a:cs typeface="Times New Roman"/>
              </a:rPr>
              <a:t>1</a:t>
            </a:r>
            <a:r>
              <a:rPr sz="1800" spc="-60" baseline="2314" dirty="0">
                <a:latin typeface="Symbol"/>
                <a:cs typeface="Symbol"/>
              </a:rPr>
              <a:t></a:t>
            </a:r>
            <a:endParaRPr sz="1800" baseline="2314">
              <a:latin typeface="Symbol"/>
              <a:cs typeface="Symbol"/>
            </a:endParaRPr>
          </a:p>
          <a:p>
            <a:pPr marR="5080" algn="ctr">
              <a:lnSpc>
                <a:spcPts val="720"/>
              </a:lnSpc>
              <a:spcBef>
                <a:spcPts val="360"/>
              </a:spcBef>
              <a:tabLst>
                <a:tab pos="274320" algn="l"/>
                <a:tab pos="490855" algn="l"/>
                <a:tab pos="761365" algn="l"/>
              </a:tabLst>
            </a:pPr>
            <a:r>
              <a:rPr sz="1800" spc="-7" baseline="32407" dirty="0">
                <a:latin typeface="Symbol"/>
                <a:cs typeface="Symbol"/>
              </a:rPr>
              <a:t></a:t>
            </a:r>
            <a:r>
              <a:rPr sz="1800" spc="-7" baseline="32407" dirty="0">
                <a:latin typeface="Times New Roman"/>
                <a:cs typeface="Times New Roman"/>
              </a:rPr>
              <a:t>	</a:t>
            </a:r>
            <a:r>
              <a:rPr sz="1200" spc="-5" dirty="0">
                <a:latin typeface="Times New Roman"/>
                <a:cs typeface="Times New Roman"/>
              </a:rPr>
              <a:t>1	1	</a:t>
            </a:r>
            <a:r>
              <a:rPr sz="1800" spc="-7" baseline="32407" dirty="0">
                <a:latin typeface="Symbol"/>
                <a:cs typeface="Symbol"/>
              </a:rPr>
              <a:t></a:t>
            </a:r>
            <a:endParaRPr sz="1800" baseline="32407">
              <a:latin typeface="Symbol"/>
              <a:cs typeface="Symbol"/>
            </a:endParaRPr>
          </a:p>
          <a:p>
            <a:pPr marR="68580" algn="r">
              <a:lnSpc>
                <a:spcPts val="720"/>
              </a:lnSpc>
            </a:pPr>
            <a:r>
              <a:rPr sz="1200" spc="-80" dirty="0">
                <a:latin typeface="Times New Roman"/>
                <a:cs typeface="Times New Roman"/>
              </a:rPr>
              <a:t>1</a:t>
            </a:r>
            <a:r>
              <a:rPr sz="1800" spc="-7" baseline="-20833" dirty="0">
                <a:latin typeface="Symbol"/>
                <a:cs typeface="Symbol"/>
              </a:rPr>
              <a:t></a:t>
            </a:r>
            <a:endParaRPr sz="1800" baseline="-20833">
              <a:latin typeface="Symbol"/>
              <a:cs typeface="Symbol"/>
            </a:endParaRPr>
          </a:p>
          <a:p>
            <a:pPr marL="11430" algn="ctr">
              <a:lnSpc>
                <a:spcPct val="100000"/>
              </a:lnSpc>
              <a:spcBef>
                <a:spcPts val="360"/>
              </a:spcBef>
              <a:tabLst>
                <a:tab pos="227965" algn="l"/>
              </a:tabLst>
            </a:pPr>
            <a:r>
              <a:rPr sz="1200" spc="-5" dirty="0">
                <a:latin typeface="Times New Roman"/>
                <a:cs typeface="Times New Roman"/>
              </a:rPr>
              <a:t>0	0</a:t>
            </a:r>
            <a:endParaRPr sz="12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spcBef>
                <a:spcPts val="360"/>
              </a:spcBef>
              <a:tabLst>
                <a:tab pos="339090" algn="l"/>
                <a:tab pos="555625" algn="l"/>
              </a:tabLst>
            </a:pPr>
            <a:r>
              <a:rPr sz="1800" spc="-7" baseline="-13888" dirty="0">
                <a:latin typeface="Symbol"/>
                <a:cs typeface="Symbol"/>
              </a:rPr>
              <a:t></a:t>
            </a:r>
            <a:r>
              <a:rPr sz="1200" spc="-5" dirty="0">
                <a:latin typeface="Times New Roman"/>
                <a:cs typeface="Times New Roman"/>
              </a:rPr>
              <a:t>1	0	0</a:t>
            </a:r>
            <a:endParaRPr sz="12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spcBef>
                <a:spcPts val="360"/>
              </a:spcBef>
              <a:tabLst>
                <a:tab pos="337820" algn="l"/>
                <a:tab pos="555625" algn="l"/>
              </a:tabLst>
            </a:pPr>
            <a:r>
              <a:rPr sz="1800" spc="-7" baseline="16203" dirty="0">
                <a:latin typeface="Symbol"/>
                <a:cs typeface="Symbol"/>
              </a:rPr>
              <a:t></a:t>
            </a:r>
            <a:r>
              <a:rPr sz="1200" spc="-5" dirty="0">
                <a:latin typeface="Times New Roman"/>
                <a:cs typeface="Times New Roman"/>
              </a:rPr>
              <a:t>1	1	0</a:t>
            </a:r>
            <a:endParaRPr sz="1200">
              <a:latin typeface="Times New Roman"/>
              <a:cs typeface="Times New Roman"/>
            </a:endParaRPr>
          </a:p>
          <a:p>
            <a:pPr marL="10160" algn="ctr">
              <a:lnSpc>
                <a:spcPct val="100000"/>
              </a:lnSpc>
              <a:spcBef>
                <a:spcPts val="360"/>
              </a:spcBef>
              <a:tabLst>
                <a:tab pos="227965" algn="l"/>
              </a:tabLst>
            </a:pPr>
            <a:r>
              <a:rPr sz="1200" spc="-5" dirty="0">
                <a:latin typeface="Times New Roman"/>
                <a:cs typeface="Times New Roman"/>
              </a:rPr>
              <a:t>1	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773123" y="4320946"/>
            <a:ext cx="1612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ymbol"/>
                <a:cs typeface="Symbol"/>
              </a:rPr>
              <a:t></a:t>
            </a:r>
            <a:r>
              <a:rPr sz="1800" spc="-7" baseline="4629" dirty="0">
                <a:latin typeface="Times New Roman"/>
                <a:cs typeface="Times New Roman"/>
              </a:rPr>
              <a:t>0</a:t>
            </a:r>
            <a:endParaRPr sz="1800" baseline="4629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383182" y="5051524"/>
            <a:ext cx="576580" cy="2755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650" spc="-65" dirty="0">
                <a:latin typeface="Symbol"/>
                <a:cs typeface="Symbol"/>
              </a:rPr>
              <a:t></a:t>
            </a:r>
            <a:r>
              <a:rPr sz="1200" i="1" spc="-65" dirty="0">
                <a:latin typeface="Times New Roman"/>
                <a:cs typeface="Times New Roman"/>
              </a:rPr>
              <a:t>X </a:t>
            </a:r>
            <a:r>
              <a:rPr sz="1650" spc="-10" dirty="0">
                <a:latin typeface="Symbol"/>
                <a:cs typeface="Symbol"/>
              </a:rPr>
              <a:t></a:t>
            </a:r>
            <a:r>
              <a:rPr sz="1200" spc="-10" dirty="0">
                <a:latin typeface="Symbol"/>
                <a:cs typeface="Symbol"/>
              </a:rPr>
              <a:t>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800" baseline="20833" dirty="0">
                <a:latin typeface="Symbol"/>
                <a:cs typeface="Symbol"/>
              </a:rPr>
              <a:t></a:t>
            </a:r>
            <a:r>
              <a:rPr sz="1800" baseline="41666" dirty="0">
                <a:latin typeface="Times New Roman"/>
                <a:cs typeface="Times New Roman"/>
              </a:rPr>
              <a:t>0</a:t>
            </a:r>
            <a:endParaRPr sz="1800" baseline="41666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650038" y="7970679"/>
            <a:ext cx="844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ymbol"/>
                <a:cs typeface="Symbol"/>
              </a:rPr>
              <a:t>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888429" y="7970674"/>
            <a:ext cx="844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ymbol"/>
                <a:cs typeface="Symbol"/>
              </a:rPr>
              <a:t>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557995" y="8408828"/>
            <a:ext cx="201930" cy="347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139">
              <a:lnSpc>
                <a:spcPts val="1265"/>
              </a:lnSpc>
              <a:spcBef>
                <a:spcPts val="100"/>
              </a:spcBef>
            </a:pPr>
            <a:r>
              <a:rPr sz="1200" spc="-5" dirty="0">
                <a:latin typeface="Symbol"/>
                <a:cs typeface="Symbol"/>
              </a:rPr>
              <a:t></a:t>
            </a:r>
            <a:endParaRPr sz="1200">
              <a:latin typeface="Symbol"/>
              <a:cs typeface="Symbol"/>
            </a:endParaRPr>
          </a:p>
          <a:p>
            <a:pPr marL="38100">
              <a:lnSpc>
                <a:spcPts val="1265"/>
              </a:lnSpc>
            </a:pPr>
            <a:r>
              <a:rPr sz="1800" spc="-277" baseline="4629" dirty="0">
                <a:latin typeface="Times New Roman"/>
                <a:cs typeface="Times New Roman"/>
              </a:rPr>
              <a:t>1</a:t>
            </a:r>
            <a:r>
              <a:rPr sz="1800" spc="-277" baseline="-9259" dirty="0">
                <a:latin typeface="Symbol"/>
                <a:cs typeface="Symbol"/>
              </a:rPr>
              <a:t></a:t>
            </a:r>
            <a:r>
              <a:rPr sz="1200" spc="-185" dirty="0">
                <a:latin typeface="Symbol"/>
                <a:cs typeface="Symbol"/>
              </a:rPr>
              <a:t>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863029" y="8408824"/>
            <a:ext cx="212090" cy="347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1265"/>
              </a:lnSpc>
              <a:spcBef>
                <a:spcPts val="100"/>
              </a:spcBef>
            </a:pPr>
            <a:r>
              <a:rPr sz="1200" spc="-5" dirty="0">
                <a:latin typeface="Symbol"/>
                <a:cs typeface="Symbol"/>
              </a:rPr>
              <a:t></a:t>
            </a:r>
            <a:endParaRPr sz="1200">
              <a:latin typeface="Symbol"/>
              <a:cs typeface="Symbol"/>
            </a:endParaRPr>
          </a:p>
          <a:p>
            <a:pPr marL="38100">
              <a:lnSpc>
                <a:spcPts val="1265"/>
              </a:lnSpc>
            </a:pPr>
            <a:r>
              <a:rPr sz="1200" spc="-155" dirty="0">
                <a:latin typeface="Symbol"/>
                <a:cs typeface="Symbol"/>
              </a:rPr>
              <a:t></a:t>
            </a:r>
            <a:r>
              <a:rPr sz="1800" spc="-232" baseline="-9259" dirty="0">
                <a:latin typeface="Symbol"/>
                <a:cs typeface="Symbol"/>
              </a:rPr>
              <a:t></a:t>
            </a:r>
            <a:r>
              <a:rPr sz="1800" spc="-232" baseline="4629" dirty="0">
                <a:latin typeface="Times New Roman"/>
                <a:cs typeface="Times New Roman"/>
              </a:rPr>
              <a:t>0</a:t>
            </a:r>
            <a:endParaRPr sz="1800" baseline="4629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557995" y="8262778"/>
            <a:ext cx="2019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60" baseline="-16203" dirty="0">
                <a:latin typeface="Times New Roman"/>
                <a:cs typeface="Times New Roman"/>
              </a:rPr>
              <a:t>1</a:t>
            </a:r>
            <a:r>
              <a:rPr sz="1200" spc="-40" dirty="0">
                <a:latin typeface="Symbol"/>
                <a:cs typeface="Symbol"/>
              </a:rPr>
              <a:t>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557990" y="7824629"/>
            <a:ext cx="2019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60" baseline="-9259" dirty="0">
                <a:latin typeface="Times New Roman"/>
                <a:cs typeface="Times New Roman"/>
              </a:rPr>
              <a:t>1</a:t>
            </a:r>
            <a:r>
              <a:rPr sz="1200" spc="-40" dirty="0">
                <a:latin typeface="Symbol"/>
                <a:cs typeface="Symbol"/>
              </a:rPr>
              <a:t>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863029" y="7824624"/>
            <a:ext cx="2120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ymbol"/>
                <a:cs typeface="Symbol"/>
              </a:rPr>
              <a:t></a:t>
            </a:r>
            <a:r>
              <a:rPr sz="1800" baseline="-9259" dirty="0">
                <a:latin typeface="Times New Roman"/>
                <a:cs typeface="Times New Roman"/>
              </a:rPr>
              <a:t>0</a:t>
            </a:r>
            <a:endParaRPr sz="1800" baseline="-9259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557987" y="7094379"/>
            <a:ext cx="2019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60" baseline="-25462" dirty="0">
                <a:latin typeface="Times New Roman"/>
                <a:cs typeface="Times New Roman"/>
              </a:rPr>
              <a:t>1</a:t>
            </a:r>
            <a:r>
              <a:rPr sz="1200" spc="-40" dirty="0">
                <a:latin typeface="Symbol"/>
                <a:cs typeface="Symbol"/>
              </a:rPr>
              <a:t>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863029" y="7094375"/>
            <a:ext cx="2108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ymbol"/>
                <a:cs typeface="Symbol"/>
              </a:rPr>
              <a:t></a:t>
            </a:r>
            <a:r>
              <a:rPr sz="1800" spc="-7" baseline="-25462" dirty="0">
                <a:latin typeface="Times New Roman"/>
                <a:cs typeface="Times New Roman"/>
              </a:rPr>
              <a:t>1</a:t>
            </a:r>
            <a:endParaRPr sz="1800" baseline="-25462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583385" y="6948323"/>
            <a:ext cx="1511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20" baseline="4629" dirty="0">
                <a:latin typeface="Times New Roman"/>
                <a:cs typeface="Times New Roman"/>
              </a:rPr>
              <a:t>1</a:t>
            </a:r>
            <a:r>
              <a:rPr sz="1200" spc="-5" dirty="0">
                <a:latin typeface="Symbol"/>
                <a:cs typeface="Symbol"/>
              </a:rPr>
              <a:t>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812229" y="6891488"/>
            <a:ext cx="998219" cy="185420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23495" algn="ctr">
              <a:lnSpc>
                <a:spcPct val="100000"/>
              </a:lnSpc>
              <a:spcBef>
                <a:spcPts val="459"/>
              </a:spcBef>
              <a:tabLst>
                <a:tab pos="238760" algn="l"/>
              </a:tabLst>
            </a:pPr>
            <a:r>
              <a:rPr sz="1200" spc="-5" dirty="0">
                <a:latin typeface="Times New Roman"/>
                <a:cs typeface="Times New Roman"/>
              </a:rPr>
              <a:t>0	1</a:t>
            </a:r>
            <a:endParaRPr sz="12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tabLst>
                <a:tab pos="275590" algn="l"/>
                <a:tab pos="490855" algn="l"/>
                <a:tab pos="761365" algn="l"/>
              </a:tabLst>
            </a:pPr>
            <a:r>
              <a:rPr sz="1800" spc="-7" baseline="-27777" dirty="0">
                <a:latin typeface="Symbol"/>
                <a:cs typeface="Symbol"/>
              </a:rPr>
              <a:t></a:t>
            </a:r>
            <a:r>
              <a:rPr sz="1800" spc="-7" baseline="-27777" dirty="0">
                <a:latin typeface="Times New Roman"/>
                <a:cs typeface="Times New Roman"/>
              </a:rPr>
              <a:t>	</a:t>
            </a:r>
            <a:r>
              <a:rPr sz="1200" spc="-5" dirty="0">
                <a:latin typeface="Times New Roman"/>
                <a:cs typeface="Times New Roman"/>
              </a:rPr>
              <a:t>0	1	</a:t>
            </a:r>
            <a:r>
              <a:rPr sz="1800" spc="-7" baseline="-27777" dirty="0">
                <a:latin typeface="Symbol"/>
                <a:cs typeface="Symbol"/>
              </a:rPr>
              <a:t></a:t>
            </a:r>
            <a:endParaRPr sz="1800" baseline="-27777">
              <a:latin typeface="Symbol"/>
              <a:cs typeface="Symbo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tabLst>
                <a:tab pos="274320" algn="l"/>
                <a:tab pos="490855" algn="l"/>
                <a:tab pos="694690" algn="l"/>
              </a:tabLst>
            </a:pPr>
            <a:r>
              <a:rPr sz="1800" spc="-7" baseline="2314" dirty="0">
                <a:latin typeface="Symbol"/>
                <a:cs typeface="Symbol"/>
              </a:rPr>
              <a:t></a:t>
            </a:r>
            <a:r>
              <a:rPr sz="1200" spc="-5" dirty="0">
                <a:latin typeface="Times New Roman"/>
                <a:cs typeface="Times New Roman"/>
              </a:rPr>
              <a:t>1	1	1	</a:t>
            </a:r>
            <a:r>
              <a:rPr sz="1200" spc="-40" dirty="0">
                <a:latin typeface="Times New Roman"/>
                <a:cs typeface="Times New Roman"/>
              </a:rPr>
              <a:t>1</a:t>
            </a:r>
            <a:r>
              <a:rPr sz="1800" spc="-60" baseline="2314" dirty="0">
                <a:latin typeface="Symbol"/>
                <a:cs typeface="Symbol"/>
              </a:rPr>
              <a:t></a:t>
            </a:r>
            <a:endParaRPr sz="1800" baseline="2314">
              <a:latin typeface="Symbol"/>
              <a:cs typeface="Symbol"/>
            </a:endParaRPr>
          </a:p>
          <a:p>
            <a:pPr algn="ctr">
              <a:lnSpc>
                <a:spcPts val="20"/>
              </a:lnSpc>
              <a:spcBef>
                <a:spcPts val="359"/>
              </a:spcBef>
              <a:tabLst>
                <a:tab pos="274320" algn="l"/>
                <a:tab pos="490855" algn="l"/>
                <a:tab pos="694690" algn="l"/>
              </a:tabLst>
            </a:pPr>
            <a:r>
              <a:rPr sz="1800" spc="-7" baseline="32407" dirty="0">
                <a:latin typeface="Symbol"/>
                <a:cs typeface="Symbol"/>
              </a:rPr>
              <a:t></a:t>
            </a:r>
            <a:r>
              <a:rPr sz="1800" spc="-7" baseline="32407" dirty="0">
                <a:latin typeface="Times New Roman"/>
                <a:cs typeface="Times New Roman"/>
              </a:rPr>
              <a:t>	</a:t>
            </a:r>
            <a:r>
              <a:rPr sz="1200" spc="-5" dirty="0">
                <a:latin typeface="Times New Roman"/>
                <a:cs typeface="Times New Roman"/>
              </a:rPr>
              <a:t>1	1	</a:t>
            </a:r>
            <a:r>
              <a:rPr sz="1200" spc="-40" dirty="0">
                <a:latin typeface="Times New Roman"/>
                <a:cs typeface="Times New Roman"/>
              </a:rPr>
              <a:t>1</a:t>
            </a:r>
            <a:r>
              <a:rPr sz="1800" spc="-60" baseline="-20833" dirty="0">
                <a:latin typeface="Symbol"/>
                <a:cs typeface="Symbol"/>
              </a:rPr>
              <a:t></a:t>
            </a:r>
            <a:endParaRPr sz="1800" baseline="-20833">
              <a:latin typeface="Symbol"/>
              <a:cs typeface="Symbol"/>
            </a:endParaRPr>
          </a:p>
          <a:p>
            <a:pPr marR="81280" algn="r">
              <a:lnSpc>
                <a:spcPts val="710"/>
              </a:lnSpc>
            </a:pPr>
            <a:r>
              <a:rPr sz="1200" spc="-5" dirty="0">
                <a:latin typeface="Symbol"/>
                <a:cs typeface="Symbol"/>
              </a:rPr>
              <a:t></a:t>
            </a:r>
            <a:endParaRPr sz="1200">
              <a:latin typeface="Symbol"/>
              <a:cs typeface="Symbol"/>
            </a:endParaRPr>
          </a:p>
          <a:p>
            <a:pPr marL="24765" algn="ctr">
              <a:lnSpc>
                <a:spcPct val="100000"/>
              </a:lnSpc>
              <a:spcBef>
                <a:spcPts val="1070"/>
              </a:spcBef>
              <a:tabLst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0	0</a:t>
            </a:r>
            <a:endParaRPr sz="12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360"/>
              </a:spcBef>
              <a:tabLst>
                <a:tab pos="364490" algn="l"/>
                <a:tab pos="581025" algn="l"/>
              </a:tabLst>
            </a:pPr>
            <a:r>
              <a:rPr sz="1800" spc="-7" baseline="-13888" dirty="0">
                <a:latin typeface="Symbol"/>
                <a:cs typeface="Symbol"/>
              </a:rPr>
              <a:t></a:t>
            </a:r>
            <a:r>
              <a:rPr sz="1200" spc="-5" dirty="0">
                <a:latin typeface="Times New Roman"/>
                <a:cs typeface="Times New Roman"/>
              </a:rPr>
              <a:t>1	0	0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40" dirty="0">
                <a:latin typeface="Times New Roman"/>
                <a:cs typeface="Times New Roman"/>
              </a:rPr>
              <a:t>1</a:t>
            </a:r>
            <a:r>
              <a:rPr sz="1800" spc="-60" baseline="-13888" dirty="0">
                <a:latin typeface="Symbol"/>
                <a:cs typeface="Symbol"/>
              </a:rPr>
              <a:t></a:t>
            </a:r>
            <a:endParaRPr sz="1800" baseline="-13888">
              <a:latin typeface="Symbol"/>
              <a:cs typeface="Symbol"/>
            </a:endParaRPr>
          </a:p>
          <a:p>
            <a:pPr marL="88900">
              <a:lnSpc>
                <a:spcPct val="100000"/>
              </a:lnSpc>
              <a:spcBef>
                <a:spcPts val="360"/>
              </a:spcBef>
              <a:tabLst>
                <a:tab pos="363220" algn="l"/>
                <a:tab pos="581025" algn="l"/>
              </a:tabLst>
            </a:pPr>
            <a:r>
              <a:rPr sz="1800" spc="-7" baseline="16203" dirty="0">
                <a:latin typeface="Symbol"/>
                <a:cs typeface="Symbol"/>
              </a:rPr>
              <a:t></a:t>
            </a:r>
            <a:r>
              <a:rPr sz="1200" spc="-5" dirty="0">
                <a:latin typeface="Times New Roman"/>
                <a:cs typeface="Times New Roman"/>
              </a:rPr>
              <a:t>1	1	0</a:t>
            </a:r>
            <a:endParaRPr sz="1200">
              <a:latin typeface="Times New Roman"/>
              <a:cs typeface="Times New Roman"/>
            </a:endParaRPr>
          </a:p>
          <a:p>
            <a:pPr marL="23495" algn="ctr">
              <a:lnSpc>
                <a:spcPct val="100000"/>
              </a:lnSpc>
              <a:spcBef>
                <a:spcPts val="360"/>
              </a:spcBef>
              <a:tabLst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1	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888429" y="6948320"/>
            <a:ext cx="1612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ymbol"/>
                <a:cs typeface="Symbol"/>
              </a:rPr>
              <a:t></a:t>
            </a:r>
            <a:r>
              <a:rPr sz="1800" spc="-7" baseline="4629" dirty="0">
                <a:latin typeface="Times New Roman"/>
                <a:cs typeface="Times New Roman"/>
              </a:rPr>
              <a:t>0</a:t>
            </a:r>
            <a:endParaRPr sz="1800" baseline="4629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498492" y="7678966"/>
            <a:ext cx="576580" cy="2755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650" spc="-65" dirty="0">
                <a:latin typeface="Symbol"/>
                <a:cs typeface="Symbol"/>
              </a:rPr>
              <a:t></a:t>
            </a:r>
            <a:r>
              <a:rPr sz="1200" i="1" spc="-65" dirty="0">
                <a:latin typeface="Times New Roman"/>
                <a:cs typeface="Times New Roman"/>
              </a:rPr>
              <a:t>X </a:t>
            </a:r>
            <a:r>
              <a:rPr sz="1650" spc="-10" dirty="0">
                <a:latin typeface="Symbol"/>
                <a:cs typeface="Symbol"/>
              </a:rPr>
              <a:t></a:t>
            </a:r>
            <a:r>
              <a:rPr sz="1200" spc="-10" dirty="0">
                <a:latin typeface="Symbol"/>
                <a:cs typeface="Symbol"/>
              </a:rPr>
              <a:t>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800" baseline="20833" dirty="0">
                <a:latin typeface="Symbol"/>
                <a:cs typeface="Symbol"/>
              </a:rPr>
              <a:t></a:t>
            </a:r>
            <a:r>
              <a:rPr sz="1800" baseline="41666" dirty="0">
                <a:latin typeface="Times New Roman"/>
                <a:cs typeface="Times New Roman"/>
              </a:rPr>
              <a:t>0</a:t>
            </a:r>
            <a:endParaRPr sz="1800" baseline="41666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889000"/>
            <a:ext cx="575818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Times New Roman"/>
                <a:cs typeface="Times New Roman"/>
              </a:rPr>
              <a:t>VII.5 Titik Hilang (</a:t>
            </a:r>
            <a:r>
              <a:rPr sz="1400" b="1" i="1" spc="-5" dirty="0">
                <a:latin typeface="Times New Roman"/>
                <a:cs typeface="Times New Roman"/>
              </a:rPr>
              <a:t>Vanishing</a:t>
            </a:r>
            <a:r>
              <a:rPr sz="1400" b="1" i="1" spc="120" dirty="0">
                <a:latin typeface="Times New Roman"/>
                <a:cs typeface="Times New Roman"/>
              </a:rPr>
              <a:t> </a:t>
            </a:r>
            <a:r>
              <a:rPr sz="1400" b="1" i="1" spc="-5" dirty="0">
                <a:latin typeface="Times New Roman"/>
                <a:cs typeface="Times New Roman"/>
              </a:rPr>
              <a:t>Points</a:t>
            </a:r>
            <a:r>
              <a:rPr sz="1400" b="1" spc="-5" dirty="0">
                <a:latin typeface="Times New Roman"/>
                <a:cs typeface="Times New Roman"/>
              </a:rPr>
              <a:t>)</a:t>
            </a:r>
            <a:endParaRPr sz="1400">
              <a:latin typeface="Times New Roman"/>
              <a:cs typeface="Times New Roman"/>
            </a:endParaRPr>
          </a:p>
          <a:p>
            <a:pPr marL="12700" marR="5080" indent="225425" algn="just">
              <a:lnSpc>
                <a:spcPct val="143700"/>
              </a:lnSpc>
              <a:spcBef>
                <a:spcPts val="1110"/>
              </a:spcBef>
            </a:pPr>
            <a:r>
              <a:rPr sz="1200" dirty="0">
                <a:latin typeface="Times New Roman"/>
                <a:cs typeface="Times New Roman"/>
              </a:rPr>
              <a:t>Titik </a:t>
            </a:r>
            <a:r>
              <a:rPr sz="1200" spc="-5" dirty="0">
                <a:latin typeface="Times New Roman"/>
                <a:cs typeface="Times New Roman"/>
              </a:rPr>
              <a:t>hilang </a:t>
            </a:r>
            <a:r>
              <a:rPr sz="1200" dirty="0">
                <a:latin typeface="Times New Roman"/>
                <a:cs typeface="Times New Roman"/>
              </a:rPr>
              <a:t>adalah sebuah titik </a:t>
            </a:r>
            <a:r>
              <a:rPr sz="1200" spc="-5" dirty="0">
                <a:latin typeface="Times New Roman"/>
                <a:cs typeface="Times New Roman"/>
              </a:rPr>
              <a:t>dimana beberapa garis </a:t>
            </a:r>
            <a:r>
              <a:rPr sz="1200" dirty="0">
                <a:latin typeface="Times New Roman"/>
                <a:cs typeface="Times New Roman"/>
              </a:rPr>
              <a:t>paralel </a:t>
            </a:r>
            <a:r>
              <a:rPr sz="1200" spc="-5" dirty="0">
                <a:latin typeface="Times New Roman"/>
                <a:cs typeface="Times New Roman"/>
              </a:rPr>
              <a:t>bertemu. Tentu definisi </a:t>
            </a:r>
            <a:r>
              <a:rPr sz="1200" dirty="0">
                <a:latin typeface="Times New Roman"/>
                <a:cs typeface="Times New Roman"/>
              </a:rPr>
              <a:t>ini  apabila </a:t>
            </a:r>
            <a:r>
              <a:rPr sz="1200" spc="-5" dirty="0">
                <a:latin typeface="Times New Roman"/>
                <a:cs typeface="Times New Roman"/>
              </a:rPr>
              <a:t>dilihat secara </a:t>
            </a:r>
            <a:r>
              <a:rPr sz="1200" dirty="0">
                <a:latin typeface="Times New Roman"/>
                <a:cs typeface="Times New Roman"/>
              </a:rPr>
              <a:t>matematis adalah </a:t>
            </a:r>
            <a:r>
              <a:rPr sz="1200" spc="-10" dirty="0">
                <a:latin typeface="Times New Roman"/>
                <a:cs typeface="Times New Roman"/>
              </a:rPr>
              <a:t>hal yang </a:t>
            </a:r>
            <a:r>
              <a:rPr sz="1200" dirty="0">
                <a:latin typeface="Times New Roman"/>
                <a:cs typeface="Times New Roman"/>
              </a:rPr>
              <a:t>mustahil. </a:t>
            </a:r>
            <a:r>
              <a:rPr sz="1200" spc="-5" dirty="0">
                <a:latin typeface="Times New Roman"/>
                <a:cs typeface="Times New Roman"/>
              </a:rPr>
              <a:t>Mana mungkin </a:t>
            </a:r>
            <a:r>
              <a:rPr sz="1200" dirty="0">
                <a:latin typeface="Times New Roman"/>
                <a:cs typeface="Times New Roman"/>
              </a:rPr>
              <a:t>garis-garis </a:t>
            </a:r>
            <a:r>
              <a:rPr sz="1200" spc="-5" dirty="0">
                <a:latin typeface="Times New Roman"/>
                <a:cs typeface="Times New Roman"/>
              </a:rPr>
              <a:t>yang  </a:t>
            </a:r>
            <a:r>
              <a:rPr sz="1200" dirty="0">
                <a:latin typeface="Times New Roman"/>
                <a:cs typeface="Times New Roman"/>
              </a:rPr>
              <a:t>paralel </a:t>
            </a:r>
            <a:r>
              <a:rPr sz="1200" spc="-5" dirty="0">
                <a:latin typeface="Times New Roman"/>
                <a:cs typeface="Times New Roman"/>
              </a:rPr>
              <a:t>atau sejajar dapat bertemu </a:t>
            </a:r>
            <a:r>
              <a:rPr sz="1200" dirty="0">
                <a:latin typeface="Times New Roman"/>
                <a:cs typeface="Times New Roman"/>
              </a:rPr>
              <a:t>di satu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titik.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52039" y="3807459"/>
            <a:ext cx="286004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Times New Roman"/>
                <a:cs typeface="Times New Roman"/>
              </a:rPr>
              <a:t>Gambar 7.11 Titik Hilang </a:t>
            </a:r>
            <a:r>
              <a:rPr sz="1100" b="1" dirty="0">
                <a:latin typeface="Times New Roman"/>
                <a:cs typeface="Times New Roman"/>
              </a:rPr>
              <a:t>atau </a:t>
            </a:r>
            <a:r>
              <a:rPr sz="1100" b="1" i="1" spc="-5" dirty="0">
                <a:latin typeface="Times New Roman"/>
                <a:cs typeface="Times New Roman"/>
              </a:rPr>
              <a:t>Vanishing</a:t>
            </a:r>
            <a:r>
              <a:rPr sz="1100" b="1" i="1" spc="-35" dirty="0">
                <a:latin typeface="Times New Roman"/>
                <a:cs typeface="Times New Roman"/>
              </a:rPr>
              <a:t> </a:t>
            </a:r>
            <a:r>
              <a:rPr sz="1100" b="1" i="1" dirty="0">
                <a:latin typeface="Times New Roman"/>
                <a:cs typeface="Times New Roman"/>
              </a:rPr>
              <a:t>Point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700" y="4483100"/>
            <a:ext cx="43529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Formula matematika </a:t>
            </a:r>
            <a:r>
              <a:rPr sz="1200" dirty="0">
                <a:latin typeface="Times New Roman"/>
                <a:cs typeface="Times New Roman"/>
              </a:rPr>
              <a:t>untuk </a:t>
            </a:r>
            <a:r>
              <a:rPr sz="1200" spc="-5" dirty="0">
                <a:latin typeface="Times New Roman"/>
                <a:cs typeface="Times New Roman"/>
              </a:rPr>
              <a:t>mencari </a:t>
            </a:r>
            <a:r>
              <a:rPr sz="1200" dirty="0">
                <a:latin typeface="Times New Roman"/>
                <a:cs typeface="Times New Roman"/>
              </a:rPr>
              <a:t>titik </a:t>
            </a:r>
            <a:r>
              <a:rPr sz="1200" spc="-5" dirty="0">
                <a:latin typeface="Times New Roman"/>
                <a:cs typeface="Times New Roman"/>
              </a:rPr>
              <a:t>hilang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spc="-10" dirty="0">
                <a:latin typeface="Times New Roman"/>
                <a:cs typeface="Times New Roman"/>
              </a:rPr>
              <a:t>sebagai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berikut: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1700" y="6126479"/>
            <a:ext cx="3625850" cy="568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Times New Roman"/>
                <a:cs typeface="Times New Roman"/>
              </a:rPr>
              <a:t>Latihan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1200" spc="-5" dirty="0">
                <a:latin typeface="Times New Roman"/>
                <a:cs typeface="Times New Roman"/>
              </a:rPr>
              <a:t>Mengacu </a:t>
            </a:r>
            <a:r>
              <a:rPr sz="1200" dirty="0">
                <a:latin typeface="Times New Roman"/>
                <a:cs typeface="Times New Roman"/>
              </a:rPr>
              <a:t>kepada </a:t>
            </a:r>
            <a:r>
              <a:rPr sz="1200" spc="-5" dirty="0">
                <a:latin typeface="Times New Roman"/>
                <a:cs typeface="Times New Roman"/>
              </a:rPr>
              <a:t>soal sebelumnya, </a:t>
            </a:r>
            <a:r>
              <a:rPr sz="1200" dirty="0">
                <a:latin typeface="Times New Roman"/>
                <a:cs typeface="Times New Roman"/>
              </a:rPr>
              <a:t>hasil </a:t>
            </a:r>
            <a:r>
              <a:rPr sz="1200" spc="-5" dirty="0">
                <a:latin typeface="Times New Roman"/>
                <a:cs typeface="Times New Roman"/>
              </a:rPr>
              <a:t>MTU </a:t>
            </a:r>
            <a:r>
              <a:rPr sz="1200" spc="-10" dirty="0">
                <a:latin typeface="Times New Roman"/>
                <a:cs typeface="Times New Roman"/>
              </a:rPr>
              <a:t>nya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adalah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1700" y="8130641"/>
            <a:ext cx="48755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menerapkan </a:t>
            </a:r>
            <a:r>
              <a:rPr sz="1200" spc="-5" dirty="0">
                <a:latin typeface="Times New Roman"/>
                <a:cs typeface="Times New Roman"/>
              </a:rPr>
              <a:t>formula pencarian titik </a:t>
            </a:r>
            <a:r>
              <a:rPr sz="1200" dirty="0">
                <a:latin typeface="Times New Roman"/>
                <a:cs typeface="Times New Roman"/>
              </a:rPr>
              <a:t>hilang di </a:t>
            </a:r>
            <a:r>
              <a:rPr sz="1200" spc="-5" dirty="0">
                <a:latin typeface="Times New Roman"/>
                <a:cs typeface="Times New Roman"/>
              </a:rPr>
              <a:t>atas </a:t>
            </a:r>
            <a:r>
              <a:rPr sz="1200" dirty="0">
                <a:latin typeface="Times New Roman"/>
                <a:cs typeface="Times New Roman"/>
              </a:rPr>
              <a:t>maka </a:t>
            </a:r>
            <a:r>
              <a:rPr sz="1200" spc="-5" dirty="0">
                <a:latin typeface="Times New Roman"/>
                <a:cs typeface="Times New Roman"/>
              </a:rPr>
              <a:t>diperoleh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hasil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65761" y="2269077"/>
            <a:ext cx="1811432" cy="13100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079864" y="4926310"/>
            <a:ext cx="1737995" cy="79248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3500">
              <a:lnSpc>
                <a:spcPts val="1645"/>
              </a:lnSpc>
              <a:spcBef>
                <a:spcPts val="135"/>
              </a:spcBef>
              <a:tabLst>
                <a:tab pos="394335" algn="l"/>
                <a:tab pos="654050" algn="l"/>
                <a:tab pos="913765" algn="l"/>
              </a:tabLst>
            </a:pPr>
            <a:r>
              <a:rPr sz="2100" spc="15" baseline="-3968" dirty="0">
                <a:latin typeface="Symbol"/>
                <a:cs typeface="Symbol"/>
              </a:rPr>
              <a:t></a:t>
            </a:r>
            <a:r>
              <a:rPr sz="1400" spc="10" dirty="0">
                <a:latin typeface="Times New Roman"/>
                <a:cs typeface="Times New Roman"/>
              </a:rPr>
              <a:t>1	</a:t>
            </a:r>
            <a:r>
              <a:rPr sz="1400" spc="15" dirty="0">
                <a:latin typeface="Times New Roman"/>
                <a:cs typeface="Times New Roman"/>
              </a:rPr>
              <a:t>0	0	</a:t>
            </a:r>
            <a:r>
              <a:rPr sz="1400" spc="25" dirty="0">
                <a:latin typeface="Times New Roman"/>
                <a:cs typeface="Times New Roman"/>
              </a:rPr>
              <a:t>0</a:t>
            </a:r>
            <a:r>
              <a:rPr sz="2100" spc="37" baseline="-3968" dirty="0">
                <a:latin typeface="Symbol"/>
                <a:cs typeface="Symbol"/>
              </a:rPr>
              <a:t></a:t>
            </a:r>
            <a:endParaRPr sz="2100" baseline="-3968">
              <a:latin typeface="Symbol"/>
              <a:cs typeface="Symbol"/>
            </a:endParaRPr>
          </a:p>
          <a:p>
            <a:pPr marL="63500">
              <a:lnSpc>
                <a:spcPts val="1760"/>
              </a:lnSpc>
              <a:tabLst>
                <a:tab pos="392430" algn="l"/>
                <a:tab pos="654050" algn="l"/>
                <a:tab pos="913765" algn="l"/>
              </a:tabLst>
            </a:pPr>
            <a:r>
              <a:rPr sz="2100" spc="15" baseline="-27777" dirty="0">
                <a:latin typeface="Symbol"/>
                <a:cs typeface="Symbol"/>
              </a:rPr>
              <a:t></a:t>
            </a:r>
            <a:r>
              <a:rPr sz="2100" spc="15" baseline="-27777" dirty="0">
                <a:latin typeface="Times New Roman"/>
                <a:cs typeface="Times New Roman"/>
              </a:rPr>
              <a:t>	</a:t>
            </a:r>
            <a:r>
              <a:rPr sz="1400" spc="15" dirty="0">
                <a:latin typeface="Times New Roman"/>
                <a:cs typeface="Times New Roman"/>
              </a:rPr>
              <a:t>1	0	</a:t>
            </a:r>
            <a:r>
              <a:rPr sz="1400" spc="-15" dirty="0">
                <a:latin typeface="Times New Roman"/>
                <a:cs typeface="Times New Roman"/>
              </a:rPr>
              <a:t>0</a:t>
            </a:r>
            <a:r>
              <a:rPr sz="2100" spc="-22" baseline="25793" dirty="0">
                <a:latin typeface="Symbol"/>
                <a:cs typeface="Symbol"/>
              </a:rPr>
              <a:t></a:t>
            </a:r>
            <a:r>
              <a:rPr sz="1950" spc="-15" dirty="0">
                <a:latin typeface="Symbol"/>
                <a:cs typeface="Symbol"/>
              </a:rPr>
              <a:t></a:t>
            </a:r>
            <a:r>
              <a:rPr sz="1400" i="1" spc="-15" dirty="0">
                <a:latin typeface="Times New Roman"/>
                <a:cs typeface="Times New Roman"/>
              </a:rPr>
              <a:t>MTU</a:t>
            </a:r>
            <a:r>
              <a:rPr sz="1400" i="1" spc="-180" dirty="0">
                <a:latin typeface="Times New Roman"/>
                <a:cs typeface="Times New Roman"/>
              </a:rPr>
              <a:t> </a:t>
            </a:r>
            <a:r>
              <a:rPr sz="1400" spc="-105" dirty="0">
                <a:latin typeface="Times New Roman"/>
                <a:cs typeface="Times New Roman"/>
              </a:rPr>
              <a:t>]</a:t>
            </a:r>
            <a:r>
              <a:rPr sz="1950" spc="-105" dirty="0">
                <a:latin typeface="Symbol"/>
                <a:cs typeface="Symbol"/>
              </a:rPr>
              <a:t></a:t>
            </a:r>
            <a:endParaRPr sz="1950">
              <a:latin typeface="Symbol"/>
              <a:cs typeface="Symbol"/>
            </a:endParaRPr>
          </a:p>
          <a:p>
            <a:pPr marL="347980" algn="ctr">
              <a:lnSpc>
                <a:spcPts val="1025"/>
              </a:lnSpc>
            </a:pPr>
            <a:r>
              <a:rPr sz="1400" spc="10" dirty="0">
                <a:latin typeface="Symbol"/>
                <a:cs typeface="Symbol"/>
              </a:rPr>
              <a:t></a:t>
            </a:r>
            <a:endParaRPr sz="1400">
              <a:latin typeface="Symbol"/>
              <a:cs typeface="Symbol"/>
            </a:endParaRPr>
          </a:p>
          <a:p>
            <a:pPr marL="63500">
              <a:lnSpc>
                <a:spcPts val="1565"/>
              </a:lnSpc>
              <a:tabLst>
                <a:tab pos="394335" algn="l"/>
                <a:tab pos="652145" algn="l"/>
                <a:tab pos="913765" algn="l"/>
              </a:tabLst>
            </a:pPr>
            <a:r>
              <a:rPr sz="2100" spc="-254" baseline="1984" dirty="0">
                <a:latin typeface="Symbol"/>
                <a:cs typeface="Symbol"/>
              </a:rPr>
              <a:t></a:t>
            </a:r>
            <a:r>
              <a:rPr sz="2100" spc="-254" baseline="-15873" dirty="0">
                <a:latin typeface="Symbol"/>
                <a:cs typeface="Symbol"/>
              </a:rPr>
              <a:t></a:t>
            </a:r>
            <a:r>
              <a:rPr sz="1400" spc="-170" dirty="0">
                <a:latin typeface="Times New Roman"/>
                <a:cs typeface="Times New Roman"/>
              </a:rPr>
              <a:t>0	</a:t>
            </a:r>
            <a:r>
              <a:rPr sz="1400" spc="15" dirty="0">
                <a:latin typeface="Times New Roman"/>
                <a:cs typeface="Times New Roman"/>
              </a:rPr>
              <a:t>0	1	</a:t>
            </a:r>
            <a:r>
              <a:rPr sz="1400" spc="-165" dirty="0">
                <a:latin typeface="Times New Roman"/>
                <a:cs typeface="Times New Roman"/>
              </a:rPr>
              <a:t>0</a:t>
            </a:r>
            <a:r>
              <a:rPr sz="2100" spc="-247" baseline="1984" dirty="0">
                <a:latin typeface="Symbol"/>
                <a:cs typeface="Symbol"/>
              </a:rPr>
              <a:t></a:t>
            </a:r>
            <a:r>
              <a:rPr sz="2100" spc="-247" baseline="-15873" dirty="0">
                <a:latin typeface="Symbol"/>
                <a:cs typeface="Symbol"/>
              </a:rPr>
              <a:t></a:t>
            </a:r>
            <a:endParaRPr sz="2100" baseline="-15873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627120" y="9874334"/>
            <a:ext cx="304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107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77122" y="5133537"/>
            <a:ext cx="767080" cy="3251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1950" spc="-100" dirty="0">
                <a:latin typeface="Symbol"/>
                <a:cs typeface="Symbol"/>
              </a:rPr>
              <a:t></a:t>
            </a:r>
            <a:r>
              <a:rPr sz="1400" i="1" spc="-100" dirty="0">
                <a:latin typeface="Times New Roman"/>
                <a:cs typeface="Times New Roman"/>
              </a:rPr>
              <a:t>TH </a:t>
            </a:r>
            <a:r>
              <a:rPr sz="1950" dirty="0">
                <a:latin typeface="Symbol"/>
                <a:cs typeface="Symbol"/>
              </a:rPr>
              <a:t></a:t>
            </a:r>
            <a:r>
              <a:rPr sz="1400" dirty="0">
                <a:latin typeface="Symbol"/>
                <a:cs typeface="Symbol"/>
              </a:rPr>
              <a:t></a:t>
            </a:r>
            <a:r>
              <a:rPr sz="1400" spc="-80" dirty="0">
                <a:latin typeface="Times New Roman"/>
                <a:cs typeface="Times New Roman"/>
              </a:rPr>
              <a:t> </a:t>
            </a:r>
            <a:r>
              <a:rPr sz="2100" spc="30" baseline="25793" dirty="0">
                <a:latin typeface="Symbol"/>
                <a:cs typeface="Symbol"/>
              </a:rPr>
              <a:t></a:t>
            </a:r>
            <a:r>
              <a:rPr sz="1400" spc="20" dirty="0">
                <a:latin typeface="Times New Roman"/>
                <a:cs typeface="Times New Roman"/>
              </a:rPr>
              <a:t>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40326" y="7556020"/>
            <a:ext cx="91440" cy="23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dirty="0">
                <a:latin typeface="Symbol"/>
                <a:cs typeface="Symbol"/>
              </a:rPr>
              <a:t>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40326" y="7227724"/>
            <a:ext cx="91440" cy="23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dirty="0">
                <a:latin typeface="Symbol"/>
                <a:cs typeface="Symbol"/>
              </a:rPr>
              <a:t>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40326" y="6899257"/>
            <a:ext cx="91440" cy="395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55"/>
              </a:lnSpc>
              <a:spcBef>
                <a:spcPts val="100"/>
              </a:spcBef>
            </a:pPr>
            <a:r>
              <a:rPr sz="1350" dirty="0">
                <a:latin typeface="Symbol"/>
                <a:cs typeface="Symbol"/>
              </a:rPr>
              <a:t></a:t>
            </a:r>
            <a:endParaRPr sz="1350">
              <a:latin typeface="Symbol"/>
              <a:cs typeface="Symbol"/>
            </a:endParaRPr>
          </a:p>
          <a:p>
            <a:pPr marL="12700">
              <a:lnSpc>
                <a:spcPts val="1455"/>
              </a:lnSpc>
            </a:pPr>
            <a:r>
              <a:rPr sz="1350" dirty="0">
                <a:latin typeface="Symbol"/>
                <a:cs typeface="Symbol"/>
              </a:rPr>
              <a:t>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17744" y="7227724"/>
            <a:ext cx="91440" cy="23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dirty="0">
                <a:latin typeface="Symbol"/>
                <a:cs typeface="Symbol"/>
              </a:rPr>
              <a:t>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17744" y="7698922"/>
            <a:ext cx="1713864" cy="23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35125" algn="l"/>
              </a:tabLst>
            </a:pPr>
            <a:r>
              <a:rPr sz="1350" dirty="0">
                <a:latin typeface="Symbol"/>
                <a:cs typeface="Symbol"/>
              </a:rPr>
              <a:t></a:t>
            </a:r>
            <a:r>
              <a:rPr sz="1350" dirty="0">
                <a:latin typeface="Times New Roman"/>
                <a:cs typeface="Times New Roman"/>
              </a:rPr>
              <a:t>	</a:t>
            </a:r>
            <a:r>
              <a:rPr sz="1350" dirty="0">
                <a:latin typeface="Symbol"/>
                <a:cs typeface="Symbol"/>
              </a:rPr>
              <a:t>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717744" y="6899257"/>
            <a:ext cx="91440" cy="395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55"/>
              </a:lnSpc>
              <a:spcBef>
                <a:spcPts val="100"/>
              </a:spcBef>
            </a:pPr>
            <a:r>
              <a:rPr sz="1350" dirty="0">
                <a:latin typeface="Symbol"/>
                <a:cs typeface="Symbol"/>
              </a:rPr>
              <a:t></a:t>
            </a:r>
            <a:endParaRPr sz="1350">
              <a:latin typeface="Symbol"/>
              <a:cs typeface="Symbol"/>
            </a:endParaRPr>
          </a:p>
          <a:p>
            <a:pPr marL="12700">
              <a:lnSpc>
                <a:spcPts val="1455"/>
              </a:lnSpc>
            </a:pPr>
            <a:r>
              <a:rPr sz="1350" dirty="0">
                <a:latin typeface="Symbol"/>
                <a:cs typeface="Symbol"/>
              </a:rPr>
              <a:t>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66944" y="6835346"/>
            <a:ext cx="1802764" cy="105346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748030">
              <a:lnSpc>
                <a:spcPct val="100000"/>
              </a:lnSpc>
              <a:spcBef>
                <a:spcPts val="500"/>
              </a:spcBef>
              <a:tabLst>
                <a:tab pos="1115695" algn="l"/>
                <a:tab pos="1478280" algn="l"/>
              </a:tabLst>
            </a:pPr>
            <a:r>
              <a:rPr sz="1350" dirty="0">
                <a:latin typeface="Times New Roman"/>
                <a:cs typeface="Times New Roman"/>
              </a:rPr>
              <a:t>0	0	0</a:t>
            </a:r>
            <a:endParaRPr sz="1350">
              <a:latin typeface="Times New Roman"/>
              <a:cs typeface="Times New Roman"/>
            </a:endParaRPr>
          </a:p>
          <a:p>
            <a:pPr marL="746125">
              <a:lnSpc>
                <a:spcPct val="100000"/>
              </a:lnSpc>
              <a:spcBef>
                <a:spcPts val="405"/>
              </a:spcBef>
              <a:tabLst>
                <a:tab pos="1115695" algn="l"/>
                <a:tab pos="1478280" algn="l"/>
              </a:tabLst>
            </a:pPr>
            <a:r>
              <a:rPr sz="1350" dirty="0">
                <a:latin typeface="Times New Roman"/>
                <a:cs typeface="Times New Roman"/>
              </a:rPr>
              <a:t>1	0	0</a:t>
            </a:r>
            <a:endParaRPr sz="135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spcBef>
                <a:spcPts val="405"/>
              </a:spcBef>
              <a:tabLst>
                <a:tab pos="747395" algn="l"/>
                <a:tab pos="1115695" algn="l"/>
                <a:tab pos="1361440" algn="l"/>
              </a:tabLst>
            </a:pPr>
            <a:r>
              <a:rPr sz="2025" baseline="2057" dirty="0">
                <a:latin typeface="Symbol"/>
                <a:cs typeface="Symbol"/>
              </a:rPr>
              <a:t></a:t>
            </a:r>
            <a:r>
              <a:rPr sz="2025" baseline="2057" dirty="0">
                <a:latin typeface="Times New Roman"/>
                <a:cs typeface="Times New Roman"/>
              </a:rPr>
              <a:t> </a:t>
            </a:r>
            <a:r>
              <a:rPr sz="2025" spc="465" baseline="2057" dirty="0">
                <a:latin typeface="Times New Roman"/>
                <a:cs typeface="Times New Roman"/>
              </a:rPr>
              <a:t> </a:t>
            </a:r>
            <a:r>
              <a:rPr sz="1350" dirty="0">
                <a:latin typeface="Times New Roman"/>
                <a:cs typeface="Times New Roman"/>
              </a:rPr>
              <a:t>0	0	0	</a:t>
            </a:r>
            <a:r>
              <a:rPr sz="1350" dirty="0">
                <a:latin typeface="Symbol"/>
                <a:cs typeface="Symbol"/>
              </a:rPr>
              <a:t></a:t>
            </a:r>
            <a:r>
              <a:rPr sz="1350" spc="-160" dirty="0">
                <a:latin typeface="Times New Roman"/>
                <a:cs typeface="Times New Roman"/>
              </a:rPr>
              <a:t> </a:t>
            </a:r>
            <a:r>
              <a:rPr sz="1350" spc="-25" dirty="0">
                <a:latin typeface="Times New Roman"/>
                <a:cs typeface="Times New Roman"/>
              </a:rPr>
              <a:t>0.1</a:t>
            </a:r>
            <a:r>
              <a:rPr sz="2025" spc="-37" baseline="2057" dirty="0">
                <a:latin typeface="Symbol"/>
                <a:cs typeface="Symbol"/>
              </a:rPr>
              <a:t></a:t>
            </a:r>
            <a:endParaRPr sz="2025" baseline="2057">
              <a:latin typeface="Symbol"/>
              <a:cs typeface="Symbol"/>
            </a:endParaRPr>
          </a:p>
          <a:p>
            <a:pPr marL="63500">
              <a:lnSpc>
                <a:spcPct val="100000"/>
              </a:lnSpc>
              <a:spcBef>
                <a:spcPts val="405"/>
              </a:spcBef>
              <a:tabLst>
                <a:tab pos="625475" algn="l"/>
                <a:tab pos="1115695" algn="l"/>
                <a:tab pos="1477010" algn="l"/>
              </a:tabLst>
            </a:pPr>
            <a:r>
              <a:rPr sz="2025" spc="22" baseline="32921" dirty="0">
                <a:latin typeface="Symbol"/>
                <a:cs typeface="Symbol"/>
              </a:rPr>
              <a:t></a:t>
            </a:r>
            <a:r>
              <a:rPr sz="1350" spc="15" dirty="0">
                <a:latin typeface="Symbol"/>
                <a:cs typeface="Symbol"/>
              </a:rPr>
              <a:t></a:t>
            </a:r>
            <a:r>
              <a:rPr sz="1350" spc="-130" dirty="0">
                <a:latin typeface="Times New Roman"/>
                <a:cs typeface="Times New Roman"/>
              </a:rPr>
              <a:t> </a:t>
            </a:r>
            <a:r>
              <a:rPr sz="1350" dirty="0">
                <a:latin typeface="Times New Roman"/>
                <a:cs typeface="Times New Roman"/>
              </a:rPr>
              <a:t>0.5	</a:t>
            </a:r>
            <a:r>
              <a:rPr sz="1350" dirty="0">
                <a:latin typeface="Symbol"/>
                <a:cs typeface="Symbol"/>
              </a:rPr>
              <a:t></a:t>
            </a:r>
            <a:r>
              <a:rPr sz="1350" spc="-130" dirty="0">
                <a:latin typeface="Times New Roman"/>
                <a:cs typeface="Times New Roman"/>
              </a:rPr>
              <a:t> </a:t>
            </a:r>
            <a:r>
              <a:rPr sz="1350" dirty="0">
                <a:latin typeface="Times New Roman"/>
                <a:cs typeface="Times New Roman"/>
              </a:rPr>
              <a:t>0.5	0	1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908293" y="6835346"/>
            <a:ext cx="112395" cy="53975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350" dirty="0">
                <a:latin typeface="Times New Roman"/>
                <a:cs typeface="Times New Roman"/>
              </a:rPr>
              <a:t>1</a:t>
            </a:r>
            <a:endParaRPr sz="1350">
              <a:latin typeface="Times New Roman"/>
              <a:cs typeface="Times New Roman"/>
            </a:endParaRPr>
          </a:p>
          <a:p>
            <a:pPr marL="13335">
              <a:lnSpc>
                <a:spcPct val="100000"/>
              </a:lnSpc>
              <a:spcBef>
                <a:spcPts val="405"/>
              </a:spcBef>
            </a:pPr>
            <a:r>
              <a:rPr sz="1350" dirty="0">
                <a:latin typeface="Times New Roman"/>
                <a:cs typeface="Times New Roman"/>
              </a:rPr>
              <a:t>0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42726" y="9224873"/>
            <a:ext cx="93345" cy="23685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50" spc="10" dirty="0">
                <a:latin typeface="Symbol"/>
                <a:cs typeface="Symbol"/>
              </a:rPr>
              <a:t>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642726" y="9371511"/>
            <a:ext cx="93345" cy="23685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50" spc="10" dirty="0">
                <a:latin typeface="Symbol"/>
                <a:cs typeface="Symbol"/>
              </a:rPr>
              <a:t>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123544" y="8887800"/>
            <a:ext cx="612140" cy="414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R="5080" algn="r">
              <a:lnSpc>
                <a:spcPts val="1510"/>
              </a:lnSpc>
              <a:spcBef>
                <a:spcPts val="135"/>
              </a:spcBef>
            </a:pPr>
            <a:r>
              <a:rPr sz="1350" spc="10" dirty="0">
                <a:latin typeface="Symbol"/>
                <a:cs typeface="Symbol"/>
              </a:rPr>
              <a:t></a:t>
            </a:r>
            <a:endParaRPr sz="1350">
              <a:latin typeface="Symbol"/>
              <a:cs typeface="Symbol"/>
            </a:endParaRPr>
          </a:p>
          <a:p>
            <a:pPr marL="12700">
              <a:lnSpc>
                <a:spcPts val="1510"/>
              </a:lnSpc>
            </a:pPr>
            <a:r>
              <a:rPr sz="1350" spc="15" dirty="0">
                <a:latin typeface="Symbol"/>
                <a:cs typeface="Symbol"/>
              </a:rPr>
              <a:t></a:t>
            </a:r>
            <a:r>
              <a:rPr sz="1350" spc="-175" dirty="0">
                <a:latin typeface="Times New Roman"/>
                <a:cs typeface="Times New Roman"/>
              </a:rPr>
              <a:t> </a:t>
            </a:r>
            <a:r>
              <a:rPr sz="1350" spc="10" dirty="0">
                <a:latin typeface="Times New Roman"/>
                <a:cs typeface="Times New Roman"/>
              </a:rPr>
              <a:t>0.245</a:t>
            </a:r>
            <a:r>
              <a:rPr sz="2025" spc="15" baseline="2057" dirty="0">
                <a:latin typeface="Symbol"/>
                <a:cs typeface="Symbol"/>
              </a:rPr>
              <a:t></a:t>
            </a:r>
            <a:endParaRPr sz="2025" baseline="2057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099726" y="8801611"/>
            <a:ext cx="661670" cy="23685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350" spc="15" dirty="0">
                <a:latin typeface="Symbol"/>
                <a:cs typeface="Symbol"/>
              </a:rPr>
              <a:t></a:t>
            </a:r>
            <a:r>
              <a:rPr sz="1350" spc="-160" dirty="0">
                <a:latin typeface="Times New Roman"/>
                <a:cs typeface="Times New Roman"/>
              </a:rPr>
              <a:t> </a:t>
            </a:r>
            <a:r>
              <a:rPr sz="1350" spc="10" dirty="0">
                <a:latin typeface="Times New Roman"/>
                <a:cs typeface="Times New Roman"/>
              </a:rPr>
              <a:t>0.283</a:t>
            </a:r>
            <a:r>
              <a:rPr sz="2025" spc="15" baseline="26748" dirty="0">
                <a:latin typeface="Symbol"/>
                <a:cs typeface="Symbol"/>
              </a:rPr>
              <a:t></a:t>
            </a:r>
            <a:endParaRPr sz="2025" baseline="26748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129170" y="8537769"/>
            <a:ext cx="607060" cy="23685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50" spc="15" dirty="0">
                <a:latin typeface="Symbol"/>
                <a:cs typeface="Symbol"/>
              </a:rPr>
              <a:t></a:t>
            </a:r>
            <a:r>
              <a:rPr sz="1350" spc="-185" dirty="0">
                <a:latin typeface="Times New Roman"/>
                <a:cs typeface="Times New Roman"/>
              </a:rPr>
              <a:t> </a:t>
            </a:r>
            <a:r>
              <a:rPr sz="1350" spc="5" dirty="0">
                <a:latin typeface="Times New Roman"/>
                <a:cs typeface="Times New Roman"/>
              </a:rPr>
              <a:t>0.141</a:t>
            </a:r>
            <a:r>
              <a:rPr sz="2025" spc="7" baseline="-4115" dirty="0">
                <a:latin typeface="Symbol"/>
                <a:cs typeface="Symbol"/>
              </a:rPr>
              <a:t></a:t>
            </a:r>
            <a:endParaRPr sz="2025" baseline="-4115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560373" y="9224815"/>
            <a:ext cx="93345" cy="23685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50" spc="10" dirty="0">
                <a:latin typeface="Symbol"/>
                <a:cs typeface="Symbol"/>
              </a:rPr>
              <a:t>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560373" y="8887800"/>
            <a:ext cx="93345" cy="23685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50" spc="10" dirty="0">
                <a:latin typeface="Symbol"/>
                <a:cs typeface="Symbol"/>
              </a:rPr>
              <a:t>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560373" y="9371511"/>
            <a:ext cx="93345" cy="23685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50" spc="10" dirty="0">
                <a:latin typeface="Symbol"/>
                <a:cs typeface="Symbol"/>
              </a:rPr>
              <a:t>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335225" y="9329296"/>
            <a:ext cx="113664" cy="23685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50" spc="15" dirty="0">
                <a:latin typeface="Times New Roman"/>
                <a:cs typeface="Times New Roman"/>
              </a:rPr>
              <a:t>1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783131" y="9329296"/>
            <a:ext cx="113664" cy="23685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50" spc="15" dirty="0">
                <a:latin typeface="Times New Roman"/>
                <a:cs typeface="Times New Roman"/>
              </a:rPr>
              <a:t>0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560373" y="9065454"/>
            <a:ext cx="466725" cy="23685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25" spc="15" baseline="2057" dirty="0">
                <a:latin typeface="Symbol"/>
                <a:cs typeface="Symbol"/>
              </a:rPr>
              <a:t></a:t>
            </a:r>
            <a:r>
              <a:rPr sz="2025" spc="-202" baseline="2057" dirty="0">
                <a:latin typeface="Times New Roman"/>
                <a:cs typeface="Times New Roman"/>
              </a:rPr>
              <a:t> </a:t>
            </a:r>
            <a:r>
              <a:rPr sz="1350" spc="15" dirty="0">
                <a:latin typeface="Symbol"/>
                <a:cs typeface="Symbol"/>
              </a:rPr>
              <a:t></a:t>
            </a:r>
            <a:r>
              <a:rPr sz="1350" spc="-155" dirty="0">
                <a:latin typeface="Times New Roman"/>
                <a:cs typeface="Times New Roman"/>
              </a:rPr>
              <a:t> </a:t>
            </a:r>
            <a:r>
              <a:rPr sz="1350" spc="10" dirty="0">
                <a:latin typeface="Times New Roman"/>
                <a:cs typeface="Times New Roman"/>
              </a:rPr>
              <a:t>0.5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522273" y="8485000"/>
            <a:ext cx="1500505" cy="108077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R="43180" algn="r">
              <a:lnSpc>
                <a:spcPct val="100000"/>
              </a:lnSpc>
              <a:spcBef>
                <a:spcPts val="550"/>
              </a:spcBef>
              <a:tabLst>
                <a:tab pos="628650" algn="l"/>
                <a:tab pos="1310640" algn="l"/>
              </a:tabLst>
            </a:pPr>
            <a:r>
              <a:rPr sz="2025" spc="30" baseline="-4115" dirty="0">
                <a:latin typeface="Symbol"/>
                <a:cs typeface="Symbol"/>
              </a:rPr>
              <a:t></a:t>
            </a:r>
            <a:r>
              <a:rPr sz="1350" spc="15" dirty="0">
                <a:latin typeface="Times New Roman"/>
                <a:cs typeface="Times New Roman"/>
              </a:rPr>
              <a:t>0.866</a:t>
            </a:r>
            <a:r>
              <a:rPr sz="1350" dirty="0">
                <a:latin typeface="Times New Roman"/>
                <a:cs typeface="Times New Roman"/>
              </a:rPr>
              <a:t>	</a:t>
            </a:r>
            <a:r>
              <a:rPr sz="1350" spc="15" dirty="0">
                <a:latin typeface="Symbol"/>
                <a:cs typeface="Symbol"/>
              </a:rPr>
              <a:t></a:t>
            </a:r>
            <a:r>
              <a:rPr sz="1350" spc="-125" dirty="0">
                <a:latin typeface="Times New Roman"/>
                <a:cs typeface="Times New Roman"/>
              </a:rPr>
              <a:t> </a:t>
            </a:r>
            <a:r>
              <a:rPr sz="1350" spc="15" dirty="0">
                <a:latin typeface="Times New Roman"/>
                <a:cs typeface="Times New Roman"/>
              </a:rPr>
              <a:t>0.354</a:t>
            </a:r>
            <a:r>
              <a:rPr sz="1350" dirty="0">
                <a:latin typeface="Times New Roman"/>
                <a:cs typeface="Times New Roman"/>
              </a:rPr>
              <a:t>	</a:t>
            </a:r>
            <a:r>
              <a:rPr sz="1350" spc="15" dirty="0">
                <a:latin typeface="Times New Roman"/>
                <a:cs typeface="Times New Roman"/>
              </a:rPr>
              <a:t>0</a:t>
            </a:r>
            <a:endParaRPr sz="135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455"/>
              </a:spcBef>
              <a:tabLst>
                <a:tab pos="273050" algn="l"/>
                <a:tab pos="739140" algn="l"/>
                <a:tab pos="1361440" algn="l"/>
              </a:tabLst>
            </a:pPr>
            <a:r>
              <a:rPr sz="2025" spc="15" baseline="26748" dirty="0">
                <a:latin typeface="Symbol"/>
                <a:cs typeface="Symbol"/>
              </a:rPr>
              <a:t></a:t>
            </a:r>
            <a:r>
              <a:rPr sz="2025" spc="15" baseline="26748" dirty="0">
                <a:latin typeface="Times New Roman"/>
                <a:cs typeface="Times New Roman"/>
              </a:rPr>
              <a:t>	</a:t>
            </a:r>
            <a:r>
              <a:rPr sz="1350" spc="15" dirty="0">
                <a:latin typeface="Times New Roman"/>
                <a:cs typeface="Times New Roman"/>
              </a:rPr>
              <a:t>0	0.707	0</a:t>
            </a:r>
            <a:endParaRPr sz="1350">
              <a:latin typeface="Times New Roman"/>
              <a:cs typeface="Times New Roman"/>
            </a:endParaRPr>
          </a:p>
          <a:p>
            <a:pPr marR="43180" algn="r">
              <a:lnSpc>
                <a:spcPct val="100000"/>
              </a:lnSpc>
              <a:spcBef>
                <a:spcPts val="459"/>
              </a:spcBef>
              <a:tabLst>
                <a:tab pos="680720" algn="l"/>
              </a:tabLst>
            </a:pPr>
            <a:r>
              <a:rPr sz="1350" spc="15" dirty="0">
                <a:latin typeface="Symbol"/>
                <a:cs typeface="Symbol"/>
              </a:rPr>
              <a:t></a:t>
            </a:r>
            <a:r>
              <a:rPr sz="1350" spc="-125" dirty="0">
                <a:latin typeface="Times New Roman"/>
                <a:cs typeface="Times New Roman"/>
              </a:rPr>
              <a:t> </a:t>
            </a:r>
            <a:r>
              <a:rPr sz="1350" spc="15" dirty="0">
                <a:latin typeface="Times New Roman"/>
                <a:cs typeface="Times New Roman"/>
              </a:rPr>
              <a:t>0.612</a:t>
            </a:r>
            <a:r>
              <a:rPr sz="1350" dirty="0">
                <a:latin typeface="Times New Roman"/>
                <a:cs typeface="Times New Roman"/>
              </a:rPr>
              <a:t>	</a:t>
            </a:r>
            <a:r>
              <a:rPr sz="1350" spc="15" dirty="0">
                <a:latin typeface="Times New Roman"/>
                <a:cs typeface="Times New Roman"/>
              </a:rPr>
              <a:t>0</a:t>
            </a:r>
            <a:endParaRPr sz="1350">
              <a:latin typeface="Times New Roman"/>
              <a:cs typeface="Times New Roman"/>
            </a:endParaRPr>
          </a:p>
          <a:p>
            <a:pPr marR="43180" algn="r">
              <a:lnSpc>
                <a:spcPct val="100000"/>
              </a:lnSpc>
              <a:spcBef>
                <a:spcPts val="455"/>
              </a:spcBef>
              <a:tabLst>
                <a:tab pos="466725" algn="l"/>
              </a:tabLst>
            </a:pPr>
            <a:r>
              <a:rPr sz="1350" spc="15" dirty="0">
                <a:latin typeface="Times New Roman"/>
                <a:cs typeface="Times New Roman"/>
              </a:rPr>
              <a:t>0	0</a:t>
            </a:r>
            <a:endParaRPr sz="13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3627120" y="9874334"/>
            <a:ext cx="304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108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01700" y="889000"/>
            <a:ext cx="3141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Dari </a:t>
            </a:r>
            <a:r>
              <a:rPr sz="1200" dirty="0">
                <a:latin typeface="Times New Roman"/>
                <a:cs typeface="Times New Roman"/>
              </a:rPr>
              <a:t>hasil </a:t>
            </a:r>
            <a:r>
              <a:rPr sz="1200" spc="-5" dirty="0">
                <a:latin typeface="Times New Roman"/>
                <a:cs typeface="Times New Roman"/>
              </a:rPr>
              <a:t>tersebut maka </a:t>
            </a:r>
            <a:r>
              <a:rPr sz="1200" dirty="0">
                <a:latin typeface="Times New Roman"/>
                <a:cs typeface="Times New Roman"/>
              </a:rPr>
              <a:t>titik </a:t>
            </a:r>
            <a:r>
              <a:rPr sz="1200" spc="-10" dirty="0">
                <a:latin typeface="Times New Roman"/>
                <a:cs typeface="Times New Roman"/>
              </a:rPr>
              <a:t>hilangnya </a:t>
            </a:r>
            <a:r>
              <a:rPr sz="1200" spc="5" dirty="0">
                <a:latin typeface="Times New Roman"/>
                <a:cs typeface="Times New Roman"/>
              </a:rPr>
              <a:t>ada </a:t>
            </a:r>
            <a:r>
              <a:rPr sz="1200" dirty="0">
                <a:latin typeface="Times New Roman"/>
                <a:cs typeface="Times New Roman"/>
              </a:rPr>
              <a:t>3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yaitu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2247950"/>
            <a:ext cx="5756275" cy="12020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just">
              <a:lnSpc>
                <a:spcPct val="143700"/>
              </a:lnSpc>
              <a:spcBef>
                <a:spcPts val="90"/>
              </a:spcBef>
            </a:pPr>
            <a:r>
              <a:rPr sz="1200" spc="-5" dirty="0">
                <a:latin typeface="Times New Roman"/>
                <a:cs typeface="Times New Roman"/>
              </a:rPr>
              <a:t>Atau </a:t>
            </a:r>
            <a:r>
              <a:rPr sz="1200" dirty="0">
                <a:latin typeface="Times New Roman"/>
                <a:cs typeface="Times New Roman"/>
              </a:rPr>
              <a:t>apabila </a:t>
            </a:r>
            <a:r>
              <a:rPr sz="1200" spc="-5" dirty="0">
                <a:latin typeface="Times New Roman"/>
                <a:cs typeface="Times New Roman"/>
              </a:rPr>
              <a:t>dituliskan dengan </a:t>
            </a:r>
            <a:r>
              <a:rPr sz="1200" dirty="0">
                <a:latin typeface="Times New Roman"/>
                <a:cs typeface="Times New Roman"/>
              </a:rPr>
              <a:t>koordinat, maka titik </a:t>
            </a:r>
            <a:r>
              <a:rPr sz="1200" spc="-5" dirty="0">
                <a:latin typeface="Times New Roman"/>
                <a:cs typeface="Times New Roman"/>
              </a:rPr>
              <a:t>hilangnya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spc="-5" dirty="0">
                <a:latin typeface="Times New Roman"/>
                <a:cs typeface="Times New Roman"/>
              </a:rPr>
              <a:t>(-6.142, </a:t>
            </a:r>
            <a:r>
              <a:rPr sz="1200" dirty="0">
                <a:latin typeface="Times New Roman"/>
                <a:cs typeface="Times New Roman"/>
              </a:rPr>
              <a:t>2.5) , (0, </a:t>
            </a:r>
            <a:r>
              <a:rPr sz="1200" spc="-5" dirty="0">
                <a:latin typeface="Times New Roman"/>
                <a:cs typeface="Times New Roman"/>
              </a:rPr>
              <a:t>-2.5)  </a:t>
            </a:r>
            <a:r>
              <a:rPr sz="1200" dirty="0">
                <a:latin typeface="Times New Roman"/>
                <a:cs typeface="Times New Roman"/>
              </a:rPr>
              <a:t>dan (2.04, 2.5). </a:t>
            </a:r>
            <a:r>
              <a:rPr sz="1200" spc="-5" dirty="0">
                <a:latin typeface="Times New Roman"/>
                <a:cs typeface="Times New Roman"/>
              </a:rPr>
              <a:t>Ingat bahwa proyeksi </a:t>
            </a:r>
            <a:r>
              <a:rPr sz="1200" dirty="0">
                <a:latin typeface="Times New Roman"/>
                <a:cs typeface="Times New Roman"/>
              </a:rPr>
              <a:t>perspektif </a:t>
            </a:r>
            <a:r>
              <a:rPr sz="1200" spc="-5" dirty="0">
                <a:latin typeface="Times New Roman"/>
                <a:cs typeface="Times New Roman"/>
              </a:rPr>
              <a:t>mengeliminasi sumbu </a:t>
            </a:r>
            <a:r>
              <a:rPr sz="1200" dirty="0">
                <a:latin typeface="Times New Roman"/>
                <a:cs typeface="Times New Roman"/>
              </a:rPr>
              <a:t>Z atau membuat  </a:t>
            </a:r>
            <a:r>
              <a:rPr sz="1200" spc="-5" dirty="0">
                <a:latin typeface="Times New Roman"/>
                <a:cs typeface="Times New Roman"/>
              </a:rPr>
              <a:t>sumbu </a:t>
            </a:r>
            <a:r>
              <a:rPr sz="1200" dirty="0">
                <a:latin typeface="Times New Roman"/>
                <a:cs typeface="Times New Roman"/>
              </a:rPr>
              <a:t>Z bernilai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nol.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Catatan: </a:t>
            </a:r>
            <a:r>
              <a:rPr sz="1200" spc="-5" dirty="0">
                <a:latin typeface="Times New Roman"/>
                <a:cs typeface="Times New Roman"/>
              </a:rPr>
              <a:t>Untuk menghasilkan </a:t>
            </a:r>
            <a:r>
              <a:rPr sz="1200" dirty="0">
                <a:latin typeface="Times New Roman"/>
                <a:cs typeface="Times New Roman"/>
              </a:rPr>
              <a:t>titik </a:t>
            </a:r>
            <a:r>
              <a:rPr sz="1200" spc="-5" dirty="0">
                <a:latin typeface="Times New Roman"/>
                <a:cs typeface="Times New Roman"/>
              </a:rPr>
              <a:t>hilang, </a:t>
            </a:r>
            <a:r>
              <a:rPr sz="1200" dirty="0">
                <a:latin typeface="Times New Roman"/>
                <a:cs typeface="Times New Roman"/>
              </a:rPr>
              <a:t>kolom ke 4 harus </a:t>
            </a:r>
            <a:r>
              <a:rPr sz="1200" spc="-5" dirty="0">
                <a:latin typeface="Times New Roman"/>
                <a:cs typeface="Times New Roman"/>
              </a:rPr>
              <a:t>bernilai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9000" y="4020820"/>
            <a:ext cx="5848350" cy="2360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Times New Roman"/>
                <a:cs typeface="Times New Roman"/>
              </a:rPr>
              <a:t>Daftar </a:t>
            </a:r>
            <a:r>
              <a:rPr sz="1400" b="1" spc="-5" dirty="0">
                <a:latin typeface="Times New Roman"/>
                <a:cs typeface="Times New Roman"/>
              </a:rPr>
              <a:t>Pustaka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50">
              <a:latin typeface="Times New Roman"/>
              <a:cs typeface="Times New Roman"/>
            </a:endParaRPr>
          </a:p>
          <a:p>
            <a:pPr marL="482600" marR="364490" indent="-228600">
              <a:lnSpc>
                <a:spcPct val="109800"/>
              </a:lnSpc>
              <a:buAutoNum type="arabicPeriod"/>
              <a:tabLst>
                <a:tab pos="482600" algn="l"/>
              </a:tabLst>
            </a:pPr>
            <a:r>
              <a:rPr sz="1200" spc="-5" dirty="0">
                <a:latin typeface="Times New Roman"/>
                <a:cs typeface="Times New Roman"/>
              </a:rPr>
              <a:t>David </a:t>
            </a:r>
            <a:r>
              <a:rPr sz="1200" spc="-20" dirty="0">
                <a:latin typeface="Times New Roman"/>
                <a:cs typeface="Times New Roman"/>
              </a:rPr>
              <a:t>F. </a:t>
            </a:r>
            <a:r>
              <a:rPr sz="1200" spc="-5" dirty="0">
                <a:latin typeface="Times New Roman"/>
                <a:cs typeface="Times New Roman"/>
              </a:rPr>
              <a:t>Rogers, Alan </a:t>
            </a:r>
            <a:r>
              <a:rPr sz="1200" dirty="0">
                <a:latin typeface="Times New Roman"/>
                <a:cs typeface="Times New Roman"/>
              </a:rPr>
              <a:t>J. </a:t>
            </a:r>
            <a:r>
              <a:rPr sz="1200" spc="-5" dirty="0">
                <a:latin typeface="Times New Roman"/>
                <a:cs typeface="Times New Roman"/>
              </a:rPr>
              <a:t>Adams </a:t>
            </a:r>
            <a:r>
              <a:rPr sz="1200" dirty="0">
                <a:latin typeface="Times New Roman"/>
                <a:cs typeface="Times New Roman"/>
              </a:rPr>
              <a:t>, Mathematical </a:t>
            </a:r>
            <a:r>
              <a:rPr sz="1200" spc="-5" dirty="0">
                <a:latin typeface="Times New Roman"/>
                <a:cs typeface="Times New Roman"/>
              </a:rPr>
              <a:t>Elements </a:t>
            </a:r>
            <a:r>
              <a:rPr sz="1200" dirty="0">
                <a:latin typeface="Times New Roman"/>
                <a:cs typeface="Times New Roman"/>
              </a:rPr>
              <a:t>for Computer </a:t>
            </a:r>
            <a:r>
              <a:rPr sz="1200" spc="-5" dirty="0">
                <a:latin typeface="Times New Roman"/>
                <a:cs typeface="Times New Roman"/>
              </a:rPr>
              <a:t>Graphics  </a:t>
            </a:r>
            <a:r>
              <a:rPr sz="1200" dirty="0">
                <a:latin typeface="Times New Roman"/>
                <a:cs typeface="Times New Roman"/>
              </a:rPr>
              <a:t>(2nd edition), </a:t>
            </a:r>
            <a:r>
              <a:rPr sz="1200" spc="-5" dirty="0">
                <a:latin typeface="Times New Roman"/>
                <a:cs typeface="Times New Roman"/>
              </a:rPr>
              <a:t>McGraw-Hill, </a:t>
            </a:r>
            <a:r>
              <a:rPr sz="1200" dirty="0">
                <a:latin typeface="Times New Roman"/>
                <a:cs typeface="Times New Roman"/>
              </a:rPr>
              <a:t>1989</a:t>
            </a:r>
            <a:endParaRPr sz="1200">
              <a:latin typeface="Times New Roman"/>
              <a:cs typeface="Times New Roman"/>
            </a:endParaRPr>
          </a:p>
          <a:p>
            <a:pPr marL="482600" indent="-228600">
              <a:lnSpc>
                <a:spcPct val="100000"/>
              </a:lnSpc>
              <a:spcBef>
                <a:spcPts val="160"/>
              </a:spcBef>
              <a:buAutoNum type="arabicPeriod"/>
              <a:tabLst>
                <a:tab pos="482600" algn="l"/>
              </a:tabLst>
            </a:pPr>
            <a:r>
              <a:rPr sz="1200" dirty="0">
                <a:latin typeface="Times New Roman"/>
                <a:cs typeface="Times New Roman"/>
              </a:rPr>
              <a:t>John </a:t>
            </a:r>
            <a:r>
              <a:rPr sz="1200" spc="-30" dirty="0">
                <a:latin typeface="Times New Roman"/>
                <a:cs typeface="Times New Roman"/>
              </a:rPr>
              <a:t>F. </a:t>
            </a:r>
            <a:r>
              <a:rPr sz="1200" spc="-5" dirty="0">
                <a:latin typeface="Times New Roman"/>
                <a:cs typeface="Times New Roman"/>
              </a:rPr>
              <a:t>Hughes, Andries Van </a:t>
            </a:r>
            <a:r>
              <a:rPr sz="1200" dirty="0">
                <a:latin typeface="Times New Roman"/>
                <a:cs typeface="Times New Roman"/>
              </a:rPr>
              <a:t>Dam, </a:t>
            </a:r>
            <a:r>
              <a:rPr sz="1200" spc="-5" dirty="0">
                <a:latin typeface="Times New Roman"/>
                <a:cs typeface="Times New Roman"/>
              </a:rPr>
              <a:t>Morgan Mcguire, David </a:t>
            </a:r>
            <a:r>
              <a:rPr sz="1200" spc="-20" dirty="0">
                <a:latin typeface="Times New Roman"/>
                <a:cs typeface="Times New Roman"/>
              </a:rPr>
              <a:t>F. </a:t>
            </a:r>
            <a:r>
              <a:rPr sz="1200" dirty="0">
                <a:latin typeface="Times New Roman"/>
                <a:cs typeface="Times New Roman"/>
              </a:rPr>
              <a:t>Sklar, James</a:t>
            </a:r>
            <a:r>
              <a:rPr sz="1200" spc="2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D.</a:t>
            </a:r>
            <a:endParaRPr sz="1200">
              <a:latin typeface="Times New Roman"/>
              <a:cs typeface="Times New Roman"/>
            </a:endParaRPr>
          </a:p>
          <a:p>
            <a:pPr marL="482600" marR="81280">
              <a:lnSpc>
                <a:spcPts val="2080"/>
              </a:lnSpc>
              <a:spcBef>
                <a:spcPts val="155"/>
              </a:spcBef>
            </a:pPr>
            <a:r>
              <a:rPr sz="1200" spc="-5" dirty="0">
                <a:latin typeface="Times New Roman"/>
                <a:cs typeface="Times New Roman"/>
              </a:rPr>
              <a:t>Foley, </a:t>
            </a:r>
            <a:r>
              <a:rPr sz="1200" dirty="0">
                <a:latin typeface="Times New Roman"/>
                <a:cs typeface="Times New Roman"/>
              </a:rPr>
              <a:t>Steven </a:t>
            </a:r>
            <a:r>
              <a:rPr sz="1200" spc="-20" dirty="0">
                <a:latin typeface="Times New Roman"/>
                <a:cs typeface="Times New Roman"/>
              </a:rPr>
              <a:t>K. </a:t>
            </a:r>
            <a:r>
              <a:rPr sz="1200" spc="-5" dirty="0">
                <a:latin typeface="Times New Roman"/>
                <a:cs typeface="Times New Roman"/>
              </a:rPr>
              <a:t>Feiner, </a:t>
            </a:r>
            <a:r>
              <a:rPr sz="1200" spc="-10" dirty="0">
                <a:latin typeface="Times New Roman"/>
                <a:cs typeface="Times New Roman"/>
              </a:rPr>
              <a:t>Kurt </a:t>
            </a:r>
            <a:r>
              <a:rPr sz="1200" spc="-5" dirty="0">
                <a:latin typeface="Times New Roman"/>
                <a:cs typeface="Times New Roman"/>
              </a:rPr>
              <a:t>Akeley, </a:t>
            </a:r>
            <a:r>
              <a:rPr sz="1200" dirty="0">
                <a:latin typeface="Times New Roman"/>
                <a:cs typeface="Times New Roman"/>
              </a:rPr>
              <a:t>Computer </a:t>
            </a:r>
            <a:r>
              <a:rPr sz="1200" spc="-5" dirty="0">
                <a:latin typeface="Times New Roman"/>
                <a:cs typeface="Times New Roman"/>
              </a:rPr>
              <a:t>Graphics: </a:t>
            </a:r>
            <a:r>
              <a:rPr sz="1200" dirty="0">
                <a:latin typeface="Times New Roman"/>
                <a:cs typeface="Times New Roman"/>
              </a:rPr>
              <a:t>Principles and Practice  </a:t>
            </a:r>
            <a:r>
              <a:rPr sz="1200" spc="-5" dirty="0">
                <a:latin typeface="Times New Roman"/>
                <a:cs typeface="Times New Roman"/>
              </a:rPr>
              <a:t>(3</a:t>
            </a:r>
            <a:r>
              <a:rPr sz="1200" spc="-7" baseline="38194" dirty="0">
                <a:latin typeface="Times New Roman"/>
                <a:cs typeface="Times New Roman"/>
              </a:rPr>
              <a:t>rd </a:t>
            </a:r>
            <a:r>
              <a:rPr sz="1200" dirty="0">
                <a:latin typeface="Times New Roman"/>
                <a:cs typeface="Times New Roman"/>
              </a:rPr>
              <a:t>edition), </a:t>
            </a:r>
            <a:r>
              <a:rPr sz="1200" spc="-5" dirty="0">
                <a:latin typeface="Times New Roman"/>
                <a:cs typeface="Times New Roman"/>
              </a:rPr>
              <a:t>Addison-Wesley,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2014</a:t>
            </a:r>
            <a:endParaRPr sz="1200">
              <a:latin typeface="Times New Roman"/>
              <a:cs typeface="Times New Roman"/>
            </a:endParaRPr>
          </a:p>
          <a:p>
            <a:pPr marL="482600" indent="-228600">
              <a:lnSpc>
                <a:spcPct val="100000"/>
              </a:lnSpc>
              <a:spcBef>
                <a:spcPts val="445"/>
              </a:spcBef>
              <a:buAutoNum type="arabicPeriod" startAt="3"/>
              <a:tabLst>
                <a:tab pos="482600" algn="l"/>
              </a:tabLst>
            </a:pPr>
            <a:r>
              <a:rPr sz="1200" dirty="0">
                <a:latin typeface="Times New Roman"/>
                <a:cs typeface="Times New Roman"/>
              </a:rPr>
              <a:t>Ollie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Cornes,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Jay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Glynn,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Burton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Harvey,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Craig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McQueen,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Jerod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Moemeka,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Christian</a:t>
            </a:r>
            <a:endParaRPr sz="1200">
              <a:latin typeface="Times New Roman"/>
              <a:cs typeface="Times New Roman"/>
            </a:endParaRPr>
          </a:p>
          <a:p>
            <a:pPr marL="481965" marR="81280">
              <a:lnSpc>
                <a:spcPct val="143100"/>
              </a:lnSpc>
              <a:spcBef>
                <a:spcPts val="20"/>
              </a:spcBef>
            </a:pPr>
            <a:r>
              <a:rPr sz="1200" spc="-5" dirty="0">
                <a:latin typeface="Times New Roman"/>
                <a:cs typeface="Times New Roman"/>
              </a:rPr>
              <a:t>Nagel, </a:t>
            </a:r>
            <a:r>
              <a:rPr sz="1200" dirty="0">
                <a:latin typeface="Times New Roman"/>
                <a:cs typeface="Times New Roman"/>
              </a:rPr>
              <a:t>Simon </a:t>
            </a:r>
            <a:r>
              <a:rPr sz="1200" spc="-5" dirty="0">
                <a:latin typeface="Times New Roman"/>
                <a:cs typeface="Times New Roman"/>
              </a:rPr>
              <a:t>Robinson, Morgan </a:t>
            </a:r>
            <a:r>
              <a:rPr sz="1200" dirty="0">
                <a:latin typeface="Times New Roman"/>
                <a:cs typeface="Times New Roman"/>
              </a:rPr>
              <a:t>Skinner, </a:t>
            </a:r>
            <a:r>
              <a:rPr sz="1200" spc="-5" dirty="0">
                <a:latin typeface="Times New Roman"/>
                <a:cs typeface="Times New Roman"/>
              </a:rPr>
              <a:t>Karli Watson, Professional </a:t>
            </a:r>
            <a:r>
              <a:rPr sz="1200" dirty="0">
                <a:latin typeface="Times New Roman"/>
                <a:cs typeface="Times New Roman"/>
              </a:rPr>
              <a:t>C# - Graphics  with </a:t>
            </a:r>
            <a:r>
              <a:rPr sz="1200" spc="-10" dirty="0">
                <a:latin typeface="Times New Roman"/>
                <a:cs typeface="Times New Roman"/>
              </a:rPr>
              <a:t>GDI+, </a:t>
            </a:r>
            <a:r>
              <a:rPr sz="1200" spc="-5" dirty="0">
                <a:latin typeface="Times New Roman"/>
                <a:cs typeface="Times New Roman"/>
              </a:rPr>
              <a:t>Wrox,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2001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98222" y="1482234"/>
            <a:ext cx="23177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2175" spc="-52" baseline="-26819" dirty="0">
                <a:latin typeface="Times New Roman"/>
                <a:cs typeface="Times New Roman"/>
              </a:rPr>
              <a:t>1</a:t>
            </a:r>
            <a:r>
              <a:rPr sz="1450" spc="-35" dirty="0">
                <a:latin typeface="Symbol"/>
                <a:cs typeface="Symbol"/>
              </a:rPr>
              <a:t></a:t>
            </a:r>
            <a:endParaRPr sz="145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05557" y="1231404"/>
            <a:ext cx="1083945" cy="874394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05410">
              <a:lnSpc>
                <a:spcPct val="100000"/>
              </a:lnSpc>
              <a:spcBef>
                <a:spcPts val="580"/>
              </a:spcBef>
              <a:tabLst>
                <a:tab pos="579755" algn="l"/>
                <a:tab pos="830580" algn="l"/>
              </a:tabLst>
            </a:pPr>
            <a:r>
              <a:rPr sz="1450" spc="10" dirty="0">
                <a:latin typeface="Times New Roman"/>
                <a:cs typeface="Times New Roman"/>
              </a:rPr>
              <a:t>2.5	</a:t>
            </a:r>
            <a:r>
              <a:rPr sz="1450" spc="15" dirty="0">
                <a:latin typeface="Times New Roman"/>
                <a:cs typeface="Times New Roman"/>
              </a:rPr>
              <a:t>0	</a:t>
            </a:r>
            <a:r>
              <a:rPr sz="1450" spc="-35" dirty="0">
                <a:latin typeface="Times New Roman"/>
                <a:cs typeface="Times New Roman"/>
              </a:rPr>
              <a:t>1</a:t>
            </a:r>
            <a:r>
              <a:rPr sz="2175" spc="-52" baseline="-3831" dirty="0">
                <a:latin typeface="Symbol"/>
                <a:cs typeface="Symbol"/>
              </a:rPr>
              <a:t></a:t>
            </a:r>
            <a:endParaRPr sz="2175" baseline="-3831">
              <a:latin typeface="Symbol"/>
              <a:cs typeface="Symbol"/>
            </a:endParaRPr>
          </a:p>
          <a:p>
            <a:pPr marL="38100">
              <a:lnSpc>
                <a:spcPct val="100000"/>
              </a:lnSpc>
              <a:spcBef>
                <a:spcPts val="484"/>
              </a:spcBef>
              <a:tabLst>
                <a:tab pos="579755" algn="l"/>
                <a:tab pos="913130" algn="l"/>
              </a:tabLst>
            </a:pPr>
            <a:r>
              <a:rPr sz="1450" spc="15" dirty="0">
                <a:latin typeface="Symbol"/>
                <a:cs typeface="Symbol"/>
              </a:rPr>
              <a:t></a:t>
            </a:r>
            <a:r>
              <a:rPr sz="1450" spc="-110" dirty="0">
                <a:latin typeface="Times New Roman"/>
                <a:cs typeface="Times New Roman"/>
              </a:rPr>
              <a:t> </a:t>
            </a:r>
            <a:r>
              <a:rPr sz="1450" spc="10" dirty="0">
                <a:latin typeface="Times New Roman"/>
                <a:cs typeface="Times New Roman"/>
              </a:rPr>
              <a:t>2.5	</a:t>
            </a:r>
            <a:r>
              <a:rPr sz="1450" spc="15" dirty="0">
                <a:latin typeface="Times New Roman"/>
                <a:cs typeface="Times New Roman"/>
              </a:rPr>
              <a:t>0	</a:t>
            </a:r>
            <a:r>
              <a:rPr sz="2175" spc="15" baseline="-26819" dirty="0">
                <a:latin typeface="Symbol"/>
                <a:cs typeface="Symbol"/>
              </a:rPr>
              <a:t></a:t>
            </a:r>
            <a:endParaRPr sz="2175" baseline="-26819">
              <a:latin typeface="Symbol"/>
              <a:cs typeface="Symbol"/>
            </a:endParaRPr>
          </a:p>
          <a:p>
            <a:pPr marL="105410">
              <a:lnSpc>
                <a:spcPct val="100000"/>
              </a:lnSpc>
              <a:spcBef>
                <a:spcPts val="490"/>
              </a:spcBef>
              <a:tabLst>
                <a:tab pos="579755" algn="l"/>
                <a:tab pos="830580" algn="l"/>
              </a:tabLst>
            </a:pPr>
            <a:r>
              <a:rPr sz="1450" spc="10" dirty="0">
                <a:latin typeface="Times New Roman"/>
                <a:cs typeface="Times New Roman"/>
              </a:rPr>
              <a:t>2.5	</a:t>
            </a:r>
            <a:r>
              <a:rPr sz="1450" spc="15" dirty="0">
                <a:latin typeface="Times New Roman"/>
                <a:cs typeface="Times New Roman"/>
              </a:rPr>
              <a:t>0	</a:t>
            </a:r>
            <a:r>
              <a:rPr sz="1450" spc="-400" dirty="0">
                <a:latin typeface="Times New Roman"/>
                <a:cs typeface="Times New Roman"/>
              </a:rPr>
              <a:t>1</a:t>
            </a:r>
            <a:r>
              <a:rPr sz="2175" spc="-600" baseline="-15325" dirty="0">
                <a:latin typeface="Symbol"/>
                <a:cs typeface="Symbol"/>
              </a:rPr>
              <a:t></a:t>
            </a:r>
            <a:r>
              <a:rPr sz="2175" spc="-600" baseline="3831" dirty="0">
                <a:latin typeface="Symbol"/>
                <a:cs typeface="Symbol"/>
              </a:rPr>
              <a:t></a:t>
            </a:r>
            <a:endParaRPr sz="2175" baseline="3831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20564" y="1663097"/>
            <a:ext cx="9779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0" dirty="0">
                <a:latin typeface="Symbol"/>
                <a:cs typeface="Symbol"/>
              </a:rPr>
              <a:t></a:t>
            </a:r>
            <a:endParaRPr sz="145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95164" y="1853767"/>
            <a:ext cx="59690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2175" spc="-412" baseline="3831" dirty="0">
                <a:latin typeface="Symbol"/>
                <a:cs typeface="Symbol"/>
              </a:rPr>
              <a:t></a:t>
            </a:r>
            <a:r>
              <a:rPr sz="2175" spc="-412" baseline="-15325" dirty="0">
                <a:latin typeface="Symbol"/>
                <a:cs typeface="Symbol"/>
              </a:rPr>
              <a:t></a:t>
            </a:r>
            <a:r>
              <a:rPr sz="2175" spc="-315" baseline="-15325" dirty="0">
                <a:latin typeface="Times New Roman"/>
                <a:cs typeface="Times New Roman"/>
              </a:rPr>
              <a:t> </a:t>
            </a:r>
            <a:r>
              <a:rPr sz="1450" spc="15" dirty="0">
                <a:latin typeface="Times New Roman"/>
                <a:cs typeface="Times New Roman"/>
              </a:rPr>
              <a:t>2.04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27031" y="1570874"/>
            <a:ext cx="120014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5" dirty="0">
                <a:latin typeface="Times New Roman"/>
                <a:cs typeface="Times New Roman"/>
              </a:rPr>
              <a:t>0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20564" y="1287982"/>
            <a:ext cx="659130" cy="4464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1635"/>
              </a:lnSpc>
              <a:spcBef>
                <a:spcPts val="135"/>
              </a:spcBef>
            </a:pPr>
            <a:r>
              <a:rPr sz="2175" spc="44" baseline="-3831" dirty="0">
                <a:latin typeface="Symbol"/>
                <a:cs typeface="Symbol"/>
              </a:rPr>
              <a:t></a:t>
            </a:r>
            <a:r>
              <a:rPr sz="1450" spc="30" dirty="0">
                <a:latin typeface="Symbol"/>
                <a:cs typeface="Symbol"/>
              </a:rPr>
              <a:t></a:t>
            </a:r>
            <a:r>
              <a:rPr sz="1450" spc="-200" dirty="0">
                <a:latin typeface="Times New Roman"/>
                <a:cs typeface="Times New Roman"/>
              </a:rPr>
              <a:t> </a:t>
            </a:r>
            <a:r>
              <a:rPr sz="1450" spc="15" dirty="0">
                <a:latin typeface="Times New Roman"/>
                <a:cs typeface="Times New Roman"/>
              </a:rPr>
              <a:t>6.142</a:t>
            </a: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ts val="1635"/>
              </a:lnSpc>
            </a:pPr>
            <a:r>
              <a:rPr sz="1450" spc="10" dirty="0">
                <a:latin typeface="Symbol"/>
                <a:cs typeface="Symbol"/>
              </a:rPr>
              <a:t></a:t>
            </a:r>
            <a:endParaRPr sz="145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852" y="889000"/>
            <a:ext cx="6044565" cy="1922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Caladea"/>
                <a:cs typeface="Caladea"/>
              </a:rPr>
              <a:t>MODUL VIII KOMPONEN PENDUKUNG PEMROGRAMAN</a:t>
            </a:r>
            <a:r>
              <a:rPr sz="1600" b="1" spc="15" dirty="0">
                <a:latin typeface="Caladea"/>
                <a:cs typeface="Caladea"/>
              </a:rPr>
              <a:t> </a:t>
            </a:r>
            <a:r>
              <a:rPr sz="1600" b="1" spc="-5" dirty="0">
                <a:latin typeface="Caladea"/>
                <a:cs typeface="Caladea"/>
              </a:rPr>
              <a:t>GRAFIS</a:t>
            </a:r>
            <a:endParaRPr sz="1600">
              <a:latin typeface="Caladea"/>
              <a:cs typeface="Calade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50">
              <a:latin typeface="Caladea"/>
              <a:cs typeface="Caladea"/>
            </a:endParaRPr>
          </a:p>
          <a:p>
            <a:pPr marL="12700" marR="5080" indent="456565" algn="just">
              <a:lnSpc>
                <a:spcPct val="143700"/>
              </a:lnSpc>
            </a:pPr>
            <a:r>
              <a:rPr sz="1200" dirty="0">
                <a:latin typeface="Times New Roman"/>
                <a:cs typeface="Times New Roman"/>
              </a:rPr>
              <a:t>Setelah </a:t>
            </a:r>
            <a:r>
              <a:rPr sz="1200" spc="-5" dirty="0">
                <a:latin typeface="Times New Roman"/>
                <a:cs typeface="Times New Roman"/>
              </a:rPr>
              <a:t>membaca </a:t>
            </a:r>
            <a:r>
              <a:rPr sz="1200" dirty="0">
                <a:latin typeface="Times New Roman"/>
                <a:cs typeface="Times New Roman"/>
              </a:rPr>
              <a:t>modul </a:t>
            </a:r>
            <a:r>
              <a:rPr sz="1200" spc="-5" dirty="0">
                <a:latin typeface="Times New Roman"/>
                <a:cs typeface="Times New Roman"/>
              </a:rPr>
              <a:t>ini, </a:t>
            </a:r>
            <a:r>
              <a:rPr sz="1200" spc="-10" dirty="0">
                <a:latin typeface="Times New Roman"/>
                <a:cs typeface="Times New Roman"/>
              </a:rPr>
              <a:t>mahasiswa </a:t>
            </a:r>
            <a:r>
              <a:rPr sz="1200" dirty="0">
                <a:latin typeface="Times New Roman"/>
                <a:cs typeface="Times New Roman"/>
              </a:rPr>
              <a:t>akan </a:t>
            </a:r>
            <a:r>
              <a:rPr sz="1200" spc="-5" dirty="0">
                <a:latin typeface="Times New Roman"/>
                <a:cs typeface="Times New Roman"/>
              </a:rPr>
              <a:t>memiliki pengetahuan </a:t>
            </a:r>
            <a:r>
              <a:rPr sz="1200" dirty="0">
                <a:latin typeface="Times New Roman"/>
                <a:cs typeface="Times New Roman"/>
              </a:rPr>
              <a:t>dan mampu  menjelaskan (i) </a:t>
            </a:r>
            <a:r>
              <a:rPr sz="1200" spc="-5" dirty="0">
                <a:latin typeface="Times New Roman"/>
                <a:cs typeface="Times New Roman"/>
              </a:rPr>
              <a:t>apakah yang </a:t>
            </a:r>
            <a:r>
              <a:rPr sz="1200" dirty="0">
                <a:latin typeface="Times New Roman"/>
                <a:cs typeface="Times New Roman"/>
              </a:rPr>
              <a:t>dimaksud </a:t>
            </a: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spc="-15" dirty="0">
                <a:latin typeface="Times New Roman"/>
                <a:cs typeface="Times New Roman"/>
              </a:rPr>
              <a:t>GDI+ </a:t>
            </a:r>
            <a:r>
              <a:rPr sz="1200" dirty="0">
                <a:latin typeface="Times New Roman"/>
                <a:cs typeface="Times New Roman"/>
              </a:rPr>
              <a:t>(ii) bagaimana </a:t>
            </a:r>
            <a:r>
              <a:rPr sz="1200" spc="-5" dirty="0">
                <a:latin typeface="Times New Roman"/>
                <a:cs typeface="Times New Roman"/>
              </a:rPr>
              <a:t>definisi </a:t>
            </a:r>
            <a:r>
              <a:rPr sz="1200" dirty="0">
                <a:latin typeface="Times New Roman"/>
                <a:cs typeface="Times New Roman"/>
              </a:rPr>
              <a:t>dari </a:t>
            </a:r>
            <a:r>
              <a:rPr sz="1200" spc="-15" dirty="0">
                <a:latin typeface="Times New Roman"/>
                <a:cs typeface="Times New Roman"/>
              </a:rPr>
              <a:t>GDI+ </a:t>
            </a:r>
            <a:r>
              <a:rPr sz="1200" dirty="0">
                <a:latin typeface="Times New Roman"/>
                <a:cs typeface="Times New Roman"/>
              </a:rPr>
              <a:t>(iii)  bagaimana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menggunakan</a:t>
            </a:r>
            <a:r>
              <a:rPr sz="1200" spc="14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GDI+</a:t>
            </a:r>
            <a:r>
              <a:rPr sz="1200" spc="1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dalam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aplikasi</a:t>
            </a:r>
            <a:r>
              <a:rPr sz="1200" spc="15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(iv)</a:t>
            </a:r>
            <a:r>
              <a:rPr sz="1200" spc="1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hal-hal</a:t>
            </a:r>
            <a:r>
              <a:rPr sz="1200" spc="1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baru</a:t>
            </a:r>
            <a:r>
              <a:rPr sz="1200" spc="14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apa</a:t>
            </a:r>
            <a:r>
              <a:rPr sz="1200" spc="15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yang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terdapat</a:t>
            </a:r>
            <a:r>
              <a:rPr sz="1200" spc="15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dalam</a:t>
            </a:r>
            <a:r>
              <a:rPr sz="1200" spc="15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GDI+</a:t>
            </a:r>
            <a:endParaRPr sz="1200">
              <a:latin typeface="Times New Roman"/>
              <a:cs typeface="Times New Roman"/>
            </a:endParaRPr>
          </a:p>
          <a:p>
            <a:pPr marL="236220" indent="-224154" algn="just">
              <a:lnSpc>
                <a:spcPct val="100000"/>
              </a:lnSpc>
              <a:spcBef>
                <a:spcPts val="625"/>
              </a:spcBef>
              <a:buFont typeface="Times New Roman"/>
              <a:buAutoNum type="romanLcParenBoth" startAt="5"/>
              <a:tabLst>
                <a:tab pos="236854" algn="l"/>
              </a:tabLst>
            </a:pPr>
            <a:r>
              <a:rPr sz="1200" i="1" dirty="0">
                <a:latin typeface="Times New Roman"/>
                <a:cs typeface="Times New Roman"/>
              </a:rPr>
              <a:t>namespace</a:t>
            </a:r>
            <a:r>
              <a:rPr sz="1200" i="1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utama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mana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pada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.NET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framework</a:t>
            </a:r>
            <a:r>
              <a:rPr sz="1200" i="1" spc="114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yang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menunjukkan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fungsionalisasi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dari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DGI+</a:t>
            </a:r>
            <a:endParaRPr sz="1200">
              <a:latin typeface="Times New Roman"/>
              <a:cs typeface="Times New Roman"/>
            </a:endParaRPr>
          </a:p>
          <a:p>
            <a:pPr marL="269240" indent="-257175" algn="just">
              <a:lnSpc>
                <a:spcPct val="100000"/>
              </a:lnSpc>
              <a:spcBef>
                <a:spcPts val="635"/>
              </a:spcBef>
              <a:buAutoNum type="romanLcParenBoth" startAt="5"/>
              <a:tabLst>
                <a:tab pos="269875" algn="l"/>
              </a:tabLst>
            </a:pPr>
            <a:r>
              <a:rPr sz="1200" spc="-5" dirty="0">
                <a:latin typeface="Times New Roman"/>
                <a:cs typeface="Times New Roman"/>
              </a:rPr>
              <a:t>Prosedur </a:t>
            </a:r>
            <a:r>
              <a:rPr sz="1200" dirty="0">
                <a:latin typeface="Times New Roman"/>
                <a:cs typeface="Times New Roman"/>
              </a:rPr>
              <a:t>operasi matriks </a:t>
            </a:r>
            <a:r>
              <a:rPr sz="1200" spc="-5" dirty="0">
                <a:latin typeface="Times New Roman"/>
                <a:cs typeface="Times New Roman"/>
              </a:rPr>
              <a:t>menggunakan </a:t>
            </a:r>
            <a:r>
              <a:rPr sz="1200" dirty="0">
                <a:latin typeface="Times New Roman"/>
                <a:cs typeface="Times New Roman"/>
              </a:rPr>
              <a:t>C#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547" y="3383280"/>
            <a:ext cx="6045835" cy="3787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Times New Roman"/>
                <a:cs typeface="Times New Roman"/>
              </a:rPr>
              <a:t>VIII.1 </a:t>
            </a:r>
            <a:r>
              <a:rPr sz="1400" b="1" spc="-10" dirty="0">
                <a:latin typeface="Times New Roman"/>
                <a:cs typeface="Times New Roman"/>
              </a:rPr>
              <a:t>Pemahaman</a:t>
            </a:r>
            <a:r>
              <a:rPr sz="1400" b="1" spc="-11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GDI+</a:t>
            </a:r>
            <a:endParaRPr sz="1400">
              <a:latin typeface="Times New Roman"/>
              <a:cs typeface="Times New Roman"/>
            </a:endParaRPr>
          </a:p>
          <a:p>
            <a:pPr marL="12700" marR="5715" indent="228600" algn="just">
              <a:lnSpc>
                <a:spcPct val="143900"/>
              </a:lnSpc>
              <a:spcBef>
                <a:spcPts val="1085"/>
              </a:spcBef>
            </a:pPr>
            <a:r>
              <a:rPr sz="1200" spc="-10" dirty="0">
                <a:latin typeface="Times New Roman"/>
                <a:cs typeface="Times New Roman"/>
              </a:rPr>
              <a:t>GDI+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i="1" spc="-5" dirty="0">
                <a:latin typeface="Times New Roman"/>
                <a:cs typeface="Times New Roman"/>
              </a:rPr>
              <a:t>library </a:t>
            </a:r>
            <a:r>
              <a:rPr sz="1200" dirty="0">
                <a:latin typeface="Times New Roman"/>
                <a:cs typeface="Times New Roman"/>
              </a:rPr>
              <a:t>pada </a:t>
            </a:r>
            <a:r>
              <a:rPr sz="1200" spc="-5" dirty="0">
                <a:latin typeface="Times New Roman"/>
                <a:cs typeface="Times New Roman"/>
              </a:rPr>
              <a:t>.NET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spc="-5" dirty="0">
                <a:latin typeface="Times New Roman"/>
                <a:cs typeface="Times New Roman"/>
              </a:rPr>
              <a:t>digunakan </a:t>
            </a:r>
            <a:r>
              <a:rPr sz="1200" dirty="0">
                <a:latin typeface="Times New Roman"/>
                <a:cs typeface="Times New Roman"/>
              </a:rPr>
              <a:t>untuk membuat </a:t>
            </a:r>
            <a:r>
              <a:rPr sz="1200" spc="-5" dirty="0">
                <a:latin typeface="Times New Roman"/>
                <a:cs typeface="Times New Roman"/>
              </a:rPr>
              <a:t>aplikasi grafis </a:t>
            </a:r>
            <a:r>
              <a:rPr sz="1200" dirty="0">
                <a:latin typeface="Times New Roman"/>
                <a:cs typeface="Times New Roman"/>
              </a:rPr>
              <a:t>berbasis  </a:t>
            </a:r>
            <a:r>
              <a:rPr sz="1200" i="1" spc="-5" dirty="0">
                <a:latin typeface="Times New Roman"/>
                <a:cs typeface="Times New Roman"/>
              </a:rPr>
              <a:t>Windows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dapat </a:t>
            </a:r>
            <a:r>
              <a:rPr sz="1200" spc="-5" dirty="0">
                <a:latin typeface="Times New Roman"/>
                <a:cs typeface="Times New Roman"/>
              </a:rPr>
              <a:t>berinteraksi dengan perangkat grafis berupa printer atau monitor.  </a:t>
            </a:r>
            <a:r>
              <a:rPr sz="1200" i="1" spc="-5" dirty="0">
                <a:latin typeface="Times New Roman"/>
                <a:cs typeface="Times New Roman"/>
              </a:rPr>
              <a:t>Graphical User Interface </a:t>
            </a:r>
            <a:r>
              <a:rPr sz="1200" spc="-15" dirty="0">
                <a:latin typeface="Times New Roman"/>
                <a:cs typeface="Times New Roman"/>
              </a:rPr>
              <a:t>(GUI) </a:t>
            </a:r>
            <a:r>
              <a:rPr sz="1200" spc="-5" dirty="0">
                <a:latin typeface="Times New Roman"/>
                <a:cs typeface="Times New Roman"/>
              </a:rPr>
              <a:t>berinteraksi dengan perangkat </a:t>
            </a:r>
            <a:r>
              <a:rPr sz="1200" i="1" spc="-5" dirty="0">
                <a:latin typeface="Times New Roman"/>
                <a:cs typeface="Times New Roman"/>
              </a:rPr>
              <a:t>hardware </a:t>
            </a:r>
            <a:r>
              <a:rPr sz="1200" spc="-5" dirty="0">
                <a:latin typeface="Times New Roman"/>
                <a:cs typeface="Times New Roman"/>
              </a:rPr>
              <a:t>seperti monitor, printer,  </a:t>
            </a:r>
            <a:r>
              <a:rPr sz="1200" dirty="0">
                <a:latin typeface="Times New Roman"/>
                <a:cs typeface="Times New Roman"/>
              </a:rPr>
              <a:t>atau scanner untuk </a:t>
            </a:r>
            <a:r>
              <a:rPr sz="1200" spc="-5" dirty="0">
                <a:latin typeface="Times New Roman"/>
                <a:cs typeface="Times New Roman"/>
              </a:rPr>
              <a:t>menampilkan format yang </a:t>
            </a:r>
            <a:r>
              <a:rPr sz="1200" dirty="0">
                <a:latin typeface="Times New Roman"/>
                <a:cs typeface="Times New Roman"/>
              </a:rPr>
              <a:t>dapat dibaca oleh </a:t>
            </a:r>
            <a:r>
              <a:rPr sz="1200" spc="-5" dirty="0">
                <a:latin typeface="Times New Roman"/>
                <a:cs typeface="Times New Roman"/>
              </a:rPr>
              <a:t>manusia, </a:t>
            </a:r>
            <a:r>
              <a:rPr sz="1200" dirty="0">
                <a:latin typeface="Times New Roman"/>
                <a:cs typeface="Times New Roman"/>
              </a:rPr>
              <a:t>tetapi </a:t>
            </a:r>
            <a:r>
              <a:rPr sz="1200" spc="-5" dirty="0">
                <a:latin typeface="Times New Roman"/>
                <a:cs typeface="Times New Roman"/>
              </a:rPr>
              <a:t>tidak </a:t>
            </a:r>
            <a:r>
              <a:rPr sz="1200" dirty="0">
                <a:latin typeface="Times New Roman"/>
                <a:cs typeface="Times New Roman"/>
              </a:rPr>
              <a:t>ada </a:t>
            </a:r>
            <a:r>
              <a:rPr sz="1200" spc="-5" dirty="0">
                <a:latin typeface="Times New Roman"/>
                <a:cs typeface="Times New Roman"/>
              </a:rPr>
              <a:t>program  </a:t>
            </a:r>
            <a:r>
              <a:rPr sz="1200" dirty="0">
                <a:latin typeface="Times New Roman"/>
                <a:cs typeface="Times New Roman"/>
              </a:rPr>
              <a:t>yang dapat </a:t>
            </a:r>
            <a:r>
              <a:rPr sz="1200" spc="-5" dirty="0">
                <a:latin typeface="Times New Roman"/>
                <a:cs typeface="Times New Roman"/>
              </a:rPr>
              <a:t>mengakses perangkat </a:t>
            </a:r>
            <a:r>
              <a:rPr sz="1200" i="1" dirty="0">
                <a:latin typeface="Times New Roman"/>
                <a:cs typeface="Times New Roman"/>
              </a:rPr>
              <a:t>hardware </a:t>
            </a:r>
            <a:r>
              <a:rPr sz="1200" dirty="0">
                <a:latin typeface="Times New Roman"/>
                <a:cs typeface="Times New Roman"/>
              </a:rPr>
              <a:t>tersebut secara </a:t>
            </a:r>
            <a:r>
              <a:rPr sz="1200" spc="-10" dirty="0">
                <a:latin typeface="Times New Roman"/>
                <a:cs typeface="Times New Roman"/>
              </a:rPr>
              <a:t>langsung, </a:t>
            </a:r>
            <a:r>
              <a:rPr sz="1200" dirty="0">
                <a:latin typeface="Times New Roman"/>
                <a:cs typeface="Times New Roman"/>
              </a:rPr>
              <a:t>maka dibuat </a:t>
            </a:r>
            <a:r>
              <a:rPr sz="1200" spc="-5" dirty="0">
                <a:latin typeface="Times New Roman"/>
                <a:cs typeface="Times New Roman"/>
              </a:rPr>
              <a:t>user </a:t>
            </a:r>
            <a:r>
              <a:rPr sz="1200" i="1" dirty="0">
                <a:latin typeface="Times New Roman"/>
                <a:cs typeface="Times New Roman"/>
              </a:rPr>
              <a:t>interface  </a:t>
            </a:r>
            <a:r>
              <a:rPr sz="1200" spc="-5" dirty="0">
                <a:latin typeface="Times New Roman"/>
                <a:cs typeface="Times New Roman"/>
              </a:rPr>
              <a:t>agar pengguna </a:t>
            </a:r>
            <a:r>
              <a:rPr sz="1200" dirty="0">
                <a:latin typeface="Times New Roman"/>
                <a:cs typeface="Times New Roman"/>
              </a:rPr>
              <a:t>dapat </a:t>
            </a:r>
            <a:r>
              <a:rPr sz="1200" spc="-5" dirty="0">
                <a:latin typeface="Times New Roman"/>
                <a:cs typeface="Times New Roman"/>
              </a:rPr>
              <a:t>berinteraksi </a:t>
            </a:r>
            <a:r>
              <a:rPr sz="1200" spc="-10" dirty="0">
                <a:latin typeface="Times New Roman"/>
                <a:cs typeface="Times New Roman"/>
              </a:rPr>
              <a:t>dengan </a:t>
            </a:r>
            <a:r>
              <a:rPr sz="1200" spc="-5" dirty="0">
                <a:latin typeface="Times New Roman"/>
                <a:cs typeface="Times New Roman"/>
              </a:rPr>
              <a:t>perangkat-perangkat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tersebut.</a:t>
            </a:r>
            <a:endParaRPr sz="1200">
              <a:latin typeface="Times New Roman"/>
              <a:cs typeface="Times New Roman"/>
            </a:endParaRPr>
          </a:p>
          <a:p>
            <a:pPr marL="12700" marR="5080" indent="228600" algn="just">
              <a:lnSpc>
                <a:spcPct val="143700"/>
              </a:lnSpc>
              <a:spcBef>
                <a:spcPts val="990"/>
              </a:spcBef>
            </a:pPr>
            <a:r>
              <a:rPr sz="1200" spc="-5" dirty="0">
                <a:latin typeface="Times New Roman"/>
                <a:cs typeface="Times New Roman"/>
              </a:rPr>
              <a:t>Untuk </a:t>
            </a:r>
            <a:r>
              <a:rPr sz="1200" dirty="0">
                <a:latin typeface="Times New Roman"/>
                <a:cs typeface="Times New Roman"/>
              </a:rPr>
              <a:t>membuat </a:t>
            </a:r>
            <a:r>
              <a:rPr sz="1200" i="1" spc="-5" dirty="0">
                <a:latin typeface="Times New Roman"/>
                <a:cs typeface="Times New Roman"/>
              </a:rPr>
              <a:t>user interface </a:t>
            </a:r>
            <a:r>
              <a:rPr sz="1200" dirty="0">
                <a:latin typeface="Times New Roman"/>
                <a:cs typeface="Times New Roman"/>
              </a:rPr>
              <a:t>tersebut harus </a:t>
            </a:r>
            <a:r>
              <a:rPr sz="1200" spc="-5" dirty="0">
                <a:latin typeface="Times New Roman"/>
                <a:cs typeface="Times New Roman"/>
              </a:rPr>
              <a:t>digunakan </a:t>
            </a:r>
            <a:r>
              <a:rPr sz="1200" i="1" dirty="0">
                <a:latin typeface="Times New Roman"/>
                <a:cs typeface="Times New Roman"/>
              </a:rPr>
              <a:t>third component </a:t>
            </a:r>
            <a:r>
              <a:rPr sz="1200" spc="-10" dirty="0">
                <a:latin typeface="Times New Roman"/>
                <a:cs typeface="Times New Roman"/>
              </a:rPr>
              <a:t>sebagai </a:t>
            </a:r>
            <a:r>
              <a:rPr sz="1200" dirty="0">
                <a:latin typeface="Times New Roman"/>
                <a:cs typeface="Times New Roman"/>
              </a:rPr>
              <a:t>jembatan  antara </a:t>
            </a:r>
            <a:r>
              <a:rPr sz="1200" spc="-5" dirty="0">
                <a:latin typeface="Times New Roman"/>
                <a:cs typeface="Times New Roman"/>
              </a:rPr>
              <a:t>program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perangkat </a:t>
            </a:r>
            <a:r>
              <a:rPr sz="1200" dirty="0">
                <a:latin typeface="Times New Roman"/>
                <a:cs typeface="Times New Roman"/>
              </a:rPr>
              <a:t>keras, </a:t>
            </a:r>
            <a:r>
              <a:rPr sz="1200" spc="-10" dirty="0">
                <a:latin typeface="Times New Roman"/>
                <a:cs typeface="Times New Roman"/>
              </a:rPr>
              <a:t>maka </a:t>
            </a:r>
            <a:r>
              <a:rPr sz="1200" dirty="0">
                <a:latin typeface="Times New Roman"/>
                <a:cs typeface="Times New Roman"/>
              </a:rPr>
              <a:t>dibuatlah </a:t>
            </a:r>
            <a:r>
              <a:rPr sz="1200" spc="-5" dirty="0">
                <a:latin typeface="Times New Roman"/>
                <a:cs typeface="Times New Roman"/>
              </a:rPr>
              <a:t>komponen </a:t>
            </a:r>
            <a:r>
              <a:rPr sz="1200" spc="-15" dirty="0">
                <a:latin typeface="Times New Roman"/>
                <a:cs typeface="Times New Roman"/>
              </a:rPr>
              <a:t>GDI+ </a:t>
            </a:r>
            <a:r>
              <a:rPr sz="1200" i="1" dirty="0">
                <a:latin typeface="Times New Roman"/>
                <a:cs typeface="Times New Roman"/>
              </a:rPr>
              <a:t>library</a:t>
            </a:r>
            <a:r>
              <a:rPr sz="1200" dirty="0">
                <a:latin typeface="Times New Roman"/>
                <a:cs typeface="Times New Roman"/>
              </a:rPr>
              <a:t>, </a:t>
            </a: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komponen  tersebut </a:t>
            </a:r>
            <a:r>
              <a:rPr sz="1200" spc="-5" dirty="0">
                <a:latin typeface="Times New Roman"/>
                <a:cs typeface="Times New Roman"/>
              </a:rPr>
              <a:t>anda dapat menampilkan </a:t>
            </a:r>
            <a:r>
              <a:rPr sz="1200" spc="-10" dirty="0">
                <a:latin typeface="Times New Roman"/>
                <a:cs typeface="Times New Roman"/>
              </a:rPr>
              <a:t>keluaran </a:t>
            </a:r>
            <a:r>
              <a:rPr sz="1200" dirty="0">
                <a:latin typeface="Times New Roman"/>
                <a:cs typeface="Times New Roman"/>
              </a:rPr>
              <a:t>berupa teks dan </a:t>
            </a:r>
            <a:r>
              <a:rPr sz="1200" spc="-10" dirty="0">
                <a:latin typeface="Times New Roman"/>
                <a:cs typeface="Times New Roman"/>
              </a:rPr>
              <a:t>gambar </a:t>
            </a:r>
            <a:r>
              <a:rPr sz="1200" dirty="0">
                <a:latin typeface="Times New Roman"/>
                <a:cs typeface="Times New Roman"/>
              </a:rPr>
              <a:t>ke </a:t>
            </a:r>
            <a:r>
              <a:rPr sz="1200" spc="-5" dirty="0">
                <a:latin typeface="Times New Roman"/>
                <a:cs typeface="Times New Roman"/>
              </a:rPr>
              <a:t>perangkat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hardware</a:t>
            </a:r>
            <a:r>
              <a:rPr sz="1200" spc="-5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  <a:p>
            <a:pPr marL="12700" marR="5715" indent="228600" algn="just">
              <a:lnSpc>
                <a:spcPct val="143800"/>
              </a:lnSpc>
              <a:spcBef>
                <a:spcPts val="1010"/>
              </a:spcBef>
            </a:pPr>
            <a:r>
              <a:rPr sz="1200" spc="-5" dirty="0">
                <a:latin typeface="Times New Roman"/>
                <a:cs typeface="Times New Roman"/>
              </a:rPr>
              <a:t>Pada aplikasi </a:t>
            </a:r>
            <a:r>
              <a:rPr sz="1200" spc="-10" dirty="0">
                <a:latin typeface="Times New Roman"/>
                <a:cs typeface="Times New Roman"/>
              </a:rPr>
              <a:t>.NET </a:t>
            </a:r>
            <a:r>
              <a:rPr sz="1200" spc="-5" dirty="0">
                <a:latin typeface="Times New Roman"/>
                <a:cs typeface="Times New Roman"/>
              </a:rPr>
              <a:t>anda dapat menggunakan </a:t>
            </a:r>
            <a:r>
              <a:rPr sz="1200" spc="-15" dirty="0">
                <a:latin typeface="Times New Roman"/>
                <a:cs typeface="Times New Roman"/>
              </a:rPr>
              <a:t>GDI+ </a:t>
            </a:r>
            <a:r>
              <a:rPr sz="1200" dirty="0">
                <a:latin typeface="Times New Roman"/>
                <a:cs typeface="Times New Roman"/>
              </a:rPr>
              <a:t>untuk membuat </a:t>
            </a:r>
            <a:r>
              <a:rPr sz="1200" spc="-5" dirty="0">
                <a:latin typeface="Times New Roman"/>
                <a:cs typeface="Times New Roman"/>
              </a:rPr>
              <a:t>aplikasi grafis </a:t>
            </a:r>
            <a:r>
              <a:rPr sz="1200" dirty="0">
                <a:latin typeface="Times New Roman"/>
                <a:cs typeface="Times New Roman"/>
              </a:rPr>
              <a:t>baik </a:t>
            </a:r>
            <a:r>
              <a:rPr sz="1200" spc="-5" dirty="0">
                <a:latin typeface="Times New Roman"/>
                <a:cs typeface="Times New Roman"/>
              </a:rPr>
              <a:t>untuk  </a:t>
            </a:r>
            <a:r>
              <a:rPr sz="1200" dirty="0">
                <a:latin typeface="Times New Roman"/>
                <a:cs typeface="Times New Roman"/>
              </a:rPr>
              <a:t>aplikasi </a:t>
            </a:r>
            <a:r>
              <a:rPr sz="1200" spc="-5" dirty="0">
                <a:latin typeface="Times New Roman"/>
                <a:cs typeface="Times New Roman"/>
              </a:rPr>
              <a:t>berbasi Windows </a:t>
            </a:r>
            <a:r>
              <a:rPr sz="1200" dirty="0">
                <a:latin typeface="Times New Roman"/>
                <a:cs typeface="Times New Roman"/>
              </a:rPr>
              <a:t>maupun aplikasi </a:t>
            </a:r>
            <a:r>
              <a:rPr sz="1200" spc="-5" dirty="0">
                <a:latin typeface="Times New Roman"/>
                <a:cs typeface="Times New Roman"/>
              </a:rPr>
              <a:t>web. </a:t>
            </a:r>
            <a:r>
              <a:rPr sz="1200" i="1" spc="-5" dirty="0">
                <a:latin typeface="Times New Roman"/>
                <a:cs typeface="Times New Roman"/>
              </a:rPr>
              <a:t>Library </a:t>
            </a:r>
            <a:r>
              <a:rPr sz="1200" spc="-10" dirty="0">
                <a:latin typeface="Times New Roman"/>
                <a:cs typeface="Times New Roman"/>
              </a:rPr>
              <a:t>GDI+ </a:t>
            </a:r>
            <a:r>
              <a:rPr sz="1200" spc="-5" dirty="0">
                <a:latin typeface="Times New Roman"/>
                <a:cs typeface="Times New Roman"/>
              </a:rPr>
              <a:t>sudah </a:t>
            </a:r>
            <a:r>
              <a:rPr sz="1200" dirty="0">
                <a:latin typeface="Times New Roman"/>
                <a:cs typeface="Times New Roman"/>
              </a:rPr>
              <a:t>ter</a:t>
            </a:r>
            <a:r>
              <a:rPr sz="1200" i="1" dirty="0">
                <a:latin typeface="Times New Roman"/>
                <a:cs typeface="Times New Roman"/>
              </a:rPr>
              <a:t>install </a:t>
            </a:r>
            <a:r>
              <a:rPr sz="1200" dirty="0">
                <a:latin typeface="Times New Roman"/>
                <a:cs typeface="Times New Roman"/>
              </a:rPr>
              <a:t>secara </a:t>
            </a:r>
            <a:r>
              <a:rPr sz="1200" i="1" spc="-5" dirty="0">
                <a:latin typeface="Times New Roman"/>
                <a:cs typeface="Times New Roman"/>
              </a:rPr>
              <a:t>default  </a:t>
            </a:r>
            <a:r>
              <a:rPr sz="1200" dirty="0">
                <a:latin typeface="Times New Roman"/>
                <a:cs typeface="Times New Roman"/>
              </a:rPr>
              <a:t>pada </a:t>
            </a:r>
            <a:r>
              <a:rPr sz="1200" spc="-5" dirty="0">
                <a:latin typeface="Times New Roman"/>
                <a:cs typeface="Times New Roman"/>
              </a:rPr>
              <a:t>sistem operasi </a:t>
            </a:r>
            <a:r>
              <a:rPr sz="1200" i="1" spc="-5" dirty="0">
                <a:latin typeface="Times New Roman"/>
                <a:cs typeface="Times New Roman"/>
              </a:rPr>
              <a:t>Windows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berlokasi di </a:t>
            </a:r>
            <a:r>
              <a:rPr sz="1200" i="1" spc="-5" dirty="0">
                <a:latin typeface="Times New Roman"/>
                <a:cs typeface="Times New Roman"/>
              </a:rPr>
              <a:t>class library </a:t>
            </a:r>
            <a:r>
              <a:rPr sz="1200" spc="-5" dirty="0">
                <a:latin typeface="Times New Roman"/>
                <a:cs typeface="Times New Roman"/>
              </a:rPr>
              <a:t>dengan nama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Gdiplus.dll.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32127" y="9093148"/>
            <a:ext cx="43802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Gambar </a:t>
            </a:r>
            <a:r>
              <a:rPr sz="1200" b="1" dirty="0">
                <a:latin typeface="Times New Roman"/>
                <a:cs typeface="Times New Roman"/>
              </a:rPr>
              <a:t>8.1 </a:t>
            </a:r>
            <a:r>
              <a:rPr sz="1200" b="1" spc="-5" dirty="0">
                <a:latin typeface="Times New Roman"/>
                <a:cs typeface="Times New Roman"/>
              </a:rPr>
              <a:t>GDI+ Sebagai </a:t>
            </a:r>
            <a:r>
              <a:rPr sz="1200" b="1" i="1" spc="-5" dirty="0">
                <a:latin typeface="Times New Roman"/>
                <a:cs typeface="Times New Roman"/>
              </a:rPr>
              <a:t>Interface </a:t>
            </a:r>
            <a:r>
              <a:rPr sz="1200" b="1" spc="-5" dirty="0">
                <a:latin typeface="Times New Roman"/>
                <a:cs typeface="Times New Roman"/>
              </a:rPr>
              <a:t>antara </a:t>
            </a:r>
            <a:r>
              <a:rPr sz="1200" b="1" spc="-10" dirty="0">
                <a:latin typeface="Times New Roman"/>
                <a:cs typeface="Times New Roman"/>
              </a:rPr>
              <a:t>Aplikasi </a:t>
            </a:r>
            <a:r>
              <a:rPr sz="1200" b="1" spc="-5" dirty="0">
                <a:latin typeface="Times New Roman"/>
                <a:cs typeface="Times New Roman"/>
              </a:rPr>
              <a:t>dan</a:t>
            </a:r>
            <a:r>
              <a:rPr sz="1200" b="1" spc="114" dirty="0">
                <a:latin typeface="Times New Roman"/>
                <a:cs typeface="Times New Roman"/>
              </a:rPr>
              <a:t> </a:t>
            </a:r>
            <a:r>
              <a:rPr sz="1200" b="1" i="1" spc="-5" dirty="0">
                <a:latin typeface="Times New Roman"/>
                <a:cs typeface="Times New Roman"/>
              </a:rPr>
              <a:t>Hardware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12931" y="7531218"/>
            <a:ext cx="3571296" cy="12232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769359" y="9874334"/>
            <a:ext cx="304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109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769359" y="9874334"/>
            <a:ext cx="304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110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01547" y="889000"/>
            <a:ext cx="6045835" cy="5420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3720" lvl="1" indent="-541655">
              <a:lnSpc>
                <a:spcPct val="100000"/>
              </a:lnSpc>
              <a:spcBef>
                <a:spcPts val="100"/>
              </a:spcBef>
              <a:buFont typeface="Times New Roman"/>
              <a:buAutoNum type="arabicPeriod" startAt="2"/>
              <a:tabLst>
                <a:tab pos="554355" algn="l"/>
              </a:tabLst>
            </a:pPr>
            <a:r>
              <a:rPr sz="1400" b="1" spc="-5" dirty="0">
                <a:latin typeface="Times New Roman"/>
                <a:cs typeface="Times New Roman"/>
              </a:rPr>
              <a:t>Eksplorasi Fungsionalitas</a:t>
            </a:r>
            <a:r>
              <a:rPr sz="1400" b="1" spc="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GDI+</a:t>
            </a:r>
            <a:endParaRPr sz="14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1200"/>
              </a:spcBef>
            </a:pPr>
            <a:r>
              <a:rPr sz="1200" b="1" spc="-10" dirty="0">
                <a:latin typeface="Times New Roman"/>
                <a:cs typeface="Times New Roman"/>
              </a:rPr>
              <a:t>Apa </a:t>
            </a:r>
            <a:r>
              <a:rPr sz="1200" b="1" spc="-5" dirty="0">
                <a:latin typeface="Times New Roman"/>
                <a:cs typeface="Times New Roman"/>
              </a:rPr>
              <a:t>saja fitur</a:t>
            </a:r>
            <a:r>
              <a:rPr sz="1200" b="1" spc="1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GDI+?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50">
              <a:latin typeface="Times New Roman"/>
              <a:cs typeface="Times New Roman"/>
            </a:endParaRPr>
          </a:p>
          <a:p>
            <a:pPr marL="28448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Fitur </a:t>
            </a:r>
            <a:r>
              <a:rPr sz="1200" spc="-15" dirty="0">
                <a:latin typeface="Times New Roman"/>
                <a:cs typeface="Times New Roman"/>
              </a:rPr>
              <a:t>GDI+ </a:t>
            </a:r>
            <a:r>
              <a:rPr sz="1200" dirty="0">
                <a:latin typeface="Times New Roman"/>
                <a:cs typeface="Times New Roman"/>
              </a:rPr>
              <a:t>dapat kategorikan </a:t>
            </a:r>
            <a:r>
              <a:rPr sz="1200" spc="-5" dirty="0">
                <a:latin typeface="Times New Roman"/>
                <a:cs typeface="Times New Roman"/>
              </a:rPr>
              <a:t>dalam </a:t>
            </a:r>
            <a:r>
              <a:rPr sz="1200" dirty="0">
                <a:latin typeface="Times New Roman"/>
                <a:cs typeface="Times New Roman"/>
              </a:rPr>
              <a:t>3 </a:t>
            </a:r>
            <a:r>
              <a:rPr sz="1200" spc="-10" dirty="0">
                <a:latin typeface="Times New Roman"/>
                <a:cs typeface="Times New Roman"/>
              </a:rPr>
              <a:t>fungsi </a:t>
            </a:r>
            <a:r>
              <a:rPr sz="1200" dirty="0">
                <a:latin typeface="Times New Roman"/>
                <a:cs typeface="Times New Roman"/>
              </a:rPr>
              <a:t>utama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yaitu: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L="927100" lvl="2" indent="-229235">
              <a:lnSpc>
                <a:spcPct val="100000"/>
              </a:lnSpc>
              <a:buChar char="•"/>
              <a:tabLst>
                <a:tab pos="926465" algn="l"/>
                <a:tab pos="927100" algn="l"/>
              </a:tabLst>
            </a:pPr>
            <a:r>
              <a:rPr sz="1200" spc="-5" dirty="0">
                <a:latin typeface="Times New Roman"/>
                <a:cs typeface="Times New Roman"/>
              </a:rPr>
              <a:t>Grafik vektor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2D</a:t>
            </a:r>
            <a:endParaRPr sz="1200">
              <a:latin typeface="Times New Roman"/>
              <a:cs typeface="Times New Roman"/>
            </a:endParaRPr>
          </a:p>
          <a:p>
            <a:pPr marL="927100" lvl="2" indent="-228600">
              <a:lnSpc>
                <a:spcPct val="100000"/>
              </a:lnSpc>
              <a:spcBef>
                <a:spcPts val="620"/>
              </a:spcBef>
              <a:buChar char="•"/>
              <a:tabLst>
                <a:tab pos="926465" algn="l"/>
                <a:tab pos="927100" algn="l"/>
              </a:tabLst>
            </a:pPr>
            <a:r>
              <a:rPr sz="1200" spc="-5" dirty="0">
                <a:latin typeface="Times New Roman"/>
                <a:cs typeface="Times New Roman"/>
              </a:rPr>
              <a:t>Imaging</a:t>
            </a:r>
            <a:endParaRPr sz="1200">
              <a:latin typeface="Times New Roman"/>
              <a:cs typeface="Times New Roman"/>
            </a:endParaRPr>
          </a:p>
          <a:p>
            <a:pPr marL="927100" lvl="2" indent="-229235">
              <a:lnSpc>
                <a:spcPct val="100000"/>
              </a:lnSpc>
              <a:spcBef>
                <a:spcPts val="640"/>
              </a:spcBef>
              <a:buChar char="•"/>
              <a:tabLst>
                <a:tab pos="926465" algn="l"/>
                <a:tab pos="927100" algn="l"/>
              </a:tabLst>
            </a:pPr>
            <a:r>
              <a:rPr sz="1200" dirty="0">
                <a:latin typeface="Times New Roman"/>
                <a:cs typeface="Times New Roman"/>
              </a:rPr>
              <a:t>Typograhy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spc="-5" dirty="0">
                <a:latin typeface="Times New Roman"/>
                <a:cs typeface="Times New Roman"/>
              </a:rPr>
              <a:t>Pemrograman </a:t>
            </a:r>
            <a:r>
              <a:rPr sz="1200" b="1" dirty="0">
                <a:latin typeface="Times New Roman"/>
                <a:cs typeface="Times New Roman"/>
              </a:rPr>
              <a:t>Grafik </a:t>
            </a:r>
            <a:r>
              <a:rPr sz="1200" b="1" spc="-5" dirty="0">
                <a:latin typeface="Times New Roman"/>
                <a:cs typeface="Times New Roman"/>
              </a:rPr>
              <a:t>Vektor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2D</a:t>
            </a:r>
            <a:endParaRPr sz="1200">
              <a:latin typeface="Times New Roman"/>
              <a:cs typeface="Times New Roman"/>
            </a:endParaRPr>
          </a:p>
          <a:p>
            <a:pPr marL="12700" marR="6350" indent="271780" algn="just">
              <a:lnSpc>
                <a:spcPct val="143100"/>
              </a:lnSpc>
              <a:spcBef>
                <a:spcPts val="1000"/>
              </a:spcBef>
            </a:pPr>
            <a:r>
              <a:rPr sz="1200" spc="-5" dirty="0">
                <a:latin typeface="Times New Roman"/>
                <a:cs typeface="Times New Roman"/>
              </a:rPr>
              <a:t>Grafik vektor </a:t>
            </a:r>
            <a:r>
              <a:rPr sz="1200" dirty="0">
                <a:latin typeface="Times New Roman"/>
                <a:cs typeface="Times New Roman"/>
              </a:rPr>
              <a:t>merupakan komponen pembentuk bentuk </a:t>
            </a:r>
            <a:r>
              <a:rPr sz="1200" spc="-5" dirty="0">
                <a:latin typeface="Times New Roman"/>
                <a:cs typeface="Times New Roman"/>
              </a:rPr>
              <a:t>gambar </a:t>
            </a:r>
            <a:r>
              <a:rPr sz="1200" dirty="0">
                <a:latin typeface="Times New Roman"/>
                <a:cs typeface="Times New Roman"/>
              </a:rPr>
              <a:t>mis (kotak, </a:t>
            </a:r>
            <a:r>
              <a:rPr sz="1200" spc="-5" dirty="0">
                <a:latin typeface="Times New Roman"/>
                <a:cs typeface="Times New Roman"/>
              </a:rPr>
              <a:t>lingkaran) yang  </a:t>
            </a:r>
            <a:r>
              <a:rPr sz="1200" dirty="0">
                <a:latin typeface="Times New Roman"/>
                <a:cs typeface="Times New Roman"/>
              </a:rPr>
              <a:t>dibentuk </a:t>
            </a:r>
            <a:r>
              <a:rPr sz="1200" spc="-5" dirty="0">
                <a:latin typeface="Times New Roman"/>
                <a:cs typeface="Times New Roman"/>
              </a:rPr>
              <a:t>dari kumpulan </a:t>
            </a:r>
            <a:r>
              <a:rPr sz="1200" dirty="0">
                <a:latin typeface="Times New Roman"/>
                <a:cs typeface="Times New Roman"/>
              </a:rPr>
              <a:t>titik </a:t>
            </a:r>
            <a:r>
              <a:rPr sz="1200" spc="-5" dirty="0">
                <a:latin typeface="Times New Roman"/>
                <a:cs typeface="Times New Roman"/>
              </a:rPr>
              <a:t>pada sistem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koordinat.</a:t>
            </a:r>
            <a:endParaRPr sz="1200">
              <a:latin typeface="Times New Roman"/>
              <a:cs typeface="Times New Roman"/>
            </a:endParaRPr>
          </a:p>
          <a:p>
            <a:pPr marL="12700" marR="5715" indent="271145" algn="just">
              <a:lnSpc>
                <a:spcPct val="147200"/>
              </a:lnSpc>
              <a:spcBef>
                <a:spcPts val="940"/>
              </a:spcBef>
            </a:pPr>
            <a:r>
              <a:rPr sz="1200" spc="-5" dirty="0">
                <a:latin typeface="Times New Roman"/>
                <a:cs typeface="Times New Roman"/>
              </a:rPr>
              <a:t>Pada .NET </a:t>
            </a:r>
            <a:r>
              <a:rPr sz="1200" i="1" spc="-5" dirty="0">
                <a:latin typeface="Times New Roman"/>
                <a:cs typeface="Times New Roman"/>
              </a:rPr>
              <a:t>Framework library </a:t>
            </a:r>
            <a:r>
              <a:rPr sz="1200" spc="-5" dirty="0">
                <a:latin typeface="Times New Roman"/>
                <a:cs typeface="Times New Roman"/>
              </a:rPr>
              <a:t>2D vector graphic programming dibagi </a:t>
            </a:r>
            <a:r>
              <a:rPr sz="1200" dirty="0">
                <a:latin typeface="Times New Roman"/>
                <a:cs typeface="Times New Roman"/>
              </a:rPr>
              <a:t>menjadi dua </a:t>
            </a:r>
            <a:r>
              <a:rPr sz="1200" spc="-5" dirty="0">
                <a:latin typeface="Times New Roman"/>
                <a:cs typeface="Times New Roman"/>
              </a:rPr>
              <a:t>kategori  yaitu </a:t>
            </a:r>
            <a:r>
              <a:rPr sz="1200" i="1" dirty="0">
                <a:latin typeface="Times New Roman"/>
                <a:cs typeface="Times New Roman"/>
              </a:rPr>
              <a:t>general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i="1" dirty="0">
                <a:latin typeface="Times New Roman"/>
                <a:cs typeface="Times New Roman"/>
              </a:rPr>
              <a:t>advanced. </a:t>
            </a:r>
            <a:r>
              <a:rPr sz="1200" spc="-5" dirty="0">
                <a:latin typeface="Times New Roman"/>
                <a:cs typeface="Times New Roman"/>
              </a:rPr>
              <a:t>General 2D vector graphic </a:t>
            </a:r>
            <a:r>
              <a:rPr sz="1200" dirty="0">
                <a:latin typeface="Times New Roman"/>
                <a:cs typeface="Times New Roman"/>
              </a:rPr>
              <a:t>didefinisikan </a:t>
            </a:r>
            <a:r>
              <a:rPr sz="1200" spc="-5" dirty="0">
                <a:latin typeface="Times New Roman"/>
                <a:cs typeface="Times New Roman"/>
              </a:rPr>
              <a:t>dalam </a:t>
            </a:r>
            <a:r>
              <a:rPr sz="1200" i="1" spc="-10" dirty="0">
                <a:latin typeface="Times New Roman"/>
                <a:cs typeface="Times New Roman"/>
              </a:rPr>
              <a:t>library  </a:t>
            </a:r>
            <a:r>
              <a:rPr sz="1100" spc="-5" dirty="0">
                <a:latin typeface="Courier New"/>
                <a:cs typeface="Courier New"/>
              </a:rPr>
              <a:t>System.Drawing </a:t>
            </a:r>
            <a:r>
              <a:rPr sz="1200" i="1" spc="-5" dirty="0">
                <a:latin typeface="Times New Roman"/>
                <a:cs typeface="Times New Roman"/>
              </a:rPr>
              <a:t>namespace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i="1" dirty="0">
                <a:latin typeface="Times New Roman"/>
                <a:cs typeface="Times New Roman"/>
              </a:rPr>
              <a:t>advance function </a:t>
            </a:r>
            <a:r>
              <a:rPr sz="1200" spc="-5" dirty="0">
                <a:latin typeface="Times New Roman"/>
                <a:cs typeface="Times New Roman"/>
              </a:rPr>
              <a:t>didefinisikan </a:t>
            </a:r>
            <a:r>
              <a:rPr sz="1200" dirty="0">
                <a:latin typeface="Times New Roman"/>
                <a:cs typeface="Times New Roman"/>
              </a:rPr>
              <a:t>dalam </a:t>
            </a:r>
            <a:r>
              <a:rPr sz="1200" spc="-5" dirty="0">
                <a:latin typeface="Times New Roman"/>
                <a:cs typeface="Times New Roman"/>
              </a:rPr>
              <a:t>library  </a:t>
            </a:r>
            <a:r>
              <a:rPr sz="1100" spc="-5" dirty="0">
                <a:latin typeface="Courier New"/>
                <a:cs typeface="Courier New"/>
              </a:rPr>
              <a:t>System.Drawing.Drawing2D</a:t>
            </a:r>
            <a:r>
              <a:rPr sz="1100" spc="-365" dirty="0">
                <a:latin typeface="Courier New"/>
                <a:cs typeface="Courier New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namespace</a:t>
            </a:r>
            <a:r>
              <a:rPr sz="1200" spc="-5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i="1" spc="-5" dirty="0">
                <a:latin typeface="Times New Roman"/>
                <a:cs typeface="Times New Roman"/>
              </a:rPr>
              <a:t>Imaging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50">
              <a:latin typeface="Times New Roman"/>
              <a:cs typeface="Times New Roman"/>
            </a:endParaRPr>
          </a:p>
          <a:p>
            <a:pPr marL="284480">
              <a:lnSpc>
                <a:spcPct val="100000"/>
              </a:lnSpc>
            </a:pPr>
            <a:r>
              <a:rPr sz="1200" i="1" spc="-5" dirty="0">
                <a:latin typeface="Times New Roman"/>
                <a:cs typeface="Times New Roman"/>
              </a:rPr>
              <a:t>Imaging</a:t>
            </a:r>
            <a:r>
              <a:rPr sz="1200" i="1" spc="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digunakan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untuk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memanipulasi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image</a:t>
            </a:r>
            <a:r>
              <a:rPr sz="1200" spc="-5" dirty="0">
                <a:latin typeface="Times New Roman"/>
                <a:cs typeface="Times New Roman"/>
              </a:rPr>
              <a:t>.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Image</a:t>
            </a:r>
            <a:r>
              <a:rPr sz="1200" i="1" spc="75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file</a:t>
            </a:r>
            <a:r>
              <a:rPr sz="1200" i="1" spc="8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yang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dapat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dimanipulasi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misalnya</a:t>
            </a:r>
            <a:endParaRPr sz="1200">
              <a:latin typeface="Times New Roman"/>
              <a:cs typeface="Times New Roman"/>
            </a:endParaRPr>
          </a:p>
          <a:p>
            <a:pPr marL="12700" marR="5080">
              <a:lnSpc>
                <a:spcPct val="143100"/>
              </a:lnSpc>
              <a:spcBef>
                <a:spcPts val="15"/>
              </a:spcBef>
            </a:pPr>
            <a:r>
              <a:rPr sz="1200" dirty="0">
                <a:latin typeface="Times New Roman"/>
                <a:cs typeface="Times New Roman"/>
              </a:rPr>
              <a:t>.bmp, </a:t>
            </a:r>
            <a:r>
              <a:rPr sz="1200" spc="-5" dirty="0">
                <a:latin typeface="Times New Roman"/>
                <a:cs typeface="Times New Roman"/>
              </a:rPr>
              <a:t>.jpg, .gif,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.png. </a:t>
            </a:r>
            <a:r>
              <a:rPr sz="1200" spc="-10" dirty="0">
                <a:latin typeface="Times New Roman"/>
                <a:cs typeface="Times New Roman"/>
              </a:rPr>
              <a:t>Fungsi-fungsi </a:t>
            </a:r>
            <a:r>
              <a:rPr sz="1200" spc="5" dirty="0">
                <a:latin typeface="Times New Roman"/>
                <a:cs typeface="Times New Roman"/>
              </a:rPr>
              <a:t>untuk </a:t>
            </a:r>
            <a:r>
              <a:rPr sz="1200" spc="-5" dirty="0">
                <a:latin typeface="Times New Roman"/>
                <a:cs typeface="Times New Roman"/>
              </a:rPr>
              <a:t>memanipulasi </a:t>
            </a:r>
            <a:r>
              <a:rPr sz="1200" i="1" spc="-5" dirty="0">
                <a:latin typeface="Times New Roman"/>
                <a:cs typeface="Times New Roman"/>
              </a:rPr>
              <a:t>images </a:t>
            </a:r>
            <a:r>
              <a:rPr sz="1200" spc="-10" dirty="0">
                <a:latin typeface="Times New Roman"/>
                <a:cs typeface="Times New Roman"/>
              </a:rPr>
              <a:t>ada </a:t>
            </a:r>
            <a:r>
              <a:rPr sz="1200" spc="-5" dirty="0">
                <a:latin typeface="Times New Roman"/>
                <a:cs typeface="Times New Roman"/>
              </a:rPr>
              <a:t>dalam </a:t>
            </a:r>
            <a:r>
              <a:rPr sz="1200" i="1" spc="-5" dirty="0">
                <a:latin typeface="Times New Roman"/>
                <a:cs typeface="Times New Roman"/>
              </a:rPr>
              <a:t>Image class </a:t>
            </a:r>
            <a:r>
              <a:rPr sz="1200" spc="-5" dirty="0">
                <a:latin typeface="Times New Roman"/>
                <a:cs typeface="Times New Roman"/>
              </a:rPr>
              <a:t>yang  digunakan </a:t>
            </a:r>
            <a:r>
              <a:rPr sz="1200" dirty="0">
                <a:latin typeface="Times New Roman"/>
                <a:cs typeface="Times New Roman"/>
              </a:rPr>
              <a:t>untuk </a:t>
            </a:r>
            <a:r>
              <a:rPr sz="1200" i="1" dirty="0">
                <a:latin typeface="Times New Roman"/>
                <a:cs typeface="Times New Roman"/>
              </a:rPr>
              <a:t>create, </a:t>
            </a:r>
            <a:r>
              <a:rPr sz="1200" i="1" spc="-5" dirty="0">
                <a:latin typeface="Times New Roman"/>
                <a:cs typeface="Times New Roman"/>
              </a:rPr>
              <a:t>save</a:t>
            </a:r>
            <a:r>
              <a:rPr sz="1200" spc="-5" dirty="0">
                <a:latin typeface="Times New Roman"/>
                <a:cs typeface="Times New Roman"/>
              </a:rPr>
              <a:t>,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i="1" dirty="0">
                <a:latin typeface="Times New Roman"/>
                <a:cs typeface="Times New Roman"/>
              </a:rPr>
              <a:t>load</a:t>
            </a:r>
            <a:r>
              <a:rPr sz="1200" i="1" spc="-15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images</a:t>
            </a:r>
            <a:r>
              <a:rPr sz="1200" spc="-5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547" y="6883400"/>
            <a:ext cx="6043930" cy="858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i="1" spc="-5" dirty="0">
                <a:latin typeface="Times New Roman"/>
                <a:cs typeface="Times New Roman"/>
              </a:rPr>
              <a:t>Typography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50">
              <a:latin typeface="Times New Roman"/>
              <a:cs typeface="Times New Roman"/>
            </a:endParaRPr>
          </a:p>
          <a:p>
            <a:pPr marL="284480">
              <a:lnSpc>
                <a:spcPct val="100000"/>
              </a:lnSpc>
            </a:pPr>
            <a:r>
              <a:rPr sz="1200" i="1" spc="-5" dirty="0">
                <a:latin typeface="Times New Roman"/>
                <a:cs typeface="Times New Roman"/>
              </a:rPr>
              <a:t>Typography </a:t>
            </a:r>
            <a:r>
              <a:rPr sz="1200" spc="-5" dirty="0">
                <a:latin typeface="Times New Roman"/>
                <a:cs typeface="Times New Roman"/>
              </a:rPr>
              <a:t>digunakan </a:t>
            </a:r>
            <a:r>
              <a:rPr sz="1200" dirty="0">
                <a:latin typeface="Times New Roman"/>
                <a:cs typeface="Times New Roman"/>
              </a:rPr>
              <a:t>untuk </a:t>
            </a:r>
            <a:r>
              <a:rPr sz="1200" spc="-5" dirty="0">
                <a:latin typeface="Times New Roman"/>
                <a:cs typeface="Times New Roman"/>
              </a:rPr>
              <a:t>mendesign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merepresentasikan </a:t>
            </a:r>
            <a:r>
              <a:rPr sz="1200" dirty="0">
                <a:latin typeface="Times New Roman"/>
                <a:cs typeface="Times New Roman"/>
              </a:rPr>
              <a:t>teks. </a:t>
            </a:r>
            <a:r>
              <a:rPr sz="1200" spc="-15" dirty="0">
                <a:latin typeface="Times New Roman"/>
                <a:cs typeface="Times New Roman"/>
              </a:rPr>
              <a:t>GDI+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menyediakan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1200" i="1" spc="-5" dirty="0">
                <a:latin typeface="Times New Roman"/>
                <a:cs typeface="Times New Roman"/>
              </a:rPr>
              <a:t>class </a:t>
            </a:r>
            <a:r>
              <a:rPr sz="1200" dirty="0">
                <a:latin typeface="Times New Roman"/>
                <a:cs typeface="Times New Roman"/>
              </a:rPr>
              <a:t>untuk </a:t>
            </a:r>
            <a:r>
              <a:rPr sz="1200" spc="-5" dirty="0">
                <a:latin typeface="Times New Roman"/>
                <a:cs typeface="Times New Roman"/>
              </a:rPr>
              <a:t>membuat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menggunakan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font</a:t>
            </a:r>
            <a:r>
              <a:rPr sz="1200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889000"/>
            <a:ext cx="38804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Times New Roman"/>
                <a:cs typeface="Times New Roman"/>
              </a:rPr>
              <a:t>VIII.3 GDI+ Namespaces dan Classes </a:t>
            </a:r>
            <a:r>
              <a:rPr sz="1400" b="1" dirty="0">
                <a:latin typeface="Times New Roman"/>
                <a:cs typeface="Times New Roman"/>
              </a:rPr>
              <a:t>dalam</a:t>
            </a:r>
            <a:r>
              <a:rPr sz="1400" b="1" spc="-12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.NET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50" y="4211472"/>
            <a:ext cx="4701540" cy="607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0645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Gambar </a:t>
            </a:r>
            <a:r>
              <a:rPr sz="1200" b="1" dirty="0">
                <a:latin typeface="Times New Roman"/>
                <a:cs typeface="Times New Roman"/>
              </a:rPr>
              <a:t>8.2 </a:t>
            </a:r>
            <a:r>
              <a:rPr sz="1200" b="1" spc="-5" dirty="0">
                <a:latin typeface="Times New Roman"/>
                <a:cs typeface="Times New Roman"/>
              </a:rPr>
              <a:t>Struktur </a:t>
            </a:r>
            <a:r>
              <a:rPr sz="1200" b="1" i="1" dirty="0">
                <a:latin typeface="Times New Roman"/>
                <a:cs typeface="Times New Roman"/>
              </a:rPr>
              <a:t>namespace</a:t>
            </a:r>
            <a:r>
              <a:rPr sz="1200" b="1" i="1" spc="15" dirty="0">
                <a:latin typeface="Times New Roman"/>
                <a:cs typeface="Times New Roman"/>
              </a:rPr>
              <a:t> </a:t>
            </a:r>
            <a:r>
              <a:rPr sz="1100" b="1" spc="-5" dirty="0">
                <a:latin typeface="Courier New"/>
                <a:cs typeface="Courier New"/>
              </a:rPr>
              <a:t>System.Drawing</a:t>
            </a:r>
            <a:endParaRPr sz="1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b="1" spc="-5" dirty="0">
                <a:latin typeface="Times New Roman"/>
                <a:cs typeface="Times New Roman"/>
              </a:rPr>
              <a:t>Kelas-kelas </a:t>
            </a:r>
            <a:r>
              <a:rPr sz="1200" b="1" dirty="0">
                <a:latin typeface="Times New Roman"/>
                <a:cs typeface="Times New Roman"/>
              </a:rPr>
              <a:t>yang </a:t>
            </a:r>
            <a:r>
              <a:rPr sz="1200" b="1" spc="-5" dirty="0">
                <a:latin typeface="Times New Roman"/>
                <a:cs typeface="Times New Roman"/>
              </a:rPr>
              <a:t>ada </a:t>
            </a:r>
            <a:r>
              <a:rPr sz="1200" b="1" spc="-10" dirty="0">
                <a:latin typeface="Times New Roman"/>
                <a:cs typeface="Times New Roman"/>
              </a:rPr>
              <a:t>pada</a:t>
            </a:r>
            <a:r>
              <a:rPr sz="1200" b="1" spc="1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System.Drawing</a:t>
            </a:r>
            <a:endParaRPr sz="1200">
              <a:latin typeface="Times New Roman"/>
              <a:cs typeface="Times New Roman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03300" y="4960620"/>
          <a:ext cx="5676900" cy="4605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1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81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279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Class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782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Description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852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Bitmap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7820" marR="77470">
                        <a:lnSpc>
                          <a:spcPts val="1380"/>
                        </a:lnSpc>
                        <a:spcBef>
                          <a:spcPts val="595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An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abstract base class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that cannot be instantiated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directly. The  Brush class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provides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functionality used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by its derived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brush  classes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represents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brush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graphics </a:t>
                      </a:r>
                      <a:r>
                        <a:rPr sz="1200" i="1" spc="5" dirty="0">
                          <a:latin typeface="Times New Roman"/>
                          <a:cs typeface="Times New Roman"/>
                        </a:rPr>
                        <a:t>object.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brush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is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used 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to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fill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the interior of a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graphical shape </a:t>
                      </a:r>
                      <a:r>
                        <a:rPr sz="1200" i="1" spc="-10" dirty="0">
                          <a:latin typeface="Times New Roman"/>
                          <a:cs typeface="Times New Roman"/>
                        </a:rPr>
                        <a:t>with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 specified</a:t>
                      </a:r>
                      <a:r>
                        <a:rPr sz="1200" i="1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color.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556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26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Brush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7820" marR="109855">
                        <a:lnSpc>
                          <a:spcPts val="1380"/>
                        </a:lnSpc>
                        <a:spcBef>
                          <a:spcPts val="595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Represents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brushes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with all the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standard colors. This class has 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 static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member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for each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standard color.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For example, 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Brushes.Blue represents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 blue</a:t>
                      </a:r>
                      <a:r>
                        <a:rPr sz="1200" i="1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brush.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556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053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ColorConverter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7820" marR="271145">
                        <a:lnSpc>
                          <a:spcPts val="1380"/>
                        </a:lnSpc>
                        <a:spcBef>
                          <a:spcPts val="615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Provides methods and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properties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to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convert colors from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one  type to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another.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810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00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ColorTranslator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7820" marR="168275">
                        <a:lnSpc>
                          <a:spcPts val="1380"/>
                        </a:lnSpc>
                        <a:spcBef>
                          <a:spcPts val="595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Provides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various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methods to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translate colors from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one type to 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another.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556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106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Font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7820" marR="80645">
                        <a:lnSpc>
                          <a:spcPts val="1380"/>
                        </a:lnSpc>
                        <a:spcBef>
                          <a:spcPts val="615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Provides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members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to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define </a:t>
                      </a:r>
                      <a:r>
                        <a:rPr sz="1200" i="1" spc="-1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format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of font text,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name, face,  size,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styles. The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Font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class also provides methods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to create  a Font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object from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 window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handle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to a device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context or 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window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handle.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810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739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FontConverter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782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Provides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members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that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convert fonts from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one type to</a:t>
                      </a:r>
                      <a:r>
                        <a:rPr sz="1200" i="1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another.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0539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FontFamily</a:t>
                      </a:r>
                      <a:r>
                        <a:rPr sz="12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es.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7820" marR="97790">
                        <a:lnSpc>
                          <a:spcPts val="1380"/>
                        </a:lnSpc>
                        <a:spcBef>
                          <a:spcPts val="615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Defines a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group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typefaces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having a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similar basic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design and  certain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variations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in</a:t>
                      </a:r>
                      <a:r>
                        <a:rPr sz="1200" i="1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styl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810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870710" y="1616481"/>
            <a:ext cx="1626235" cy="278765"/>
          </a:xfrm>
          <a:prstGeom prst="rect">
            <a:avLst/>
          </a:prstGeom>
          <a:solidFill>
            <a:srgbClr val="DADADA"/>
          </a:solidFill>
          <a:ln w="25400">
            <a:solidFill>
              <a:srgbClr val="0000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104775">
              <a:lnSpc>
                <a:spcPct val="100000"/>
              </a:lnSpc>
              <a:spcBef>
                <a:spcPts val="250"/>
              </a:spcBef>
            </a:pPr>
            <a:r>
              <a:rPr sz="1300" spc="-5" dirty="0">
                <a:latin typeface="Courier New"/>
                <a:cs typeface="Courier New"/>
              </a:rPr>
              <a:t>System.Drawing</a:t>
            </a:r>
            <a:endParaRPr sz="13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95486" y="2127618"/>
            <a:ext cx="2294890" cy="278765"/>
          </a:xfrm>
          <a:prstGeom prst="rect">
            <a:avLst/>
          </a:prstGeom>
          <a:solidFill>
            <a:srgbClr val="DADADA"/>
          </a:solidFill>
          <a:ln w="254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104139">
              <a:lnSpc>
                <a:spcPct val="100000"/>
              </a:lnSpc>
              <a:spcBef>
                <a:spcPts val="265"/>
              </a:spcBef>
            </a:pPr>
            <a:r>
              <a:rPr sz="1300" spc="-5" dirty="0">
                <a:latin typeface="Courier New"/>
                <a:cs typeface="Courier New"/>
              </a:rPr>
              <a:t>System.Drawing.Design</a:t>
            </a:r>
            <a:endParaRPr sz="13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95486" y="2536520"/>
            <a:ext cx="2294890" cy="278765"/>
          </a:xfrm>
          <a:prstGeom prst="rect">
            <a:avLst/>
          </a:prstGeom>
          <a:solidFill>
            <a:srgbClr val="DADADA"/>
          </a:solidFill>
          <a:ln w="254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104139">
              <a:lnSpc>
                <a:spcPct val="100000"/>
              </a:lnSpc>
              <a:spcBef>
                <a:spcPts val="265"/>
              </a:spcBef>
            </a:pPr>
            <a:r>
              <a:rPr sz="1300" spc="-5" dirty="0">
                <a:latin typeface="Courier New"/>
                <a:cs typeface="Courier New"/>
              </a:rPr>
              <a:t>System.Drawing.Drawin</a:t>
            </a:r>
            <a:endParaRPr sz="13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95486" y="2926854"/>
            <a:ext cx="2294890" cy="278765"/>
          </a:xfrm>
          <a:prstGeom prst="rect">
            <a:avLst/>
          </a:prstGeom>
          <a:solidFill>
            <a:srgbClr val="DADADA"/>
          </a:solidFill>
          <a:ln w="25400">
            <a:solidFill>
              <a:srgbClr val="000000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104139">
              <a:lnSpc>
                <a:spcPct val="100000"/>
              </a:lnSpc>
              <a:spcBef>
                <a:spcPts val="270"/>
              </a:spcBef>
            </a:pPr>
            <a:r>
              <a:rPr sz="1300" spc="-5" dirty="0">
                <a:latin typeface="Courier New"/>
                <a:cs typeface="Courier New"/>
              </a:rPr>
              <a:t>System.Drawing.Imagin</a:t>
            </a:r>
            <a:endParaRPr sz="13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95486" y="3326460"/>
            <a:ext cx="2294890" cy="278765"/>
          </a:xfrm>
          <a:prstGeom prst="rect">
            <a:avLst/>
          </a:prstGeom>
          <a:solidFill>
            <a:srgbClr val="DADADA"/>
          </a:solidFill>
          <a:ln w="254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104139">
              <a:lnSpc>
                <a:spcPct val="100000"/>
              </a:lnSpc>
              <a:spcBef>
                <a:spcPts val="265"/>
              </a:spcBef>
            </a:pPr>
            <a:r>
              <a:rPr sz="1300" spc="-5" dirty="0">
                <a:latin typeface="Courier New"/>
                <a:cs typeface="Courier New"/>
              </a:rPr>
              <a:t>System.Drawing.Printi</a:t>
            </a:r>
            <a:endParaRPr sz="13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95486" y="3698201"/>
            <a:ext cx="2294890" cy="278765"/>
          </a:xfrm>
          <a:prstGeom prst="rect">
            <a:avLst/>
          </a:prstGeom>
          <a:solidFill>
            <a:srgbClr val="DADADA"/>
          </a:solidFill>
          <a:ln w="25400">
            <a:solidFill>
              <a:srgbClr val="000000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104139">
              <a:lnSpc>
                <a:spcPct val="100000"/>
              </a:lnSpc>
              <a:spcBef>
                <a:spcPts val="260"/>
              </a:spcBef>
            </a:pPr>
            <a:r>
              <a:rPr sz="1300" spc="-5" dirty="0">
                <a:latin typeface="Courier New"/>
                <a:cs typeface="Courier New"/>
              </a:rPr>
              <a:t>System.Drawing.Text</a:t>
            </a:r>
            <a:endParaRPr sz="1300">
              <a:latin typeface="Courier New"/>
              <a:cs typeface="Courier New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065616" y="1895284"/>
            <a:ext cx="529590" cy="2008505"/>
            <a:chOff x="2065616" y="1895284"/>
            <a:chExt cx="529590" cy="2008505"/>
          </a:xfrm>
        </p:grpSpPr>
        <p:sp>
          <p:nvSpPr>
            <p:cNvPr id="12" name="object 12"/>
            <p:cNvSpPr/>
            <p:nvPr/>
          </p:nvSpPr>
          <p:spPr>
            <a:xfrm>
              <a:off x="2075141" y="1895284"/>
              <a:ext cx="0" cy="1970405"/>
            </a:xfrm>
            <a:custGeom>
              <a:avLst/>
              <a:gdLst/>
              <a:ahLst/>
              <a:cxnLst/>
              <a:rect l="l" t="t" r="r" b="b"/>
              <a:pathLst>
                <a:path h="1970404">
                  <a:moveTo>
                    <a:pt x="0" y="0"/>
                  </a:moveTo>
                  <a:lnTo>
                    <a:pt x="0" y="1969998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75141" y="3865486"/>
              <a:ext cx="456565" cy="0"/>
            </a:xfrm>
            <a:custGeom>
              <a:avLst/>
              <a:gdLst/>
              <a:ahLst/>
              <a:cxnLst/>
              <a:rect l="l" t="t" r="r" b="b"/>
              <a:pathLst>
                <a:path w="456564">
                  <a:moveTo>
                    <a:pt x="0" y="0"/>
                  </a:moveTo>
                  <a:lnTo>
                    <a:pt x="456476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18918" y="3827373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075141" y="3475164"/>
              <a:ext cx="456565" cy="0"/>
            </a:xfrm>
            <a:custGeom>
              <a:avLst/>
              <a:gdLst/>
              <a:ahLst/>
              <a:cxnLst/>
              <a:rect l="l" t="t" r="r" b="b"/>
              <a:pathLst>
                <a:path w="456564">
                  <a:moveTo>
                    <a:pt x="0" y="0"/>
                  </a:moveTo>
                  <a:lnTo>
                    <a:pt x="456476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518905" y="343705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075141" y="3056953"/>
              <a:ext cx="456565" cy="0"/>
            </a:xfrm>
            <a:custGeom>
              <a:avLst/>
              <a:gdLst/>
              <a:ahLst/>
              <a:cxnLst/>
              <a:rect l="l" t="t" r="r" b="b"/>
              <a:pathLst>
                <a:path w="456564">
                  <a:moveTo>
                    <a:pt x="0" y="0"/>
                  </a:moveTo>
                  <a:lnTo>
                    <a:pt x="456476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518905" y="3018853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075141" y="2685224"/>
              <a:ext cx="456565" cy="0"/>
            </a:xfrm>
            <a:custGeom>
              <a:avLst/>
              <a:gdLst/>
              <a:ahLst/>
              <a:cxnLst/>
              <a:rect l="l" t="t" r="r" b="b"/>
              <a:pathLst>
                <a:path w="456564">
                  <a:moveTo>
                    <a:pt x="0" y="0"/>
                  </a:moveTo>
                  <a:lnTo>
                    <a:pt x="456476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518905" y="264712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075141" y="2267013"/>
              <a:ext cx="456565" cy="0"/>
            </a:xfrm>
            <a:custGeom>
              <a:avLst/>
              <a:gdLst/>
              <a:ahLst/>
              <a:cxnLst/>
              <a:rect l="l" t="t" r="r" b="b"/>
              <a:pathLst>
                <a:path w="456564">
                  <a:moveTo>
                    <a:pt x="0" y="0"/>
                  </a:moveTo>
                  <a:lnTo>
                    <a:pt x="456476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518905" y="2228913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769359" y="9874334"/>
            <a:ext cx="304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111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769359" y="9874334"/>
            <a:ext cx="304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112</a:t>
            </a:r>
            <a:endParaRPr sz="1200">
              <a:latin typeface="Times New Roman"/>
              <a:cs typeface="Times New Roman"/>
            </a:endParaRP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003300" y="914400"/>
          <a:ext cx="5676900" cy="8854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9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9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3253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Graphics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9855" marR="74295">
                        <a:lnSpc>
                          <a:spcPct val="95100"/>
                        </a:lnSpc>
                        <a:spcBef>
                          <a:spcPts val="590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A key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class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that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encapsulates drawing surfaces. Among many 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other things, the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Graphics class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provides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members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to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draw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and  fill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graphical</a:t>
                      </a:r>
                      <a:r>
                        <a:rPr sz="1200" i="1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objects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493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Icon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9855" marR="154940">
                        <a:lnSpc>
                          <a:spcPts val="1380"/>
                        </a:lnSpc>
                        <a:spcBef>
                          <a:spcPts val="615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Represents a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Windows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icon.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Icon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class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provides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members 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to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define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size, width,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height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of an</a:t>
                      </a:r>
                      <a:r>
                        <a:rPr sz="1200" i="1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icon.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810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993">
                <a:tc gridSpan="2">
                  <a:txBody>
                    <a:bodyPr/>
                    <a:lstStyle/>
                    <a:p>
                      <a:pPr marL="1718945" marR="216535">
                        <a:lnSpc>
                          <a:spcPts val="1380"/>
                        </a:lnSpc>
                        <a:spcBef>
                          <a:spcPts val="595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Provides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members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to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convert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an Icon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object from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one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type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to  another.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55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054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IconConverter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9855" marR="216535">
                        <a:lnSpc>
                          <a:spcPts val="1380"/>
                        </a:lnSpc>
                        <a:spcBef>
                          <a:spcPts val="615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Provides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members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to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convert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an Icon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object from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one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type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to  another.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810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851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Image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9855" marR="130810">
                        <a:lnSpc>
                          <a:spcPts val="1380"/>
                        </a:lnSpc>
                        <a:spcBef>
                          <a:spcPts val="595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Provides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members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to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define </a:t>
                      </a:r>
                      <a:r>
                        <a:rPr sz="1200" i="1" spc="-1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size, height,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width, and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format 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of an image.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The Image class also provides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methods to create 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Image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objects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from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 file, a window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handle, or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stream;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and  to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save,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556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054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ImageAnimator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9855" marR="247650">
                        <a:lnSpc>
                          <a:spcPts val="1380"/>
                        </a:lnSpc>
                        <a:spcBef>
                          <a:spcPts val="615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Provides methods to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start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stop animation,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and to update 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frames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for an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image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that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has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timebased</a:t>
                      </a:r>
                      <a:r>
                        <a:rPr sz="1200" i="1" spc="-10" dirty="0">
                          <a:latin typeface="Times New Roman"/>
                          <a:cs typeface="Times New Roman"/>
                        </a:rPr>
                        <a:t> frames.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810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ImageConverter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9855" marR="236854">
                        <a:lnSpc>
                          <a:spcPts val="1380"/>
                        </a:lnSpc>
                        <a:spcBef>
                          <a:spcPts val="595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Provides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members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to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convert Image objects from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one type to  another.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556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054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ImageFormatConverter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9855" marR="151130">
                        <a:lnSpc>
                          <a:spcPts val="1380"/>
                        </a:lnSpc>
                        <a:spcBef>
                          <a:spcPts val="615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Defines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members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that can be </a:t>
                      </a:r>
                      <a:r>
                        <a:rPr sz="1200" i="1" spc="-10" dirty="0">
                          <a:latin typeface="Times New Roman"/>
                          <a:cs typeface="Times New Roman"/>
                        </a:rPr>
                        <a:t>used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to </a:t>
                      </a:r>
                      <a:r>
                        <a:rPr sz="1200" i="1" spc="-10" dirty="0">
                          <a:latin typeface="Times New Roman"/>
                          <a:cs typeface="Times New Roman"/>
                        </a:rPr>
                        <a:t>convert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images from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one 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format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200" i="1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another.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810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83259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Pen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9855" marR="64135">
                        <a:lnSpc>
                          <a:spcPts val="1380"/>
                        </a:lnSpc>
                        <a:spcBef>
                          <a:spcPts val="595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Defines a pen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with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 specified color and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width.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 pen is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used</a:t>
                      </a:r>
                      <a:r>
                        <a:rPr sz="1200" i="1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to 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draw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graphical objects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such as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 line, a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rectangle,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curve, or 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an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ellipse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556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053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ImageAnimator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9855" marR="247015">
                        <a:lnSpc>
                          <a:spcPts val="1380"/>
                        </a:lnSpc>
                        <a:spcBef>
                          <a:spcPts val="615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Provides methods to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start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and stop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animation,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and to update 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frames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for an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image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that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has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timebased</a:t>
                      </a:r>
                      <a:r>
                        <a:rPr sz="1200" i="1" spc="-10" dirty="0">
                          <a:latin typeface="Times New Roman"/>
                          <a:cs typeface="Times New Roman"/>
                        </a:rPr>
                        <a:t> frames.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810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0800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Pens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9855" marR="500380">
                        <a:lnSpc>
                          <a:spcPts val="1380"/>
                        </a:lnSpc>
                        <a:spcBef>
                          <a:spcPts val="595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Provides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static members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for all the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standard colors.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For  example,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Pens.Red represents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red</a:t>
                      </a:r>
                      <a:r>
                        <a:rPr sz="1200" i="1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pen.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556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10539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PointConverter.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9855" marR="365760">
                        <a:lnSpc>
                          <a:spcPts val="1380"/>
                        </a:lnSpc>
                        <a:spcBef>
                          <a:spcPts val="615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Defines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members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that can be </a:t>
                      </a:r>
                      <a:r>
                        <a:rPr sz="1200" i="1" spc="-10" dirty="0">
                          <a:latin typeface="Times New Roman"/>
                          <a:cs typeface="Times New Roman"/>
                        </a:rPr>
                        <a:t>used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to </a:t>
                      </a:r>
                      <a:r>
                        <a:rPr sz="1200" i="1" spc="-10" dirty="0">
                          <a:latin typeface="Times New Roman"/>
                          <a:cs typeface="Times New Roman"/>
                        </a:rPr>
                        <a:t>convert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Point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objects  from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one type to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another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810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RectangleConverter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9855" marR="86360">
                        <a:lnSpc>
                          <a:spcPts val="1380"/>
                        </a:lnSpc>
                        <a:spcBef>
                          <a:spcPts val="595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Defines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members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that can be </a:t>
                      </a:r>
                      <a:r>
                        <a:rPr sz="1200" i="1" spc="-10" dirty="0">
                          <a:latin typeface="Times New Roman"/>
                          <a:cs typeface="Times New Roman"/>
                        </a:rPr>
                        <a:t>used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to </a:t>
                      </a:r>
                      <a:r>
                        <a:rPr sz="1200" i="1" spc="-10" dirty="0">
                          <a:latin typeface="Times New Roman"/>
                          <a:cs typeface="Times New Roman"/>
                        </a:rPr>
                        <a:t>convert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Rectangle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objects  from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one type to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another.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556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10539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Region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9855" marR="99695">
                        <a:lnSpc>
                          <a:spcPts val="1380"/>
                        </a:lnSpc>
                        <a:spcBef>
                          <a:spcPts val="615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Represents a region in </a:t>
                      </a:r>
                      <a:r>
                        <a:rPr sz="1200" i="1" spc="-10" dirty="0">
                          <a:latin typeface="Times New Roman"/>
                          <a:cs typeface="Times New Roman"/>
                        </a:rPr>
                        <a:t>GDI+,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which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describes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interior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of a  graphics</a:t>
                      </a:r>
                      <a:r>
                        <a:rPr sz="1200" i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shape.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810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07999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SizeConverter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9855" marR="354330">
                        <a:lnSpc>
                          <a:spcPts val="1380"/>
                        </a:lnSpc>
                        <a:spcBef>
                          <a:spcPts val="595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Defines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members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that can be </a:t>
                      </a:r>
                      <a:r>
                        <a:rPr sz="1200" i="1" spc="-10" dirty="0">
                          <a:latin typeface="Times New Roman"/>
                          <a:cs typeface="Times New Roman"/>
                        </a:rPr>
                        <a:t>used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to </a:t>
                      </a:r>
                      <a:r>
                        <a:rPr sz="1200" i="1" spc="-10" dirty="0">
                          <a:latin typeface="Times New Roman"/>
                          <a:cs typeface="Times New Roman"/>
                        </a:rPr>
                        <a:t>convert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size from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one  type to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another.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556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51054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SolidBrush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9855" marR="102870">
                        <a:lnSpc>
                          <a:spcPts val="1380"/>
                        </a:lnSpc>
                        <a:spcBef>
                          <a:spcPts val="615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Inherited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from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Brush class. This class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defines a solid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brush 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of a single</a:t>
                      </a:r>
                      <a:r>
                        <a:rPr sz="1200" i="1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color.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810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3769359" y="9874334"/>
            <a:ext cx="304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113</a:t>
            </a:r>
            <a:endParaRPr sz="1200">
              <a:latin typeface="Times New Roman"/>
              <a:cs typeface="Times New Roman"/>
            </a:endParaRP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003300" y="914400"/>
          <a:ext cx="5676900" cy="33959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6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3253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StringFormat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marR="203835">
                        <a:lnSpc>
                          <a:spcPct val="95100"/>
                        </a:lnSpc>
                        <a:spcBef>
                          <a:spcPts val="590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Provides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members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to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define text format, including alignment,  trimming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and line spacing,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display manipulations,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and 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OpenType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 features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493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SystemBrushes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marR="110489">
                        <a:lnSpc>
                          <a:spcPts val="1380"/>
                        </a:lnSpc>
                        <a:spcBef>
                          <a:spcPts val="615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Defines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static properties. Each property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is a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SolidBrush object 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with a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Windows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display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element such as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Highlight, 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HighlightText, or ActiveBorder.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810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739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SystemColors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Defines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static properties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of a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Color</a:t>
                      </a:r>
                      <a:r>
                        <a:rPr sz="1200" i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structure.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8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SystemIcons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Defines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static properties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for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Windows systemwide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icons.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99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SystemPens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marR="249554">
                        <a:lnSpc>
                          <a:spcPts val="1380"/>
                        </a:lnSpc>
                        <a:spcBef>
                          <a:spcPts val="595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Defines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static properties. Each property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is a Pen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object with 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the color of a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Windows</a:t>
                      </a:r>
                      <a:r>
                        <a:rPr sz="1200" i="1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display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556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054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TextureBrush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marR="161925">
                        <a:lnSpc>
                          <a:spcPts val="1380"/>
                        </a:lnSpc>
                        <a:spcBef>
                          <a:spcPts val="615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Inherited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from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Brush class. This class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defines a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brush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that 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has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an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image as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its</a:t>
                      </a:r>
                      <a:r>
                        <a:rPr sz="1200" i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texture.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810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ToolboxBitmapAttribute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Defines the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images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associated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with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 specified</a:t>
                      </a:r>
                      <a:r>
                        <a:rPr sz="1200" i="1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component.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901700" y="4615179"/>
            <a:ext cx="27190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Kelas-kelas </a:t>
            </a:r>
            <a:r>
              <a:rPr sz="1200" b="1" spc="-10" dirty="0">
                <a:latin typeface="Times New Roman"/>
                <a:cs typeface="Times New Roman"/>
              </a:rPr>
              <a:t>pada</a:t>
            </a:r>
            <a:r>
              <a:rPr sz="1200" b="1" spc="4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System.Drawing.Design</a:t>
            </a:r>
            <a:endParaRPr sz="1200">
              <a:latin typeface="Times New Roman"/>
              <a:cs typeface="Times New Roman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03300" y="4968227"/>
          <a:ext cx="5676900" cy="45726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99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0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746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Class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Description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39">
                <a:tc>
                  <a:txBody>
                    <a:bodyPr/>
                    <a:lstStyle/>
                    <a:p>
                      <a:pPr marL="67945">
                        <a:lnSpc>
                          <a:spcPts val="136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BitmapEditor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135255">
                        <a:lnSpc>
                          <a:spcPts val="1380"/>
                        </a:lnSpc>
                        <a:spcBef>
                          <a:spcPts val="615"/>
                        </a:spcBef>
                      </a:pP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User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interface </a:t>
                      </a:r>
                      <a:r>
                        <a:rPr sz="1200" i="1" spc="-10" dirty="0">
                          <a:latin typeface="Times New Roman"/>
                          <a:cs typeface="Times New Roman"/>
                        </a:rPr>
                        <a:t>(UI)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for selecting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bitmaps using 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 Properties</a:t>
                      </a:r>
                      <a:r>
                        <a:rPr sz="1200" i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window.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810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739">
                <a:tc>
                  <a:txBody>
                    <a:bodyPr/>
                    <a:lstStyle/>
                    <a:p>
                      <a:pPr marL="67945">
                        <a:lnSpc>
                          <a:spcPts val="134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CategoryNameCollection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Collection of</a:t>
                      </a:r>
                      <a:r>
                        <a:rPr sz="1200" i="1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categories.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73">
                <a:tc>
                  <a:txBody>
                    <a:bodyPr/>
                    <a:lstStyle/>
                    <a:p>
                      <a:pPr marL="67945">
                        <a:lnSpc>
                          <a:spcPts val="136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FontEditor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i="1" spc="-10" dirty="0">
                          <a:latin typeface="Times New Roman"/>
                          <a:cs typeface="Times New Roman"/>
                        </a:rPr>
                        <a:t>UI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for selecting and configuring</a:t>
                      </a:r>
                      <a:r>
                        <a:rPr sz="1200" i="1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fonts.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marL="67945">
                        <a:lnSpc>
                          <a:spcPts val="134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ImageEditor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i="1" spc="-10" dirty="0">
                          <a:latin typeface="Times New Roman"/>
                          <a:cs typeface="Times New Roman"/>
                        </a:rPr>
                        <a:t>UI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for selecting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images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in a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Properties</a:t>
                      </a:r>
                      <a:r>
                        <a:rPr sz="1200" i="1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window.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86">
                <a:tc>
                  <a:txBody>
                    <a:bodyPr/>
                    <a:lstStyle/>
                    <a:p>
                      <a:pPr marL="67945">
                        <a:lnSpc>
                          <a:spcPts val="136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PaintValueEventArgs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Provides data for </a:t>
                      </a:r>
                      <a:r>
                        <a:rPr sz="1200" i="1" spc="-1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PaintValue</a:t>
                      </a:r>
                      <a:r>
                        <a:rPr sz="1200" i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event.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67945">
                        <a:lnSpc>
                          <a:spcPts val="134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PropertyValueUIItem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153670">
                        <a:lnSpc>
                          <a:spcPts val="1380"/>
                        </a:lnSpc>
                        <a:spcBef>
                          <a:spcPts val="595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Provides information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about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property value  </a:t>
                      </a:r>
                      <a:r>
                        <a:rPr sz="1200" i="1" spc="-10" dirty="0">
                          <a:latin typeface="Times New Roman"/>
                          <a:cs typeface="Times New Roman"/>
                        </a:rPr>
                        <a:t>UI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for a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 property.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556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67945">
                        <a:lnSpc>
                          <a:spcPts val="136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ToolboxComponentsCreatedEventArgs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409575" algn="just">
                        <a:lnSpc>
                          <a:spcPts val="1380"/>
                        </a:lnSpc>
                        <a:spcBef>
                          <a:spcPts val="615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Provides data for </a:t>
                      </a:r>
                      <a:r>
                        <a:rPr sz="1200" i="1" spc="-1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ComponentsCreated 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event,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which occurs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when components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are 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added to the</a:t>
                      </a:r>
                      <a:r>
                        <a:rPr sz="1200" i="1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toolbox.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810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83260">
                <a:tc>
                  <a:txBody>
                    <a:bodyPr/>
                    <a:lstStyle/>
                    <a:p>
                      <a:pPr marL="67945">
                        <a:lnSpc>
                          <a:spcPts val="134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ToolboxComponentsCreatingEventArgs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394335" algn="just">
                        <a:lnSpc>
                          <a:spcPts val="1380"/>
                        </a:lnSpc>
                        <a:spcBef>
                          <a:spcPts val="595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Provides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data for the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ComponentsCreating  event,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which occurs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when components are 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added to 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toolbox.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556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0539">
                <a:tc>
                  <a:txBody>
                    <a:bodyPr/>
                    <a:lstStyle/>
                    <a:p>
                      <a:pPr marL="67945">
                        <a:lnSpc>
                          <a:spcPts val="136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ToolboxItem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277495">
                        <a:lnSpc>
                          <a:spcPts val="1380"/>
                        </a:lnSpc>
                        <a:spcBef>
                          <a:spcPts val="615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Provides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base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implementation of a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toolbox 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item.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810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889000"/>
            <a:ext cx="5762625" cy="6525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900" algn="l"/>
              </a:tabLst>
            </a:pPr>
            <a:r>
              <a:rPr sz="1400" b="1" spc="-5" dirty="0">
                <a:latin typeface="Times New Roman"/>
                <a:cs typeface="Times New Roman"/>
              </a:rPr>
              <a:t>I.</a:t>
            </a:r>
            <a:r>
              <a:rPr sz="1400" b="1" spc="1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5	</a:t>
            </a:r>
            <a:r>
              <a:rPr sz="1400" b="1" spc="-5" dirty="0">
                <a:latin typeface="Times New Roman"/>
                <a:cs typeface="Times New Roman"/>
              </a:rPr>
              <a:t>Aplikasi-aplikasi </a:t>
            </a:r>
            <a:r>
              <a:rPr sz="1400" b="1" dirty="0">
                <a:latin typeface="Times New Roman"/>
                <a:cs typeface="Times New Roman"/>
              </a:rPr>
              <a:t>Grafika</a:t>
            </a:r>
            <a:r>
              <a:rPr sz="1400" b="1" spc="1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Komputer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Times New Roman"/>
              <a:cs typeface="Times New Roman"/>
            </a:endParaRPr>
          </a:p>
          <a:p>
            <a:pPr marL="241300" algn="just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Setidaknya </a:t>
            </a:r>
            <a:r>
              <a:rPr sz="1200" dirty="0">
                <a:latin typeface="Times New Roman"/>
                <a:cs typeface="Times New Roman"/>
              </a:rPr>
              <a:t>ada tujuh </a:t>
            </a:r>
            <a:r>
              <a:rPr sz="1200" spc="-5" dirty="0">
                <a:latin typeface="Times New Roman"/>
                <a:cs typeface="Times New Roman"/>
              </a:rPr>
              <a:t>area dimana aplikasi grafika </a:t>
            </a:r>
            <a:r>
              <a:rPr sz="1200" dirty="0">
                <a:latin typeface="Times New Roman"/>
                <a:cs typeface="Times New Roman"/>
              </a:rPr>
              <a:t>komputer </a:t>
            </a:r>
            <a:r>
              <a:rPr sz="1200" spc="-5" dirty="0">
                <a:latin typeface="Times New Roman"/>
                <a:cs typeface="Times New Roman"/>
              </a:rPr>
              <a:t>dapat dimanfaatkan,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yaitu</a:t>
            </a:r>
            <a:endParaRPr sz="1200">
              <a:latin typeface="Times New Roman"/>
              <a:cs typeface="Times New Roman"/>
            </a:endParaRPr>
          </a:p>
          <a:p>
            <a:pPr marL="462280" marR="8255" indent="-449580" algn="just">
              <a:lnSpc>
                <a:spcPct val="144400"/>
              </a:lnSpc>
              <a:spcBef>
                <a:spcPts val="980"/>
              </a:spcBef>
            </a:pPr>
            <a:r>
              <a:rPr sz="1200" b="1" spc="-5" dirty="0">
                <a:latin typeface="Times New Roman"/>
                <a:cs typeface="Times New Roman"/>
              </a:rPr>
              <a:t>User </a:t>
            </a:r>
            <a:r>
              <a:rPr sz="1200" b="1" dirty="0">
                <a:latin typeface="Times New Roman"/>
                <a:cs typeface="Times New Roman"/>
              </a:rPr>
              <a:t>Interface</a:t>
            </a:r>
            <a:r>
              <a:rPr sz="1200" dirty="0">
                <a:latin typeface="Times New Roman"/>
                <a:cs typeface="Times New Roman"/>
              </a:rPr>
              <a:t>. </a:t>
            </a:r>
            <a:r>
              <a:rPr sz="1200" spc="-5" dirty="0">
                <a:latin typeface="Times New Roman"/>
                <a:cs typeface="Times New Roman"/>
              </a:rPr>
              <a:t>Penggunakan grafika </a:t>
            </a:r>
            <a:r>
              <a:rPr sz="1200" dirty="0">
                <a:latin typeface="Times New Roman"/>
                <a:cs typeface="Times New Roman"/>
              </a:rPr>
              <a:t>komputer </a:t>
            </a:r>
            <a:r>
              <a:rPr sz="1200" spc="-5" dirty="0">
                <a:latin typeface="Times New Roman"/>
                <a:cs typeface="Times New Roman"/>
              </a:rPr>
              <a:t>sebagai antar </a:t>
            </a:r>
            <a:r>
              <a:rPr sz="1200" dirty="0">
                <a:latin typeface="Times New Roman"/>
                <a:cs typeface="Times New Roman"/>
              </a:rPr>
              <a:t>muka </a:t>
            </a:r>
            <a:r>
              <a:rPr sz="1200" spc="-5" dirty="0">
                <a:latin typeface="Times New Roman"/>
                <a:cs typeface="Times New Roman"/>
              </a:rPr>
              <a:t>komputer </a:t>
            </a:r>
            <a:r>
              <a:rPr sz="1200" dirty="0">
                <a:latin typeface="Times New Roman"/>
                <a:cs typeface="Times New Roman"/>
              </a:rPr>
              <a:t>pada  sistemoperasi </a:t>
            </a:r>
            <a:r>
              <a:rPr sz="1200" spc="-1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aplikasi modern dewasa </a:t>
            </a:r>
            <a:r>
              <a:rPr sz="1200" dirty="0">
                <a:latin typeface="Times New Roman"/>
                <a:cs typeface="Times New Roman"/>
              </a:rPr>
              <a:t>ini, </a:t>
            </a:r>
            <a:r>
              <a:rPr sz="1200" spc="-10" dirty="0">
                <a:latin typeface="Times New Roman"/>
                <a:cs typeface="Times New Roman"/>
              </a:rPr>
              <a:t>misalnya </a:t>
            </a:r>
            <a:r>
              <a:rPr sz="1200" spc="-5" dirty="0">
                <a:latin typeface="Times New Roman"/>
                <a:cs typeface="Times New Roman"/>
              </a:rPr>
              <a:t>Windows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Visual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Studio.</a:t>
            </a:r>
            <a:endParaRPr sz="1200">
              <a:latin typeface="Times New Roman"/>
              <a:cs typeface="Times New Roman"/>
            </a:endParaRPr>
          </a:p>
          <a:p>
            <a:pPr marL="461645" marR="7620" indent="-449580" algn="just">
              <a:lnSpc>
                <a:spcPct val="143800"/>
              </a:lnSpc>
              <a:spcBef>
                <a:spcPts val="990"/>
              </a:spcBef>
            </a:pPr>
            <a:r>
              <a:rPr sz="1200" b="1" spc="-5" dirty="0">
                <a:latin typeface="Times New Roman"/>
                <a:cs typeface="Times New Roman"/>
              </a:rPr>
              <a:t>Membuat Presentasi</a:t>
            </a:r>
            <a:r>
              <a:rPr sz="1200" spc="-5" dirty="0">
                <a:latin typeface="Times New Roman"/>
                <a:cs typeface="Times New Roman"/>
              </a:rPr>
              <a:t>. Digunakan untuk membuat diagram-diagram. </a:t>
            </a:r>
            <a:r>
              <a:rPr sz="1200" dirty="0">
                <a:latin typeface="Times New Roman"/>
                <a:cs typeface="Times New Roman"/>
              </a:rPr>
              <a:t>Office </a:t>
            </a:r>
            <a:r>
              <a:rPr sz="1200" spc="-5" dirty="0">
                <a:latin typeface="Times New Roman"/>
                <a:cs typeface="Times New Roman"/>
              </a:rPr>
              <a:t>Automation  Penggunakan grafis </a:t>
            </a:r>
            <a:r>
              <a:rPr sz="1200" dirty="0">
                <a:latin typeface="Times New Roman"/>
                <a:cs typeface="Times New Roman"/>
              </a:rPr>
              <a:t>pada </a:t>
            </a:r>
            <a:r>
              <a:rPr sz="1200" spc="-5" dirty="0">
                <a:latin typeface="Times New Roman"/>
                <a:cs typeface="Times New Roman"/>
              </a:rPr>
              <a:t>aplikasi otomasi perkantoran seperti Office sudah menjadi  </a:t>
            </a:r>
            <a:r>
              <a:rPr sz="1200" dirty="0">
                <a:latin typeface="Times New Roman"/>
                <a:cs typeface="Times New Roman"/>
              </a:rPr>
              <a:t>trend </a:t>
            </a:r>
            <a:r>
              <a:rPr sz="1200" spc="-5" dirty="0">
                <a:latin typeface="Times New Roman"/>
                <a:cs typeface="Times New Roman"/>
              </a:rPr>
              <a:t>aplikasi modern dengan konsep point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click.</a:t>
            </a:r>
            <a:endParaRPr sz="1200">
              <a:latin typeface="Times New Roman"/>
              <a:cs typeface="Times New Roman"/>
            </a:endParaRPr>
          </a:p>
          <a:p>
            <a:pPr marL="462280" marR="6350" indent="-449580" algn="just">
              <a:lnSpc>
                <a:spcPct val="143100"/>
              </a:lnSpc>
              <a:spcBef>
                <a:spcPts val="1020"/>
              </a:spcBef>
            </a:pPr>
            <a:r>
              <a:rPr sz="1200" b="1" spc="-5" dirty="0">
                <a:latin typeface="Times New Roman"/>
                <a:cs typeface="Times New Roman"/>
              </a:rPr>
              <a:t>Percetakan </a:t>
            </a:r>
            <a:r>
              <a:rPr sz="1200" b="1" dirty="0">
                <a:latin typeface="Times New Roman"/>
                <a:cs typeface="Times New Roman"/>
              </a:rPr>
              <a:t>Dijital. </a:t>
            </a:r>
            <a:r>
              <a:rPr sz="1200" spc="-5" dirty="0">
                <a:latin typeface="Times New Roman"/>
                <a:cs typeface="Times New Roman"/>
              </a:rPr>
              <a:t>Penggunaan </a:t>
            </a:r>
            <a:r>
              <a:rPr sz="1200" dirty="0">
                <a:latin typeface="Times New Roman"/>
                <a:cs typeface="Times New Roman"/>
              </a:rPr>
              <a:t>untuk percetakan, </a:t>
            </a:r>
            <a:r>
              <a:rPr sz="1200" spc="-5" dirty="0">
                <a:latin typeface="Times New Roman"/>
                <a:cs typeface="Times New Roman"/>
              </a:rPr>
              <a:t>pembuatan brosur, </a:t>
            </a:r>
            <a:r>
              <a:rPr sz="1200" dirty="0">
                <a:latin typeface="Times New Roman"/>
                <a:cs typeface="Times New Roman"/>
              </a:rPr>
              <a:t>billboard </a:t>
            </a:r>
            <a:r>
              <a:rPr sz="1200" spc="-5" dirty="0">
                <a:latin typeface="Times New Roman"/>
                <a:cs typeface="Times New Roman"/>
              </a:rPr>
              <a:t>dijital, </a:t>
            </a:r>
            <a:r>
              <a:rPr sz="1200" dirty="0">
                <a:latin typeface="Times New Roman"/>
                <a:cs typeface="Times New Roman"/>
              </a:rPr>
              <a:t>buku  dan</a:t>
            </a:r>
            <a:r>
              <a:rPr sz="1200" spc="29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sebagainya</a:t>
            </a:r>
            <a:endParaRPr sz="1200">
              <a:latin typeface="Times New Roman"/>
              <a:cs typeface="Times New Roman"/>
            </a:endParaRPr>
          </a:p>
          <a:p>
            <a:pPr marL="462280" marR="8890" indent="-449580" algn="just">
              <a:lnSpc>
                <a:spcPct val="143800"/>
              </a:lnSpc>
              <a:spcBef>
                <a:spcPts val="1010"/>
              </a:spcBef>
            </a:pPr>
            <a:r>
              <a:rPr sz="1200" b="1" spc="-10" dirty="0">
                <a:latin typeface="Times New Roman"/>
                <a:cs typeface="Times New Roman"/>
              </a:rPr>
              <a:t>CAD/CAM </a:t>
            </a:r>
            <a:r>
              <a:rPr sz="1200" b="1" dirty="0">
                <a:latin typeface="Times New Roman"/>
                <a:cs typeface="Times New Roman"/>
              </a:rPr>
              <a:t>(Computer-Aided </a:t>
            </a:r>
            <a:r>
              <a:rPr sz="1200" b="1" spc="-5" dirty="0">
                <a:latin typeface="Times New Roman"/>
                <a:cs typeface="Times New Roman"/>
              </a:rPr>
              <a:t>Design/Computer-Aided Manufacturing)</a:t>
            </a:r>
            <a:r>
              <a:rPr sz="1200" spc="-5" dirty="0">
                <a:latin typeface="Times New Roman"/>
                <a:cs typeface="Times New Roman"/>
              </a:rPr>
              <a:t>. Aplikasi </a:t>
            </a:r>
            <a:r>
              <a:rPr sz="1200" dirty="0">
                <a:latin typeface="Times New Roman"/>
                <a:cs typeface="Times New Roman"/>
              </a:rPr>
              <a:t>pada  bidang teknik, </a:t>
            </a:r>
            <a:r>
              <a:rPr sz="1200" spc="-10" dirty="0">
                <a:latin typeface="Times New Roman"/>
                <a:cs typeface="Times New Roman"/>
              </a:rPr>
              <a:t>misalnya </a:t>
            </a:r>
            <a:r>
              <a:rPr sz="1200" dirty="0">
                <a:latin typeface="Times New Roman"/>
                <a:cs typeface="Times New Roman"/>
              </a:rPr>
              <a:t>untuk pembuatan rancang </a:t>
            </a:r>
            <a:r>
              <a:rPr sz="1200" spc="-5" dirty="0">
                <a:latin typeface="Times New Roman"/>
                <a:cs typeface="Times New Roman"/>
              </a:rPr>
              <a:t>bangun </a:t>
            </a:r>
            <a:r>
              <a:rPr sz="1200" dirty="0">
                <a:latin typeface="Times New Roman"/>
                <a:cs typeface="Times New Roman"/>
              </a:rPr>
              <a:t>rumah, kendaraan dan </a:t>
            </a:r>
            <a:r>
              <a:rPr sz="1200" spc="-5" dirty="0">
                <a:latin typeface="Times New Roman"/>
                <a:cs typeface="Times New Roman"/>
              </a:rPr>
              <a:t>alat-  </a:t>
            </a:r>
            <a:r>
              <a:rPr sz="1200" dirty="0">
                <a:latin typeface="Times New Roman"/>
                <a:cs typeface="Times New Roman"/>
              </a:rPr>
              <a:t>alat </a:t>
            </a:r>
            <a:r>
              <a:rPr sz="1200" spc="-5" dirty="0">
                <a:latin typeface="Times New Roman"/>
                <a:cs typeface="Times New Roman"/>
              </a:rPr>
              <a:t>suku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cadang.</a:t>
            </a:r>
            <a:endParaRPr sz="1200">
              <a:latin typeface="Times New Roman"/>
              <a:cs typeface="Times New Roman"/>
            </a:endParaRPr>
          </a:p>
          <a:p>
            <a:pPr marL="462280" marR="9525" indent="-450215" algn="just">
              <a:lnSpc>
                <a:spcPct val="143700"/>
              </a:lnSpc>
              <a:spcBef>
                <a:spcPts val="990"/>
              </a:spcBef>
            </a:pPr>
            <a:r>
              <a:rPr sz="1200" b="1" spc="-5" dirty="0">
                <a:latin typeface="Times New Roman"/>
                <a:cs typeface="Times New Roman"/>
              </a:rPr>
              <a:t>Seni </a:t>
            </a:r>
            <a:r>
              <a:rPr sz="1200" b="1" spc="-15" dirty="0">
                <a:latin typeface="Times New Roman"/>
                <a:cs typeface="Times New Roman"/>
              </a:rPr>
              <a:t>dan </a:t>
            </a:r>
            <a:r>
              <a:rPr sz="1200" b="1" spc="-5" dirty="0">
                <a:latin typeface="Times New Roman"/>
                <a:cs typeface="Times New Roman"/>
              </a:rPr>
              <a:t>Komersil</a:t>
            </a:r>
            <a:r>
              <a:rPr sz="1200" spc="-5" dirty="0">
                <a:latin typeface="Times New Roman"/>
                <a:cs typeface="Times New Roman"/>
              </a:rPr>
              <a:t>. Aplikasi grafika </a:t>
            </a:r>
            <a:r>
              <a:rPr sz="1200" dirty="0">
                <a:latin typeface="Times New Roman"/>
                <a:cs typeface="Times New Roman"/>
              </a:rPr>
              <a:t>komputer pada </a:t>
            </a:r>
            <a:r>
              <a:rPr sz="1200" spc="-5" dirty="0">
                <a:latin typeface="Times New Roman"/>
                <a:cs typeface="Times New Roman"/>
              </a:rPr>
              <a:t>bidang seni </a:t>
            </a:r>
            <a:r>
              <a:rPr sz="1200" dirty="0">
                <a:latin typeface="Times New Roman"/>
                <a:cs typeface="Times New Roman"/>
              </a:rPr>
              <a:t>dan komersil, </a:t>
            </a:r>
            <a:r>
              <a:rPr sz="1200" spc="-5" dirty="0">
                <a:latin typeface="Times New Roman"/>
                <a:cs typeface="Times New Roman"/>
              </a:rPr>
              <a:t>misalnya  </a:t>
            </a:r>
            <a:r>
              <a:rPr sz="1200" dirty="0">
                <a:latin typeface="Times New Roman"/>
                <a:cs typeface="Times New Roman"/>
              </a:rPr>
              <a:t>lukisan </a:t>
            </a:r>
            <a:r>
              <a:rPr sz="1200" spc="-5" dirty="0">
                <a:latin typeface="Times New Roman"/>
                <a:cs typeface="Times New Roman"/>
              </a:rPr>
              <a:t>dijital, promosi barang-barang </a:t>
            </a:r>
            <a:r>
              <a:rPr sz="1200" dirty="0">
                <a:latin typeface="Times New Roman"/>
                <a:cs typeface="Times New Roman"/>
              </a:rPr>
              <a:t>yang dijual </a:t>
            </a:r>
            <a:r>
              <a:rPr sz="1200" spc="-10" dirty="0">
                <a:latin typeface="Times New Roman"/>
                <a:cs typeface="Times New Roman"/>
              </a:rPr>
              <a:t>secara </a:t>
            </a:r>
            <a:r>
              <a:rPr sz="1200" spc="-5" dirty="0">
                <a:latin typeface="Times New Roman"/>
                <a:cs typeface="Times New Roman"/>
              </a:rPr>
              <a:t>online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dilengkapi  </a:t>
            </a:r>
            <a:r>
              <a:rPr sz="1200" spc="-5" dirty="0">
                <a:latin typeface="Times New Roman"/>
                <a:cs typeface="Times New Roman"/>
              </a:rPr>
              <a:t>dengan gambar</a:t>
            </a:r>
            <a:endParaRPr sz="1200">
              <a:latin typeface="Times New Roman"/>
              <a:cs typeface="Times New Roman"/>
            </a:endParaRPr>
          </a:p>
          <a:p>
            <a:pPr marL="462280" marR="8890" indent="-449580" algn="just">
              <a:lnSpc>
                <a:spcPct val="143700"/>
              </a:lnSpc>
              <a:spcBef>
                <a:spcPts val="1010"/>
              </a:spcBef>
            </a:pPr>
            <a:r>
              <a:rPr sz="1200" b="1" spc="-5" dirty="0">
                <a:latin typeface="Times New Roman"/>
                <a:cs typeface="Times New Roman"/>
              </a:rPr>
              <a:t>Pengontrolan Proses</a:t>
            </a:r>
            <a:r>
              <a:rPr sz="1200" spc="-5" dirty="0">
                <a:latin typeface="Times New Roman"/>
                <a:cs typeface="Times New Roman"/>
              </a:rPr>
              <a:t>. Aplikasi visualisasi data dengan menghubungkan alat dengan  </a:t>
            </a:r>
            <a:r>
              <a:rPr sz="1200" dirty="0">
                <a:latin typeface="Times New Roman"/>
                <a:cs typeface="Times New Roman"/>
              </a:rPr>
              <a:t>komputer melalui </a:t>
            </a:r>
            <a:r>
              <a:rPr sz="1200" spc="-5" dirty="0">
                <a:latin typeface="Times New Roman"/>
                <a:cs typeface="Times New Roman"/>
              </a:rPr>
              <a:t>saluran </a:t>
            </a:r>
            <a:r>
              <a:rPr sz="1200" spc="-10" dirty="0">
                <a:latin typeface="Times New Roman"/>
                <a:cs typeface="Times New Roman"/>
              </a:rPr>
              <a:t>USB </a:t>
            </a:r>
            <a:r>
              <a:rPr sz="1200" dirty="0">
                <a:latin typeface="Times New Roman"/>
                <a:cs typeface="Times New Roman"/>
              </a:rPr>
              <a:t>atau </a:t>
            </a:r>
            <a:r>
              <a:rPr sz="1200" spc="-5" dirty="0">
                <a:latin typeface="Times New Roman"/>
                <a:cs typeface="Times New Roman"/>
              </a:rPr>
              <a:t>RS-232. </a:t>
            </a:r>
            <a:r>
              <a:rPr sz="1200" dirty="0">
                <a:latin typeface="Times New Roman"/>
                <a:cs typeface="Times New Roman"/>
              </a:rPr>
              <a:t>Digunakan untuk memonitor </a:t>
            </a:r>
            <a:r>
              <a:rPr sz="1200" spc="-5" dirty="0">
                <a:latin typeface="Times New Roman"/>
                <a:cs typeface="Times New Roman"/>
              </a:rPr>
              <a:t>lokasi,  </a:t>
            </a:r>
            <a:r>
              <a:rPr sz="1200" dirty="0">
                <a:latin typeface="Times New Roman"/>
                <a:cs typeface="Times New Roman"/>
              </a:rPr>
              <a:t>webcam dan </a:t>
            </a:r>
            <a:r>
              <a:rPr sz="1200" spc="-5" dirty="0">
                <a:latin typeface="Times New Roman"/>
                <a:cs typeface="Times New Roman"/>
              </a:rPr>
              <a:t>pengawasan </a:t>
            </a:r>
            <a:r>
              <a:rPr sz="1200" dirty="0">
                <a:latin typeface="Times New Roman"/>
                <a:cs typeface="Times New Roman"/>
              </a:rPr>
              <a:t>dan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sebagainya.</a:t>
            </a:r>
            <a:endParaRPr sz="1200">
              <a:latin typeface="Times New Roman"/>
              <a:cs typeface="Times New Roman"/>
            </a:endParaRPr>
          </a:p>
          <a:p>
            <a:pPr marL="104139" marR="5080" algn="just">
              <a:lnSpc>
                <a:spcPct val="143700"/>
              </a:lnSpc>
              <a:spcBef>
                <a:spcPts val="990"/>
              </a:spcBef>
            </a:pPr>
            <a:r>
              <a:rPr sz="1200" spc="-5" dirty="0">
                <a:latin typeface="Times New Roman"/>
                <a:cs typeface="Times New Roman"/>
                <a:hlinkClick r:id="rId2" action="ppaction://hlinksldjump"/>
              </a:rPr>
              <a:t>Gambar </a:t>
            </a:r>
            <a:r>
              <a:rPr sz="1200" dirty="0">
                <a:latin typeface="Times New Roman"/>
                <a:cs typeface="Times New Roman"/>
                <a:hlinkClick r:id="rId2" action="ppaction://hlinksldjump"/>
              </a:rPr>
              <a:t>1.4</a:t>
            </a:r>
            <a:r>
              <a:rPr sz="1200" dirty="0">
                <a:latin typeface="Times New Roman"/>
                <a:cs typeface="Times New Roman"/>
              </a:rPr>
              <a:t> memperlihatkan </a:t>
            </a:r>
            <a:r>
              <a:rPr sz="1200" spc="-5" dirty="0">
                <a:latin typeface="Times New Roman"/>
                <a:cs typeface="Times New Roman"/>
              </a:rPr>
              <a:t>film-film yang </a:t>
            </a:r>
            <a:r>
              <a:rPr sz="1200" dirty="0">
                <a:latin typeface="Times New Roman"/>
                <a:cs typeface="Times New Roman"/>
              </a:rPr>
              <a:t>memanfaatkan </a:t>
            </a:r>
            <a:r>
              <a:rPr sz="1200" spc="-5" dirty="0">
                <a:latin typeface="Times New Roman"/>
                <a:cs typeface="Times New Roman"/>
              </a:rPr>
              <a:t>grafika komputer dalam  pembuatannya. </a:t>
            </a:r>
            <a:r>
              <a:rPr sz="1200" spc="-5" dirty="0">
                <a:latin typeface="Times New Roman"/>
                <a:cs typeface="Times New Roman"/>
                <a:hlinkClick r:id="rId3" action="ppaction://hlinksldjump"/>
              </a:rPr>
              <a:t>Gambar </a:t>
            </a:r>
            <a:r>
              <a:rPr sz="1200" dirty="0">
                <a:latin typeface="Times New Roman"/>
                <a:cs typeface="Times New Roman"/>
                <a:hlinkClick r:id="rId3" action="ppaction://hlinksldjump"/>
              </a:rPr>
              <a:t>1.5</a:t>
            </a:r>
            <a:r>
              <a:rPr sz="1200" dirty="0">
                <a:latin typeface="Times New Roman"/>
                <a:cs typeface="Times New Roman"/>
              </a:rPr>
              <a:t> memberikan ilustrasi </a:t>
            </a:r>
            <a:r>
              <a:rPr sz="1200" spc="-5" dirty="0">
                <a:latin typeface="Times New Roman"/>
                <a:cs typeface="Times New Roman"/>
              </a:rPr>
              <a:t>perangkat </a:t>
            </a:r>
            <a:r>
              <a:rPr sz="1200" dirty="0">
                <a:latin typeface="Times New Roman"/>
                <a:cs typeface="Times New Roman"/>
              </a:rPr>
              <a:t>lunak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memliki fasilitas  </a:t>
            </a:r>
            <a:r>
              <a:rPr sz="1200" spc="-5" dirty="0">
                <a:latin typeface="Times New Roman"/>
                <a:cs typeface="Times New Roman"/>
              </a:rPr>
              <a:t>GUI </a:t>
            </a:r>
            <a:r>
              <a:rPr sz="1200" dirty="0">
                <a:latin typeface="Times New Roman"/>
                <a:cs typeface="Times New Roman"/>
              </a:rPr>
              <a:t>atau </a:t>
            </a:r>
            <a:r>
              <a:rPr sz="1200" i="1" spc="-5" dirty="0">
                <a:latin typeface="Times New Roman"/>
                <a:cs typeface="Times New Roman"/>
              </a:rPr>
              <a:t>Graphical User Interface </a:t>
            </a:r>
            <a:r>
              <a:rPr sz="1200" spc="-5" dirty="0">
                <a:latin typeface="Times New Roman"/>
                <a:cs typeface="Times New Roman"/>
              </a:rPr>
              <a:t>dalam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pengoperasiannya.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92300" y="9319259"/>
            <a:ext cx="377761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Times New Roman"/>
                <a:cs typeface="Times New Roman"/>
              </a:rPr>
              <a:t>Gambar 1.4 Film-film </a:t>
            </a:r>
            <a:r>
              <a:rPr sz="1100" b="1" dirty="0">
                <a:latin typeface="Times New Roman"/>
                <a:cs typeface="Times New Roman"/>
              </a:rPr>
              <a:t>yang </a:t>
            </a:r>
            <a:r>
              <a:rPr sz="1100" b="1" spc="-5" dirty="0">
                <a:latin typeface="Times New Roman"/>
                <a:cs typeface="Times New Roman"/>
              </a:rPr>
              <a:t>Memanfaatkan </a:t>
            </a:r>
            <a:r>
              <a:rPr sz="1100" b="1" spc="-10" dirty="0">
                <a:latin typeface="Times New Roman"/>
                <a:cs typeface="Times New Roman"/>
              </a:rPr>
              <a:t>Grafika</a:t>
            </a:r>
            <a:r>
              <a:rPr sz="1100" b="1" spc="10" dirty="0">
                <a:latin typeface="Times New Roman"/>
                <a:cs typeface="Times New Roman"/>
              </a:rPr>
              <a:t> </a:t>
            </a:r>
            <a:r>
              <a:rPr sz="1100" b="1" spc="-5" dirty="0">
                <a:latin typeface="Times New Roman"/>
                <a:cs typeface="Times New Roman"/>
              </a:rPr>
              <a:t>Komputer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53857" y="7622540"/>
            <a:ext cx="4528718" cy="14846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6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3769359" y="9874334"/>
            <a:ext cx="304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114</a:t>
            </a:r>
            <a:endParaRPr sz="1200">
              <a:latin typeface="Times New Roman"/>
              <a:cs typeface="Times New Roman"/>
            </a:endParaRP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003300" y="914400"/>
          <a:ext cx="5676900" cy="1358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4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740">
                <a:tc>
                  <a:txBody>
                    <a:bodyPr/>
                    <a:lstStyle/>
                    <a:p>
                      <a:pPr marL="67945">
                        <a:lnSpc>
                          <a:spcPts val="136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ToolboxItemCollection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293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Collection of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toolbox items.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39">
                <a:tc>
                  <a:txBody>
                    <a:bodyPr/>
                    <a:lstStyle/>
                    <a:p>
                      <a:pPr marL="67945">
                        <a:lnSpc>
                          <a:spcPts val="136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UITypeEditor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2930" marR="107314">
                        <a:lnSpc>
                          <a:spcPts val="1380"/>
                        </a:lnSpc>
                        <a:spcBef>
                          <a:spcPts val="615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Provides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base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class that can be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used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to 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design 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value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 editors.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810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540">
                <a:tc>
                  <a:txBody>
                    <a:bodyPr/>
                    <a:lstStyle/>
                    <a:p>
                      <a:pPr marL="67945">
                        <a:lnSpc>
                          <a:spcPts val="134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BitmapEditor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2930" marR="150495">
                        <a:lnSpc>
                          <a:spcPts val="1380"/>
                        </a:lnSpc>
                        <a:spcBef>
                          <a:spcPts val="595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User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interface 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(UI)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for selecting bitmaps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using 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 Properties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window.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556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901700" y="2578100"/>
            <a:ext cx="30340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Kelas-kelas </a:t>
            </a:r>
            <a:r>
              <a:rPr sz="1200" b="1" spc="-10" dirty="0">
                <a:latin typeface="Times New Roman"/>
                <a:cs typeface="Times New Roman"/>
              </a:rPr>
              <a:t>pada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System.Drawing.Drawing2D</a:t>
            </a:r>
            <a:endParaRPr sz="1200">
              <a:latin typeface="Times New Roman"/>
              <a:cs typeface="Times New Roman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03300" y="2931160"/>
          <a:ext cx="5676900" cy="6532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45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3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74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Class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399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Description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AdjustableArrowCap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3990" marR="258445">
                        <a:lnSpc>
                          <a:spcPts val="1380"/>
                        </a:lnSpc>
                        <a:spcBef>
                          <a:spcPts val="615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Represents an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adjustable arrow-shaped line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cap.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Provides  members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to define </a:t>
                      </a:r>
                      <a:r>
                        <a:rPr sz="1200" i="1" spc="-1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properties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to fill, </a:t>
                      </a:r>
                      <a:r>
                        <a:rPr sz="1200" i="1" spc="-10" dirty="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to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set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height 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and width of an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arrow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cap.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810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955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Blend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3990" marR="76200">
                        <a:lnSpc>
                          <a:spcPts val="1380"/>
                        </a:lnSpc>
                        <a:spcBef>
                          <a:spcPts val="595"/>
                        </a:spcBef>
                      </a:pP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Gradient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blends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are used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to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provide smoothness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shading 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to the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interiors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shapes.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 blend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pattern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contains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factor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and  pattern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arrays,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which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define </a:t>
                      </a:r>
                      <a:r>
                        <a:rPr sz="1200" i="1" spc="-1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position </a:t>
                      </a:r>
                      <a:r>
                        <a:rPr sz="1200" i="1" spc="-10" dirty="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percentage </a:t>
                      </a:r>
                      <a:r>
                        <a:rPr sz="1200" i="1" spc="-15" dirty="0">
                          <a:latin typeface="Times New Roman"/>
                          <a:cs typeface="Times New Roman"/>
                        </a:rPr>
                        <a:t>of 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color of the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starting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and ending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colors. The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Blend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class defines 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 blend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pattern,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which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uses LinearGradientBrush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to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fill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the 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shapes. The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Factors and Positions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properties represent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the 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array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of blend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factors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array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positions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for the gradient, 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respectively.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556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ColorBlend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3990" marR="135255">
                        <a:lnSpc>
                          <a:spcPts val="1380"/>
                        </a:lnSpc>
                        <a:spcBef>
                          <a:spcPts val="615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Defines color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blending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in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multicolor gradients. The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Color and  Position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properties represent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the color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array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and position 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array,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respectively.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810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739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CustomLineCap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399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Encapsulates a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custom, user-defined line</a:t>
                      </a:r>
                      <a:r>
                        <a:rPr sz="1200" i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cap.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GraphicsContainer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3990" marR="61594">
                        <a:lnSpc>
                          <a:spcPts val="1380"/>
                        </a:lnSpc>
                        <a:spcBef>
                          <a:spcPts val="615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Represents the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data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of a graphics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container.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 graphics  container is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created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by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Graphics.BeginContainer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followed by a  call to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Graphics.EndContainer.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810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8430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GraphicsPath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3990" marR="97790">
                        <a:lnSpc>
                          <a:spcPts val="1380"/>
                        </a:lnSpc>
                        <a:spcBef>
                          <a:spcPts val="595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In </a:t>
                      </a:r>
                      <a:r>
                        <a:rPr sz="1200" i="1" spc="-10" dirty="0">
                          <a:latin typeface="Times New Roman"/>
                          <a:cs typeface="Times New Roman"/>
                        </a:rPr>
                        <a:t>GDI+,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 path is a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series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of connected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lines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curves. This  class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provides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properties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to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define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path's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fill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mode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and  other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properties. This class also defines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methods to add  graphics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shapes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to a path. For instance,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AddArc and  AddCurve methods add an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arc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and a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curve, respectively,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to the  path. </a:t>
                      </a:r>
                      <a:r>
                        <a:rPr sz="1200" i="1" spc="-10" dirty="0">
                          <a:latin typeface="Times New Roman"/>
                          <a:cs typeface="Times New Roman"/>
                        </a:rPr>
                        <a:t>Wrap,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Transform,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Reverse, and Reset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are </a:t>
                      </a:r>
                      <a:r>
                        <a:rPr sz="1200" i="1" spc="-10" dirty="0">
                          <a:latin typeface="Times New Roman"/>
                          <a:cs typeface="Times New Roman"/>
                        </a:rPr>
                        <a:t>some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of the  associated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 methods.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556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6106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GraphicsPathIterator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3990" marR="116839">
                        <a:lnSpc>
                          <a:spcPct val="95400"/>
                        </a:lnSpc>
                        <a:spcBef>
                          <a:spcPts val="585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path can contain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subpaths.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This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class provides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the ability to  find the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number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of subpaths and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iterate 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through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them. Count  and SubpathCount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return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number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points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and the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number 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of subpaths in a path,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 respectively.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429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3769359" y="9874334"/>
            <a:ext cx="304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115</a:t>
            </a:r>
            <a:endParaRPr sz="1200">
              <a:latin typeface="Times New Roman"/>
              <a:cs typeface="Times New Roman"/>
            </a:endParaRP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003300" y="914400"/>
          <a:ext cx="5676900" cy="4798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40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8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74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GraphicsState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907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Represents the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state </a:t>
                      </a:r>
                      <a:r>
                        <a:rPr sz="1200" spc="-15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Graphics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object.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HatchBrush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9070" marR="305435">
                        <a:lnSpc>
                          <a:spcPts val="1380"/>
                        </a:lnSpc>
                        <a:spcBef>
                          <a:spcPts val="615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Hatch brushes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are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brushes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with a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hatch style,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foreground 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color, and a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background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color.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This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class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represents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hatch  brush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in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GDI+.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810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739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LinearGradientBrush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907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Represents a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brush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with a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linear</a:t>
                      </a:r>
                      <a:r>
                        <a:rPr sz="12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gradient.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106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Matrix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9070" marR="491490">
                        <a:lnSpc>
                          <a:spcPts val="1380"/>
                        </a:lnSpc>
                        <a:spcBef>
                          <a:spcPts val="61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Encapsulates a 3x3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matrix that represents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 geometric  transformation. This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class defines methods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for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inverting,  multiplying, resetting, rotating, scaling,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shearing, and  translating</a:t>
                      </a:r>
                      <a:r>
                        <a:rPr sz="12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matrices.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810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851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PathData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9070" marR="89535">
                        <a:lnSpc>
                          <a:spcPts val="1380"/>
                        </a:lnSpc>
                        <a:spcBef>
                          <a:spcPts val="59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Contains the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data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in the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form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points 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types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that makes up  a path. 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Points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property of the class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represents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an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array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of  points, and the 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Types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property represents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types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of the  points in a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path.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556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3632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PathGradientBrush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9070" marR="280035">
                        <a:lnSpc>
                          <a:spcPts val="1380"/>
                        </a:lnSpc>
                        <a:spcBef>
                          <a:spcPts val="61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Represents a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brush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with a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graphics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path.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PathGradientBrush 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contains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methods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properties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for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blending, wrapping,  scaling,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and transformation. This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class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encapsulates a 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Brush 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object that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fills 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interior of a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GraphicsPath object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with a 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gradient.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810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RegionData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9070" marR="80010">
                        <a:lnSpc>
                          <a:spcPts val="1380"/>
                        </a:lnSpc>
                        <a:spcBef>
                          <a:spcPts val="59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Represents the 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data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stored by a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Region 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object.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Data 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property of this class represents the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data 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in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the form of an</a:t>
                      </a:r>
                      <a:r>
                        <a:rPr sz="1200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array  of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 bytes.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556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901700" y="6017259"/>
            <a:ext cx="28194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Kelas-kelas </a:t>
            </a:r>
            <a:r>
              <a:rPr sz="1200" b="1" spc="-10" dirty="0">
                <a:latin typeface="Times New Roman"/>
                <a:cs typeface="Times New Roman"/>
              </a:rPr>
              <a:t>pada</a:t>
            </a:r>
            <a:r>
              <a:rPr sz="1200" b="1" spc="4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System.Drawing.Imaging</a:t>
            </a:r>
            <a:endParaRPr sz="1200">
              <a:latin typeface="Times New Roman"/>
              <a:cs typeface="Times New Roman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03300" y="6370320"/>
          <a:ext cx="5676900" cy="3075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5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4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739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Class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244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Description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1579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BitmapData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2440" marR="208915">
                        <a:lnSpc>
                          <a:spcPts val="1380"/>
                        </a:lnSpc>
                        <a:spcBef>
                          <a:spcPts val="615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Often we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don't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want to load and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refresh all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data of a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bitmap 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because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rendering each pixel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is not only a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slow process,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but 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also consumes system resources. With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the help of </a:t>
                      </a:r>
                      <a:r>
                        <a:rPr sz="1200" i="1" spc="-10" dirty="0">
                          <a:latin typeface="Times New Roman"/>
                          <a:cs typeface="Times New Roman"/>
                        </a:rPr>
                        <a:t>the 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BitmapData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class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and its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LockBits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UnlockBits methods, 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we can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lock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required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data </a:t>
                      </a:r>
                      <a:r>
                        <a:rPr sz="1200" i="1" spc="-15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 bitmap in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memory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and 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work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with that instead of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working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with </a:t>
                      </a:r>
                      <a:r>
                        <a:rPr sz="1200" i="1" spc="-10" dirty="0">
                          <a:latin typeface="Times New Roman"/>
                          <a:cs typeface="Times New Roman"/>
                        </a:rPr>
                        <a:t>all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data.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810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ColorMap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2440" marR="102870">
                        <a:lnSpc>
                          <a:spcPts val="1380"/>
                        </a:lnSpc>
                        <a:spcBef>
                          <a:spcPts val="595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Defines a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map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for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converting colors. ColorMap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is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used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by the 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ImageAttributes</a:t>
                      </a:r>
                      <a:r>
                        <a:rPr sz="1200" i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class.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556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ColorMatrix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2440" marR="153670">
                        <a:lnSpc>
                          <a:spcPts val="1380"/>
                        </a:lnSpc>
                        <a:spcBef>
                          <a:spcPts val="615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Defines a 5x5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matrix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that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contains coordinates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for the </a:t>
                      </a:r>
                      <a:r>
                        <a:rPr sz="1200" i="1" spc="-10" dirty="0">
                          <a:latin typeface="Times New Roman"/>
                          <a:cs typeface="Times New Roman"/>
                        </a:rPr>
                        <a:t>ARGB 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space.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ColorMatrix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is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used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by the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ImageAttributes</a:t>
                      </a:r>
                      <a:r>
                        <a:rPr sz="1200" i="1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spc="-10" dirty="0">
                          <a:latin typeface="Times New Roman"/>
                          <a:cs typeface="Times New Roman"/>
                        </a:rPr>
                        <a:t>class.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810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054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ColorPalette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2440" marR="483234">
                        <a:lnSpc>
                          <a:spcPts val="1380"/>
                        </a:lnSpc>
                        <a:spcBef>
                          <a:spcPts val="615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Defines an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array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colors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that </a:t>
                      </a:r>
                      <a:r>
                        <a:rPr sz="1200" i="1" spc="-10" dirty="0">
                          <a:latin typeface="Times New Roman"/>
                          <a:cs typeface="Times New Roman"/>
                        </a:rPr>
                        <a:t>make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up a color palette.  ColorPalette is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used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by the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ImageAttributes</a:t>
                      </a:r>
                      <a:r>
                        <a:rPr sz="1200" i="1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class.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810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3769359" y="9874334"/>
            <a:ext cx="304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116</a:t>
            </a:r>
            <a:endParaRPr sz="1200">
              <a:latin typeface="Times New Roman"/>
              <a:cs typeface="Times New Roman"/>
            </a:endParaRP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003300" y="914400"/>
          <a:ext cx="5676900" cy="576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0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7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8519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Encoder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marR="276860">
                        <a:lnSpc>
                          <a:spcPct val="95400"/>
                        </a:lnSpc>
                        <a:spcBef>
                          <a:spcPts val="585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Represents an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encoder,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which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represents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 globally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unique 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identifier </a:t>
                      </a:r>
                      <a:r>
                        <a:rPr sz="1200" i="1" spc="-10" dirty="0">
                          <a:latin typeface="Times New Roman"/>
                          <a:cs typeface="Times New Roman"/>
                        </a:rPr>
                        <a:t>(GUID)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that identifies </a:t>
                      </a:r>
                      <a:r>
                        <a:rPr sz="1200" i="1" spc="-1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category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of an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image 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encoder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parameter. Encoder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is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used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by </a:t>
                      </a:r>
                      <a:r>
                        <a:rPr sz="1200" i="1" spc="-10" dirty="0">
                          <a:latin typeface="Times New Roman"/>
                          <a:cs typeface="Times New Roman"/>
                        </a:rPr>
                        <a:t>the 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EncoderParameter</a:t>
                      </a:r>
                      <a:r>
                        <a:rPr sz="1200" i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spc="-10" dirty="0">
                          <a:latin typeface="Times New Roman"/>
                          <a:cs typeface="Times New Roman"/>
                        </a:rPr>
                        <a:t>class.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429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EncoderParameter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marR="259715">
                        <a:lnSpc>
                          <a:spcPts val="1380"/>
                        </a:lnSpc>
                        <a:spcBef>
                          <a:spcPts val="615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An encoder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parameter, which sets values </a:t>
                      </a:r>
                      <a:r>
                        <a:rPr sz="1200" i="1" spc="-10" dirty="0">
                          <a:latin typeface="Times New Roman"/>
                          <a:cs typeface="Times New Roman"/>
                        </a:rPr>
                        <a:t>for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 particular  category of an image.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This class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is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used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in the Save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method 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with the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help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1200" i="1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EncoderParameters.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810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EncoderParameters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An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array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EncoderParameter</a:t>
                      </a:r>
                      <a:r>
                        <a:rPr sz="1200" i="1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objects.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FrameDimension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Provides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properties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to </a:t>
                      </a:r>
                      <a:r>
                        <a:rPr sz="1200" i="1" spc="-10" dirty="0">
                          <a:latin typeface="Times New Roman"/>
                          <a:cs typeface="Times New Roman"/>
                        </a:rPr>
                        <a:t>get the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frame dimensions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of an</a:t>
                      </a:r>
                      <a:r>
                        <a:rPr sz="1200" i="1" spc="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image.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ImageAttributes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marR="829310">
                        <a:lnSpc>
                          <a:spcPts val="1380"/>
                        </a:lnSpc>
                        <a:spcBef>
                          <a:spcPts val="595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Contains information about how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image colors</a:t>
                      </a:r>
                      <a:r>
                        <a:rPr sz="1200" i="1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are 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manipulated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during rendering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556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79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ImageCodecInfo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Retrieves information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about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installed image</a:t>
                      </a:r>
                      <a:r>
                        <a:rPr sz="1200" i="1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codecs.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ImageFormat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Specifies the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format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of an</a:t>
                      </a:r>
                      <a:r>
                        <a:rPr sz="1200" i="1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image.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Metafile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marR="558800">
                        <a:lnSpc>
                          <a:spcPts val="1380"/>
                        </a:lnSpc>
                        <a:spcBef>
                          <a:spcPts val="615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Defines a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graphic metafile,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which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contains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graphics  operations in the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form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records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that can be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recorded  (constructed)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and played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back</a:t>
                      </a:r>
                      <a:r>
                        <a:rPr sz="1200" i="1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(displayed).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810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2739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MetafileHeader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Stores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information about a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 metafile.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054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MetaHeader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marR="538480">
                        <a:lnSpc>
                          <a:spcPts val="1380"/>
                        </a:lnSpc>
                        <a:spcBef>
                          <a:spcPts val="615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Contains information about a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Windows-format</a:t>
                      </a:r>
                      <a:r>
                        <a:rPr sz="1200" i="1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(WMF) 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metafile.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810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PropertyItem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marR="128905">
                        <a:lnSpc>
                          <a:spcPts val="1380"/>
                        </a:lnSpc>
                        <a:spcBef>
                          <a:spcPts val="595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Encapsulates a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metadata property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to </a:t>
                      </a:r>
                      <a:r>
                        <a:rPr sz="1200" i="1" spc="-15" dirty="0">
                          <a:latin typeface="Times New Roman"/>
                          <a:cs typeface="Times New Roman"/>
                        </a:rPr>
                        <a:t>be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included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in an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image  </a:t>
                      </a:r>
                      <a:r>
                        <a:rPr sz="1200" i="1" spc="5" dirty="0">
                          <a:latin typeface="Times New Roman"/>
                          <a:cs typeface="Times New Roman"/>
                        </a:rPr>
                        <a:t>file.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556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527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WmfPlaceableFileHeader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Defines a placeable</a:t>
                      </a:r>
                      <a:r>
                        <a:rPr sz="1200" i="1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metafile.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901700" y="6987590"/>
            <a:ext cx="28194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Kelas-kelas </a:t>
            </a:r>
            <a:r>
              <a:rPr sz="1200" b="1" spc="-10" dirty="0">
                <a:latin typeface="Times New Roman"/>
                <a:cs typeface="Times New Roman"/>
              </a:rPr>
              <a:t>pada</a:t>
            </a:r>
            <a:r>
              <a:rPr sz="1200" b="1" spc="4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System.Drawing.Printing</a:t>
            </a:r>
            <a:endParaRPr sz="1200">
              <a:latin typeface="Times New Roman"/>
              <a:cs typeface="Times New Roman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03300" y="7338059"/>
          <a:ext cx="5676900" cy="2316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6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2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279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Class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053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Description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852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Margins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0530" marR="92075">
                        <a:lnSpc>
                          <a:spcPts val="1380"/>
                        </a:lnSpc>
                        <a:spcBef>
                          <a:spcPts val="595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Specifies the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margins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of a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printed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page. </a:t>
                      </a:r>
                      <a:r>
                        <a:rPr sz="1200" i="1" spc="-15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Bottom,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Left, 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Right, and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Top properties are used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to </a:t>
                      </a:r>
                      <a:r>
                        <a:rPr sz="1200" i="1" spc="-10" dirty="0">
                          <a:latin typeface="Times New Roman"/>
                          <a:cs typeface="Times New Roman"/>
                        </a:rPr>
                        <a:t>get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set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the  bottom, left, right, and top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margins, respectively, </a:t>
                      </a:r>
                      <a:r>
                        <a:rPr sz="1200" i="1" spc="-15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  page in hundredths of an</a:t>
                      </a:r>
                      <a:r>
                        <a:rPr sz="1200" i="1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inch.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556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MarginsConverter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0530" marR="337185">
                        <a:lnSpc>
                          <a:spcPts val="1380"/>
                        </a:lnSpc>
                        <a:spcBef>
                          <a:spcPts val="615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Provides methods to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convert margins,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including 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CanConvertFrom, CanConvertTo, ConvertFrom,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and 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ConvertTo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810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PageSettings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0530" marR="154940">
                        <a:lnSpc>
                          <a:spcPts val="1380"/>
                        </a:lnSpc>
                        <a:spcBef>
                          <a:spcPts val="595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Specifies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settings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of a page,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including properties such as  Bounds, Color, Landscape, Margins,</a:t>
                      </a:r>
                      <a:r>
                        <a:rPr sz="1200" i="1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PaperSize,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556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769359" y="9874334"/>
            <a:ext cx="304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117</a:t>
            </a:r>
            <a:endParaRPr sz="1200">
              <a:latin typeface="Times New Roman"/>
              <a:cs typeface="Times New Roman"/>
            </a:endParaRP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003300" y="914400"/>
          <a:ext cx="5676900" cy="8653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0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95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6540">
                <a:tc gridSpan="2">
                  <a:txBody>
                    <a:bodyPr/>
                    <a:lstStyle/>
                    <a:p>
                      <a:pPr marL="2047239">
                        <a:lnSpc>
                          <a:spcPts val="1360"/>
                        </a:lnSpc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PaperSource,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PrinterResolution,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200" i="1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PrinterSettings.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6319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PaperSize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835" marR="240029">
                        <a:lnSpc>
                          <a:spcPts val="1380"/>
                        </a:lnSpc>
                        <a:spcBef>
                          <a:spcPts val="615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Specifies the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paper size.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Its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properties include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Height, 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Width, PaperName, and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Kind.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Kind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property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is the  type of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paper, represented </a:t>
                      </a:r>
                      <a:r>
                        <a:rPr sz="1200" i="1" spc="-15" dirty="0">
                          <a:latin typeface="Times New Roman"/>
                          <a:cs typeface="Times New Roman"/>
                        </a:rPr>
                        <a:t>by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PaperKind 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enumeration, which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has members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that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represent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A3, 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envelopes, sheets, ledgers,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sz="1200" i="1" spc="-10" dirty="0">
                          <a:latin typeface="Times New Roman"/>
                          <a:cs typeface="Times New Roman"/>
                        </a:rPr>
                        <a:t>so</a:t>
                      </a:r>
                      <a:r>
                        <a:rPr sz="1200" i="1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on.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810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PaperSource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835" marR="469900">
                        <a:lnSpc>
                          <a:spcPts val="1380"/>
                        </a:lnSpc>
                        <a:spcBef>
                          <a:spcPts val="595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Specifies the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paper tray from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which </a:t>
                      </a:r>
                      <a:r>
                        <a:rPr sz="1200" i="1" spc="-1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printer gets 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paper,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with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properties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Kind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and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556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054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SourceName.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835" marR="447040">
                        <a:lnSpc>
                          <a:spcPts val="1380"/>
                        </a:lnSpc>
                        <a:spcBef>
                          <a:spcPts val="615"/>
                        </a:spcBef>
                      </a:pP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SourceName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is a type </a:t>
                      </a:r>
                      <a:r>
                        <a:rPr sz="1200" i="1" spc="-15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PaperSource enumeration, 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which defines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members based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on the Kind</a:t>
                      </a:r>
                      <a:r>
                        <a:rPr sz="1200" i="1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property.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810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8519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PreviewPageInfo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835" marR="85725">
                        <a:lnSpc>
                          <a:spcPts val="1380"/>
                        </a:lnSpc>
                        <a:spcBef>
                          <a:spcPts val="595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Provides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print preview information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for a single page.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The  Image property returns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image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of the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printed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page,  and the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PhysicalSize property returns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size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of the  printed page in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1/1000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inch.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556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PreviewPrintController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835" marR="71120">
                        <a:lnSpc>
                          <a:spcPts val="1380"/>
                        </a:lnSpc>
                        <a:spcBef>
                          <a:spcPts val="615"/>
                        </a:spcBef>
                      </a:pP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Displays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 document on a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screen as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series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images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for  each page.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The UseAntiAlias property </a:t>
                      </a:r>
                      <a:r>
                        <a:rPr sz="1200" i="1" spc="-10" dirty="0">
                          <a:latin typeface="Times New Roman"/>
                          <a:cs typeface="Times New Roman"/>
                        </a:rPr>
                        <a:t>gets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sets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the  anti-aliasing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when displaying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200" i="1" spc="-10" dirty="0">
                          <a:latin typeface="Times New Roman"/>
                          <a:cs typeface="Times New Roman"/>
                        </a:rPr>
                        <a:t>print</a:t>
                      </a:r>
                      <a:r>
                        <a:rPr sz="1200" i="1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preview.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810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326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PrintController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835" marR="196215" algn="just">
                        <a:lnSpc>
                          <a:spcPts val="1380"/>
                        </a:lnSpc>
                        <a:spcBef>
                          <a:spcPts val="595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Controls how a document is printed.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The class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provides  four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methods: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OnStartPage,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OnStartPrint,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OnEndPage,  and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OnEndPrint.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556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PrintDocument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835" marR="297180" algn="just">
                        <a:lnSpc>
                          <a:spcPts val="1380"/>
                        </a:lnSpc>
                        <a:spcBef>
                          <a:spcPts val="615"/>
                        </a:spcBef>
                      </a:pP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Starts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the printing </a:t>
                      </a:r>
                      <a:r>
                        <a:rPr sz="1200" i="1" spc="-10" dirty="0">
                          <a:latin typeface="Times New Roman"/>
                          <a:cs typeface="Times New Roman"/>
                        </a:rPr>
                        <a:t>process.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Creates an instance of this 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class, sets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the printing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properties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that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describe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how to  print, and calls </a:t>
                      </a:r>
                      <a:r>
                        <a:rPr sz="1200" i="1" spc="-1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Print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method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to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start the</a:t>
                      </a:r>
                      <a:r>
                        <a:rPr sz="1200" i="1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process.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810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58519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PrinterResolution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835" marR="197485">
                        <a:lnSpc>
                          <a:spcPts val="1380"/>
                        </a:lnSpc>
                        <a:spcBef>
                          <a:spcPts val="595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Provides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properties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to </a:t>
                      </a:r>
                      <a:r>
                        <a:rPr sz="1200" i="1" spc="-10" dirty="0">
                          <a:latin typeface="Times New Roman"/>
                          <a:cs typeface="Times New Roman"/>
                        </a:rPr>
                        <a:t>return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 printer resolution.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The 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Kind, X, and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Y properties return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printer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resolution, 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horizontal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resolution in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dots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per inch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(dpi),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vertical 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printer resolution in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dpi,</a:t>
                      </a:r>
                      <a:r>
                        <a:rPr sz="1200" i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respectively.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556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3632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PrinterSettings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835" marR="170180">
                        <a:lnSpc>
                          <a:spcPts val="1380"/>
                        </a:lnSpc>
                        <a:spcBef>
                          <a:spcPts val="615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Provides methods and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properties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for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setting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how a  document is printed,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including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printer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that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prints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it. 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Some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of the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common properties are MinimumPage, 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MaximumPage, Copies,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MaximumCopies, PrinterName,  and </a:t>
                      </a:r>
                      <a:r>
                        <a:rPr sz="1200" i="1" spc="-10" dirty="0">
                          <a:latin typeface="Times New Roman"/>
                          <a:cs typeface="Times New Roman"/>
                        </a:rPr>
                        <a:t>so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 on.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810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67945" marR="78740">
                        <a:lnSpc>
                          <a:spcPts val="1380"/>
                        </a:lnSpc>
                        <a:spcBef>
                          <a:spcPts val="595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PrinterSettings.PaperSizeColl 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ection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5565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Collection of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PaperSize</a:t>
                      </a:r>
                      <a:r>
                        <a:rPr sz="1200" i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objects.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10539">
                <a:tc>
                  <a:txBody>
                    <a:bodyPr/>
                    <a:lstStyle/>
                    <a:p>
                      <a:pPr marL="67945" marR="78105">
                        <a:lnSpc>
                          <a:spcPts val="1380"/>
                        </a:lnSpc>
                        <a:spcBef>
                          <a:spcPts val="615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PrinterSettings.PaperSourceC 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ollection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8105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Collection of PaperSource</a:t>
                      </a:r>
                      <a:r>
                        <a:rPr sz="1200" i="1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objects.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10540">
                <a:tc>
                  <a:txBody>
                    <a:bodyPr/>
                    <a:lstStyle/>
                    <a:p>
                      <a:pPr marL="67945" marR="69215">
                        <a:lnSpc>
                          <a:spcPts val="1380"/>
                        </a:lnSpc>
                        <a:spcBef>
                          <a:spcPts val="595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PrinterSettings.PrinterResolut 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ionCollection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5565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Collection of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PrinterResolution</a:t>
                      </a:r>
                      <a:r>
                        <a:rPr sz="1200" i="1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objects.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3769359" y="9874334"/>
            <a:ext cx="304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118</a:t>
            </a:r>
            <a:endParaRPr sz="1200">
              <a:latin typeface="Times New Roman"/>
              <a:cs typeface="Times New Roman"/>
            </a:endParaRP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003300" y="914400"/>
          <a:ext cx="5676900" cy="2694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67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1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PrinterUnitConvert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9375" marR="234950">
                        <a:lnSpc>
                          <a:spcPts val="1360"/>
                        </a:lnSpc>
                        <a:spcBef>
                          <a:spcPts val="630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Specifies a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series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conversion methods that are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useful  when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interoperating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with the</a:t>
                      </a:r>
                      <a:r>
                        <a:rPr sz="1200" i="1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Win32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001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79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PrintEventArgs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937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Provides data for </a:t>
                      </a:r>
                      <a:r>
                        <a:rPr sz="1200" i="1" spc="-1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BeginPrint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EndPrint</a:t>
                      </a:r>
                      <a:r>
                        <a:rPr sz="1200" i="1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events.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73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PrintingPermission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937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Controls access to</a:t>
                      </a:r>
                      <a:r>
                        <a:rPr sz="1200" i="1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printers.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8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PrintingPermissionAttribute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937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Allows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declarative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printing </a:t>
                      </a:r>
                      <a:r>
                        <a:rPr sz="1200" i="1" spc="-10" dirty="0">
                          <a:latin typeface="Times New Roman"/>
                          <a:cs typeface="Times New Roman"/>
                        </a:rPr>
                        <a:t>permission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 checks.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PrintPageEventArgs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937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Provides data for </a:t>
                      </a:r>
                      <a:r>
                        <a:rPr sz="1200" i="1" spc="-1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PrintPage event.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7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QueryPageSettingsEventArgs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937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Provides data for </a:t>
                      </a:r>
                      <a:r>
                        <a:rPr sz="1200" i="1" spc="-1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QueryPageSettings</a:t>
                      </a:r>
                      <a:r>
                        <a:rPr sz="1200" i="1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event.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054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StandardPrintController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9375" marR="295275">
                        <a:lnSpc>
                          <a:spcPts val="1380"/>
                        </a:lnSpc>
                        <a:spcBef>
                          <a:spcPts val="595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Specifies a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print controller that sends information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to a  printer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556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901700" y="3914140"/>
            <a:ext cx="25704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Kelas-kelas </a:t>
            </a:r>
            <a:r>
              <a:rPr sz="1200" b="1" spc="-10" dirty="0">
                <a:latin typeface="Times New Roman"/>
                <a:cs typeface="Times New Roman"/>
              </a:rPr>
              <a:t>pada</a:t>
            </a:r>
            <a:r>
              <a:rPr sz="1200" b="1" spc="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System.Drawing.Text</a:t>
            </a:r>
            <a:endParaRPr sz="1200">
              <a:latin typeface="Times New Roman"/>
              <a:cs typeface="Times New Roman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03300" y="4267200"/>
          <a:ext cx="5676900" cy="2042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4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24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74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Class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Description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1059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FontCollection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0" marR="84455">
                        <a:lnSpc>
                          <a:spcPts val="1380"/>
                        </a:lnSpc>
                        <a:spcBef>
                          <a:spcPts val="615"/>
                        </a:spcBef>
                      </a:pP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Abstract base class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for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installed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private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font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collections. 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It provides a method to </a:t>
                      </a:r>
                      <a:r>
                        <a:rPr sz="1200" i="1" spc="-10" dirty="0">
                          <a:latin typeface="Times New Roman"/>
                          <a:cs typeface="Times New Roman"/>
                        </a:rPr>
                        <a:t>get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list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200" i="1" spc="-1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font families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contained  in the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collection. Two derived classes from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the FontCollection 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class are InstalledFontCollection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200" i="1" spc="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PrivateFontCollection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810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73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InstalledFontCollection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Represents the fonts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installed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on </a:t>
                      </a:r>
                      <a:r>
                        <a:rPr sz="1200" i="1" spc="-1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200" i="1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spc="-10" dirty="0">
                          <a:latin typeface="Times New Roman"/>
                          <a:cs typeface="Times New Roman"/>
                        </a:rPr>
                        <a:t>system.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054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PrivateFontCollection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0" marR="296545">
                        <a:lnSpc>
                          <a:spcPts val="1380"/>
                        </a:lnSpc>
                        <a:spcBef>
                          <a:spcPts val="615"/>
                        </a:spcBef>
                      </a:pPr>
                      <a:r>
                        <a:rPr sz="1200" i="1" dirty="0">
                          <a:latin typeface="Times New Roman"/>
                          <a:cs typeface="Times New Roman"/>
                        </a:rPr>
                        <a:t>Represents a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collection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of font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families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built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from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font files  that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are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provided </a:t>
                      </a:r>
                      <a:r>
                        <a:rPr sz="1200" i="1" spc="-15" dirty="0">
                          <a:latin typeface="Times New Roman"/>
                          <a:cs typeface="Times New Roman"/>
                        </a:rPr>
                        <a:t>by 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the client</a:t>
                      </a:r>
                      <a:r>
                        <a:rPr sz="1200" i="1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spc="-5" dirty="0">
                          <a:latin typeface="Times New Roman"/>
                          <a:cs typeface="Times New Roman"/>
                        </a:rPr>
                        <a:t>application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810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901700" y="7002780"/>
            <a:ext cx="6045200" cy="2346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3720" lvl="1" indent="-541655">
              <a:lnSpc>
                <a:spcPct val="100000"/>
              </a:lnSpc>
              <a:spcBef>
                <a:spcPts val="100"/>
              </a:spcBef>
              <a:buFont typeface="Times New Roman"/>
              <a:buAutoNum type="arabicPeriod" startAt="4"/>
              <a:tabLst>
                <a:tab pos="554355" algn="l"/>
              </a:tabLst>
            </a:pPr>
            <a:r>
              <a:rPr sz="1400" b="1" spc="-5" dirty="0">
                <a:latin typeface="Times New Roman"/>
                <a:cs typeface="Times New Roman"/>
              </a:rPr>
              <a:t>Mempersiapkan Penggunakan Grafis pada </a:t>
            </a:r>
            <a:r>
              <a:rPr sz="1400" b="1" spc="-10" dirty="0">
                <a:latin typeface="Times New Roman"/>
                <a:cs typeface="Times New Roman"/>
              </a:rPr>
              <a:t>Visual</a:t>
            </a:r>
            <a:r>
              <a:rPr sz="1400" b="1" spc="3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Studio</a:t>
            </a:r>
            <a:endParaRPr sz="1400">
              <a:latin typeface="Times New Roman"/>
              <a:cs typeface="Times New Roman"/>
            </a:endParaRPr>
          </a:p>
          <a:p>
            <a:pPr marL="12700" marR="5080" indent="457200" algn="just">
              <a:lnSpc>
                <a:spcPct val="143700"/>
              </a:lnSpc>
              <a:spcBef>
                <a:spcPts val="1110"/>
              </a:spcBef>
            </a:pPr>
            <a:r>
              <a:rPr sz="1200" dirty="0">
                <a:latin typeface="Times New Roman"/>
                <a:cs typeface="Times New Roman"/>
              </a:rPr>
              <a:t>Sebelum </a:t>
            </a:r>
            <a:r>
              <a:rPr sz="1200" spc="-5" dirty="0">
                <a:latin typeface="Times New Roman"/>
                <a:cs typeface="Times New Roman"/>
              </a:rPr>
              <a:t>kita bisa </a:t>
            </a:r>
            <a:r>
              <a:rPr sz="1200" dirty="0">
                <a:latin typeface="Times New Roman"/>
                <a:cs typeface="Times New Roman"/>
              </a:rPr>
              <a:t>melakukan </a:t>
            </a:r>
            <a:r>
              <a:rPr sz="1200" spc="-5" dirty="0">
                <a:latin typeface="Times New Roman"/>
                <a:cs typeface="Times New Roman"/>
              </a:rPr>
              <a:t>pemrograman, </a:t>
            </a:r>
            <a:r>
              <a:rPr sz="1200" dirty="0">
                <a:latin typeface="Times New Roman"/>
                <a:cs typeface="Times New Roman"/>
              </a:rPr>
              <a:t>harus </a:t>
            </a:r>
            <a:r>
              <a:rPr sz="1200" spc="-5" dirty="0">
                <a:latin typeface="Times New Roman"/>
                <a:cs typeface="Times New Roman"/>
              </a:rPr>
              <a:t>dipersiapkan </a:t>
            </a:r>
            <a:r>
              <a:rPr sz="1200" dirty="0">
                <a:latin typeface="Times New Roman"/>
                <a:cs typeface="Times New Roman"/>
              </a:rPr>
              <a:t>dulu </a:t>
            </a:r>
            <a:r>
              <a:rPr sz="1200" spc="-5" dirty="0">
                <a:latin typeface="Times New Roman"/>
                <a:cs typeface="Times New Roman"/>
              </a:rPr>
              <a:t>perangkat </a:t>
            </a:r>
            <a:r>
              <a:rPr sz="1200" dirty="0">
                <a:latin typeface="Times New Roman"/>
                <a:cs typeface="Times New Roman"/>
              </a:rPr>
              <a:t>lunak  </a:t>
            </a:r>
            <a:r>
              <a:rPr sz="1200" spc="-5" dirty="0">
                <a:latin typeface="Times New Roman"/>
                <a:cs typeface="Times New Roman"/>
              </a:rPr>
              <a:t>Visual </a:t>
            </a:r>
            <a:r>
              <a:rPr sz="1200" dirty="0">
                <a:latin typeface="Times New Roman"/>
                <a:cs typeface="Times New Roman"/>
              </a:rPr>
              <a:t>Studio. </a:t>
            </a:r>
            <a:r>
              <a:rPr sz="1200" spc="-5" dirty="0">
                <a:latin typeface="Times New Roman"/>
                <a:cs typeface="Times New Roman"/>
              </a:rPr>
              <a:t>Saat </a:t>
            </a:r>
            <a:r>
              <a:rPr sz="1200" dirty="0">
                <a:latin typeface="Times New Roman"/>
                <a:cs typeface="Times New Roman"/>
              </a:rPr>
              <a:t>ini </a:t>
            </a:r>
            <a:r>
              <a:rPr sz="1200" spc="-10" dirty="0">
                <a:latin typeface="Times New Roman"/>
                <a:cs typeface="Times New Roman"/>
              </a:rPr>
              <a:t>versi yang </a:t>
            </a:r>
            <a:r>
              <a:rPr sz="1200" dirty="0">
                <a:latin typeface="Times New Roman"/>
                <a:cs typeface="Times New Roman"/>
              </a:rPr>
              <a:t>terakhir dan </a:t>
            </a:r>
            <a:r>
              <a:rPr sz="1200" spc="-5" dirty="0">
                <a:latin typeface="Times New Roman"/>
                <a:cs typeface="Times New Roman"/>
              </a:rPr>
              <a:t>terlengkap </a:t>
            </a:r>
            <a:r>
              <a:rPr sz="1200" dirty="0">
                <a:latin typeface="Times New Roman"/>
                <a:cs typeface="Times New Roman"/>
              </a:rPr>
              <a:t>dari </a:t>
            </a:r>
            <a:r>
              <a:rPr sz="1200" spc="-5" dirty="0">
                <a:latin typeface="Times New Roman"/>
                <a:cs typeface="Times New Roman"/>
              </a:rPr>
              <a:t>visual studio adalah Visual </a:t>
            </a:r>
            <a:r>
              <a:rPr sz="1200" dirty="0">
                <a:latin typeface="Times New Roman"/>
                <a:cs typeface="Times New Roman"/>
              </a:rPr>
              <a:t>Studio  Ultimate 2013 </a:t>
            </a:r>
            <a:r>
              <a:rPr sz="1200" spc="-5" dirty="0">
                <a:latin typeface="Times New Roman"/>
                <a:cs typeface="Times New Roman"/>
              </a:rPr>
              <a:t>Update </a:t>
            </a:r>
            <a:r>
              <a:rPr sz="1200" dirty="0">
                <a:latin typeface="Times New Roman"/>
                <a:cs typeface="Times New Roman"/>
              </a:rPr>
              <a:t>3. </a:t>
            </a:r>
            <a:r>
              <a:rPr sz="1200" spc="-5" dirty="0">
                <a:latin typeface="Times New Roman"/>
                <a:cs typeface="Times New Roman"/>
              </a:rPr>
              <a:t>Setelah Visual </a:t>
            </a:r>
            <a:r>
              <a:rPr sz="1200" dirty="0">
                <a:latin typeface="Times New Roman"/>
                <a:cs typeface="Times New Roman"/>
              </a:rPr>
              <a:t>Studio </a:t>
            </a:r>
            <a:r>
              <a:rPr sz="1200" spc="-5" dirty="0">
                <a:latin typeface="Times New Roman"/>
                <a:cs typeface="Times New Roman"/>
              </a:rPr>
              <a:t>di-</a:t>
            </a:r>
            <a:r>
              <a:rPr sz="1200" i="1" spc="-5" dirty="0">
                <a:latin typeface="Times New Roman"/>
                <a:cs typeface="Times New Roman"/>
              </a:rPr>
              <a:t>install</a:t>
            </a:r>
            <a:r>
              <a:rPr sz="1200" spc="-5" dirty="0">
                <a:latin typeface="Times New Roman"/>
                <a:cs typeface="Times New Roman"/>
              </a:rPr>
              <a:t>, jalankan </a:t>
            </a:r>
            <a:r>
              <a:rPr sz="1200" spc="-10" dirty="0">
                <a:latin typeface="Times New Roman"/>
                <a:cs typeface="Times New Roman"/>
              </a:rPr>
              <a:t>Visual </a:t>
            </a:r>
            <a:r>
              <a:rPr sz="1200" dirty="0">
                <a:latin typeface="Times New Roman"/>
                <a:cs typeface="Times New Roman"/>
              </a:rPr>
              <a:t>Studio dan </a:t>
            </a:r>
            <a:r>
              <a:rPr sz="1200" spc="-5" dirty="0">
                <a:latin typeface="Times New Roman"/>
                <a:cs typeface="Times New Roman"/>
              </a:rPr>
              <a:t>lakukan  langkah-langkah sebagai </a:t>
            </a:r>
            <a:r>
              <a:rPr sz="1200" dirty="0">
                <a:latin typeface="Times New Roman"/>
                <a:cs typeface="Times New Roman"/>
              </a:rPr>
              <a:t>berikut. </a:t>
            </a:r>
            <a:r>
              <a:rPr sz="1200" spc="-5" dirty="0">
                <a:latin typeface="Times New Roman"/>
                <a:cs typeface="Times New Roman"/>
              </a:rPr>
              <a:t>Dalam contoh </a:t>
            </a:r>
            <a:r>
              <a:rPr sz="1200" dirty="0">
                <a:latin typeface="Times New Roman"/>
                <a:cs typeface="Times New Roman"/>
              </a:rPr>
              <a:t>ini akan </a:t>
            </a:r>
            <a:r>
              <a:rPr sz="1200" spc="-5" dirty="0">
                <a:latin typeface="Times New Roman"/>
                <a:cs typeface="Times New Roman"/>
              </a:rPr>
              <a:t>digunakan Visual </a:t>
            </a:r>
            <a:r>
              <a:rPr sz="1200" dirty="0">
                <a:latin typeface="Times New Roman"/>
                <a:cs typeface="Times New Roman"/>
              </a:rPr>
              <a:t>Studio </a:t>
            </a:r>
            <a:r>
              <a:rPr sz="1200" spc="-10" dirty="0">
                <a:latin typeface="Times New Roman"/>
                <a:cs typeface="Times New Roman"/>
              </a:rPr>
              <a:t>2010 </a:t>
            </a:r>
            <a:r>
              <a:rPr sz="1200" dirty="0">
                <a:latin typeface="Times New Roman"/>
                <a:cs typeface="Times New Roman"/>
              </a:rPr>
              <a:t>Ultimate.  </a:t>
            </a:r>
            <a:r>
              <a:rPr sz="1200" spc="-5" dirty="0">
                <a:latin typeface="Times New Roman"/>
                <a:cs typeface="Times New Roman"/>
              </a:rPr>
              <a:t>Diasumsikan proses instalasi </a:t>
            </a:r>
            <a:r>
              <a:rPr sz="1200" dirty="0">
                <a:latin typeface="Times New Roman"/>
                <a:cs typeface="Times New Roman"/>
              </a:rPr>
              <a:t>telah </a:t>
            </a:r>
            <a:r>
              <a:rPr sz="1200" spc="-5" dirty="0">
                <a:latin typeface="Times New Roman"/>
                <a:cs typeface="Times New Roman"/>
              </a:rPr>
              <a:t>sukses</a:t>
            </a:r>
            <a:r>
              <a:rPr sz="1200" dirty="0">
                <a:latin typeface="Times New Roman"/>
                <a:cs typeface="Times New Roman"/>
              </a:rPr>
              <a:t> dilakukan.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marL="698500" lvl="2" indent="-236854">
              <a:lnSpc>
                <a:spcPct val="100000"/>
              </a:lnSpc>
              <a:buAutoNum type="arabicPeriod"/>
              <a:tabLst>
                <a:tab pos="699135" algn="l"/>
              </a:tabLst>
            </a:pPr>
            <a:r>
              <a:rPr sz="1200" dirty="0">
                <a:latin typeface="Times New Roman"/>
                <a:cs typeface="Times New Roman"/>
              </a:rPr>
              <a:t>Jalankan </a:t>
            </a:r>
            <a:r>
              <a:rPr sz="1200" spc="-5" dirty="0">
                <a:latin typeface="Times New Roman"/>
                <a:cs typeface="Times New Roman"/>
              </a:rPr>
              <a:t>Visual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Studio</a:t>
            </a:r>
            <a:endParaRPr sz="1200">
              <a:latin typeface="Times New Roman"/>
              <a:cs typeface="Times New Roman"/>
            </a:endParaRPr>
          </a:p>
          <a:p>
            <a:pPr marL="698500" lvl="2" indent="-236854">
              <a:lnSpc>
                <a:spcPct val="100000"/>
              </a:lnSpc>
              <a:spcBef>
                <a:spcPts val="640"/>
              </a:spcBef>
              <a:buAutoNum type="arabicPeriod"/>
              <a:tabLst>
                <a:tab pos="699135" algn="l"/>
              </a:tabLst>
            </a:pPr>
            <a:r>
              <a:rPr sz="1200" spc="-5" dirty="0">
                <a:latin typeface="Times New Roman"/>
                <a:cs typeface="Times New Roman"/>
              </a:rPr>
              <a:t>Buat Proyek Baru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</a:t>
            </a:r>
            <a:r>
              <a:rPr sz="1200" i="1" dirty="0">
                <a:latin typeface="Times New Roman"/>
                <a:cs typeface="Times New Roman"/>
              </a:rPr>
              <a:t>File-New-Project</a:t>
            </a:r>
            <a:r>
              <a:rPr sz="1200" dirty="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51330" y="810209"/>
            <a:ext cx="5594350" cy="549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8920" marR="5080" indent="-236220">
              <a:lnSpc>
                <a:spcPct val="1431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3. Pilih </a:t>
            </a:r>
            <a:r>
              <a:rPr sz="1200" spc="-5" dirty="0">
                <a:latin typeface="Times New Roman"/>
                <a:cs typeface="Times New Roman"/>
              </a:rPr>
              <a:t>Windows </a:t>
            </a:r>
            <a:r>
              <a:rPr sz="1200" spc="-15" dirty="0">
                <a:latin typeface="Times New Roman"/>
                <a:cs typeface="Times New Roman"/>
              </a:rPr>
              <a:t>Form </a:t>
            </a:r>
            <a:r>
              <a:rPr sz="1200" dirty="0">
                <a:latin typeface="Times New Roman"/>
                <a:cs typeface="Times New Roman"/>
              </a:rPr>
              <a:t>Application, </a:t>
            </a:r>
            <a:r>
              <a:rPr sz="1200" spc="-5" dirty="0">
                <a:latin typeface="Times New Roman"/>
                <a:cs typeface="Times New Roman"/>
              </a:rPr>
              <a:t>yakinkan bahwa </a:t>
            </a:r>
            <a:r>
              <a:rPr sz="1200" i="1" spc="-5" dirty="0">
                <a:latin typeface="Times New Roman"/>
                <a:cs typeface="Times New Roman"/>
              </a:rPr>
              <a:t>template </a:t>
            </a:r>
            <a:r>
              <a:rPr sz="1200" spc="-5" dirty="0">
                <a:latin typeface="Times New Roman"/>
                <a:cs typeface="Times New Roman"/>
              </a:rPr>
              <a:t>yang digunakan </a:t>
            </a:r>
            <a:r>
              <a:rPr sz="1200" dirty="0">
                <a:latin typeface="Times New Roman"/>
                <a:cs typeface="Times New Roman"/>
              </a:rPr>
              <a:t>adalah  </a:t>
            </a:r>
            <a:r>
              <a:rPr sz="1200" spc="-5" dirty="0">
                <a:latin typeface="Times New Roman"/>
                <a:cs typeface="Times New Roman"/>
              </a:rPr>
              <a:t>Visual</a:t>
            </a:r>
            <a:r>
              <a:rPr sz="1200" dirty="0">
                <a:latin typeface="Times New Roman"/>
                <a:cs typeface="Times New Roman"/>
              </a:rPr>
              <a:t> C#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51178" y="4937963"/>
            <a:ext cx="5325110" cy="81534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48920" indent="-236854">
              <a:lnSpc>
                <a:spcPct val="100000"/>
              </a:lnSpc>
              <a:spcBef>
                <a:spcPts val="740"/>
              </a:spcBef>
              <a:buAutoNum type="arabicPeriod" startAt="4"/>
              <a:tabLst>
                <a:tab pos="249554" algn="l"/>
              </a:tabLst>
            </a:pPr>
            <a:r>
              <a:rPr sz="1200" dirty="0">
                <a:latin typeface="Times New Roman"/>
                <a:cs typeface="Times New Roman"/>
              </a:rPr>
              <a:t>Tentukan </a:t>
            </a:r>
            <a:r>
              <a:rPr sz="1200" i="1" spc="-5" dirty="0">
                <a:latin typeface="Times New Roman"/>
                <a:cs typeface="Times New Roman"/>
              </a:rPr>
              <a:t>Name, Location </a:t>
            </a:r>
            <a:r>
              <a:rPr sz="1200" i="1" dirty="0">
                <a:latin typeface="Times New Roman"/>
                <a:cs typeface="Times New Roman"/>
              </a:rPr>
              <a:t>dan </a:t>
            </a:r>
            <a:r>
              <a:rPr sz="1200" i="1" spc="-5" dirty="0">
                <a:latin typeface="Times New Roman"/>
                <a:cs typeface="Times New Roman"/>
              </a:rPr>
              <a:t>Solution </a:t>
            </a:r>
            <a:r>
              <a:rPr sz="1200" i="1" spc="-10" dirty="0">
                <a:latin typeface="Times New Roman"/>
                <a:cs typeface="Times New Roman"/>
              </a:rPr>
              <a:t>Name </a:t>
            </a:r>
            <a:r>
              <a:rPr sz="1200" spc="-5" dirty="0">
                <a:latin typeface="Times New Roman"/>
                <a:cs typeface="Times New Roman"/>
              </a:rPr>
              <a:t>sesuai dengan keinginan</a:t>
            </a:r>
            <a:r>
              <a:rPr sz="1200" spc="1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pemrogram</a:t>
            </a:r>
            <a:endParaRPr sz="1200">
              <a:latin typeface="Times New Roman"/>
              <a:cs typeface="Times New Roman"/>
            </a:endParaRPr>
          </a:p>
          <a:p>
            <a:pPr marL="248920" indent="-236220">
              <a:lnSpc>
                <a:spcPct val="100000"/>
              </a:lnSpc>
              <a:spcBef>
                <a:spcPts val="640"/>
              </a:spcBef>
              <a:buAutoNum type="arabicPeriod" startAt="4"/>
              <a:tabLst>
                <a:tab pos="248920" algn="l"/>
              </a:tabLst>
            </a:pPr>
            <a:r>
              <a:rPr sz="1200" dirty="0">
                <a:latin typeface="Times New Roman"/>
                <a:cs typeface="Times New Roman"/>
              </a:rPr>
              <a:t>Jika </a:t>
            </a:r>
            <a:r>
              <a:rPr sz="1200" spc="-5" dirty="0">
                <a:latin typeface="Times New Roman"/>
                <a:cs typeface="Times New Roman"/>
              </a:rPr>
              <a:t>sudah lengkap maka </a:t>
            </a:r>
            <a:r>
              <a:rPr sz="1200" dirty="0">
                <a:latin typeface="Times New Roman"/>
                <a:cs typeface="Times New Roman"/>
              </a:rPr>
              <a:t>pada </a:t>
            </a:r>
            <a:r>
              <a:rPr sz="1200" spc="-5" dirty="0">
                <a:latin typeface="Times New Roman"/>
                <a:cs typeface="Times New Roman"/>
              </a:rPr>
              <a:t>layar </a:t>
            </a:r>
            <a:r>
              <a:rPr sz="1200" dirty="0">
                <a:latin typeface="Times New Roman"/>
                <a:cs typeface="Times New Roman"/>
              </a:rPr>
              <a:t>akan ditampilkan </a:t>
            </a:r>
            <a:r>
              <a:rPr sz="1200" spc="-5" dirty="0">
                <a:latin typeface="Times New Roman"/>
                <a:cs typeface="Times New Roman"/>
              </a:rPr>
              <a:t>form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kosong.</a:t>
            </a:r>
            <a:endParaRPr sz="1200">
              <a:latin typeface="Times New Roman"/>
              <a:cs typeface="Times New Roman"/>
            </a:endParaRPr>
          </a:p>
          <a:p>
            <a:pPr marL="248920" indent="-236220">
              <a:lnSpc>
                <a:spcPct val="100000"/>
              </a:lnSpc>
              <a:spcBef>
                <a:spcPts val="620"/>
              </a:spcBef>
              <a:buAutoNum type="arabicPeriod" startAt="4"/>
              <a:tabLst>
                <a:tab pos="248920" algn="l"/>
              </a:tabLst>
            </a:pP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memilih </a:t>
            </a:r>
            <a:r>
              <a:rPr sz="1200" spc="-5" dirty="0">
                <a:latin typeface="Times New Roman"/>
                <a:cs typeface="Times New Roman"/>
              </a:rPr>
              <a:t>komponen dalam ToolBox, </a:t>
            </a:r>
            <a:r>
              <a:rPr sz="1200" dirty="0">
                <a:latin typeface="Times New Roman"/>
                <a:cs typeface="Times New Roman"/>
              </a:rPr>
              <a:t>buatlah </a:t>
            </a:r>
            <a:r>
              <a:rPr sz="1200" i="1" spc="-5" dirty="0">
                <a:latin typeface="Times New Roman"/>
                <a:cs typeface="Times New Roman"/>
              </a:rPr>
              <a:t>form </a:t>
            </a:r>
            <a:r>
              <a:rPr sz="1200" spc="-5" dirty="0">
                <a:latin typeface="Times New Roman"/>
                <a:cs typeface="Times New Roman"/>
              </a:rPr>
              <a:t>sebagai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berikut: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44955" y="1567180"/>
            <a:ext cx="4869141" cy="32632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14820" y="6072518"/>
            <a:ext cx="5161917" cy="2455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769359" y="9874334"/>
            <a:ext cx="304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119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769359" y="9874334"/>
            <a:ext cx="304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120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01750" y="889000"/>
            <a:ext cx="6060440" cy="562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8500" indent="-236220">
              <a:lnSpc>
                <a:spcPct val="100000"/>
              </a:lnSpc>
              <a:spcBef>
                <a:spcPts val="100"/>
              </a:spcBef>
              <a:buAutoNum type="arabicPeriod" startAt="7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Ketikan program </a:t>
            </a:r>
            <a:r>
              <a:rPr sz="1200" dirty="0">
                <a:latin typeface="Times New Roman"/>
                <a:cs typeface="Times New Roman"/>
              </a:rPr>
              <a:t>berikut </a:t>
            </a:r>
            <a:r>
              <a:rPr sz="1200" spc="-5" dirty="0">
                <a:latin typeface="Times New Roman"/>
                <a:cs typeface="Times New Roman"/>
              </a:rPr>
              <a:t>pada </a:t>
            </a:r>
            <a:r>
              <a:rPr sz="1200" dirty="0">
                <a:latin typeface="Times New Roman"/>
                <a:cs typeface="Times New Roman"/>
              </a:rPr>
              <a:t>tab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Form1.cs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7"/>
            </a:pPr>
            <a:endParaRPr sz="1400">
              <a:latin typeface="Times New Roman"/>
              <a:cs typeface="Times New Roman"/>
            </a:endParaRPr>
          </a:p>
          <a:p>
            <a:pPr marL="731520" marR="4314825">
              <a:lnSpc>
                <a:spcPts val="1360"/>
              </a:lnSpc>
            </a:pPr>
            <a:r>
              <a:rPr sz="1200" spc="-5" dirty="0">
                <a:latin typeface="Courier New"/>
                <a:cs typeface="Courier New"/>
              </a:rPr>
              <a:t>Graphics</a:t>
            </a:r>
            <a:r>
              <a:rPr sz="1200" spc="-5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g;  int x,</a:t>
            </a:r>
            <a:r>
              <a:rPr sz="1200" spc="-4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y;</a:t>
            </a:r>
            <a:endParaRPr sz="1200">
              <a:latin typeface="Courier New"/>
              <a:cs typeface="Courier New"/>
            </a:endParaRPr>
          </a:p>
          <a:p>
            <a:pPr marL="731520">
              <a:lnSpc>
                <a:spcPts val="1325"/>
              </a:lnSpc>
            </a:pPr>
            <a:r>
              <a:rPr sz="1200" spc="-5" dirty="0">
                <a:latin typeface="Courier New"/>
                <a:cs typeface="Courier New"/>
              </a:rPr>
              <a:t>Brush aBrush =</a:t>
            </a:r>
            <a:r>
              <a:rPr sz="120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(Brush)Brushes.White;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Courier New"/>
              <a:cs typeface="Courier New"/>
            </a:endParaRPr>
          </a:p>
          <a:p>
            <a:pPr marL="731520">
              <a:lnSpc>
                <a:spcPts val="1400"/>
              </a:lnSpc>
              <a:spcBef>
                <a:spcPts val="5"/>
              </a:spcBef>
            </a:pPr>
            <a:r>
              <a:rPr sz="1200" spc="-5" dirty="0">
                <a:latin typeface="Courier New"/>
                <a:cs typeface="Courier New"/>
              </a:rPr>
              <a:t>private void Form1_Load(object sender, EventArgs</a:t>
            </a:r>
            <a:r>
              <a:rPr sz="1200" spc="4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e)</a:t>
            </a:r>
            <a:endParaRPr sz="1200">
              <a:latin typeface="Courier New"/>
              <a:cs typeface="Courier New"/>
            </a:endParaRPr>
          </a:p>
          <a:p>
            <a:pPr marL="744220">
              <a:lnSpc>
                <a:spcPts val="1360"/>
              </a:lnSpc>
            </a:pPr>
            <a:r>
              <a:rPr sz="1200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1109980">
              <a:lnSpc>
                <a:spcPts val="1360"/>
              </a:lnSpc>
            </a:pPr>
            <a:r>
              <a:rPr sz="1200" spc="-5" dirty="0">
                <a:latin typeface="Courier New"/>
                <a:cs typeface="Courier New"/>
              </a:rPr>
              <a:t>g = canvas.CreateGraphics();</a:t>
            </a:r>
            <a:endParaRPr sz="1200">
              <a:latin typeface="Courier New"/>
              <a:cs typeface="Courier New"/>
            </a:endParaRPr>
          </a:p>
          <a:p>
            <a:pPr marL="744220">
              <a:lnSpc>
                <a:spcPts val="1400"/>
              </a:lnSpc>
            </a:pPr>
            <a:r>
              <a:rPr sz="1200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Courier New"/>
              <a:cs typeface="Courier New"/>
            </a:endParaRPr>
          </a:p>
          <a:p>
            <a:pPr marL="731520">
              <a:lnSpc>
                <a:spcPts val="1400"/>
              </a:lnSpc>
            </a:pPr>
            <a:r>
              <a:rPr sz="1200" spc="-5" dirty="0">
                <a:latin typeface="Courier New"/>
                <a:cs typeface="Courier New"/>
              </a:rPr>
              <a:t>private void DrawPixel_Click(object sender, EventArgs</a:t>
            </a:r>
            <a:r>
              <a:rPr sz="1200" spc="9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e)</a:t>
            </a:r>
            <a:endParaRPr sz="1200">
              <a:latin typeface="Courier New"/>
              <a:cs typeface="Courier New"/>
            </a:endParaRPr>
          </a:p>
          <a:p>
            <a:pPr marL="744220">
              <a:lnSpc>
                <a:spcPts val="1360"/>
              </a:lnSpc>
            </a:pPr>
            <a:r>
              <a:rPr sz="1200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1109980" marR="2016760">
              <a:lnSpc>
                <a:spcPts val="1360"/>
              </a:lnSpc>
              <a:spcBef>
                <a:spcPts val="75"/>
              </a:spcBef>
            </a:pPr>
            <a:r>
              <a:rPr sz="1200" spc="-5" dirty="0">
                <a:latin typeface="Courier New"/>
                <a:cs typeface="Courier New"/>
              </a:rPr>
              <a:t>x=Convert.ToInt16(PointX.Text);  y</a:t>
            </a:r>
            <a:r>
              <a:rPr sz="1200" spc="4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=Convert.ToInt16(PointY.Text);</a:t>
            </a:r>
            <a:endParaRPr sz="1200">
              <a:latin typeface="Courier New"/>
              <a:cs typeface="Courier New"/>
            </a:endParaRPr>
          </a:p>
          <a:p>
            <a:pPr marL="1109980">
              <a:lnSpc>
                <a:spcPts val="1285"/>
              </a:lnSpc>
            </a:pPr>
            <a:r>
              <a:rPr sz="1200" spc="-5" dirty="0">
                <a:latin typeface="Courier New"/>
                <a:cs typeface="Courier New"/>
              </a:rPr>
              <a:t>g.FillRectangle(aBrush, x, y, 1,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1);</a:t>
            </a:r>
            <a:endParaRPr sz="1200">
              <a:latin typeface="Courier New"/>
              <a:cs typeface="Courier New"/>
            </a:endParaRPr>
          </a:p>
          <a:p>
            <a:pPr marL="744220">
              <a:lnSpc>
                <a:spcPts val="1400"/>
              </a:lnSpc>
            </a:pPr>
            <a:r>
              <a:rPr sz="1200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Courier New"/>
              <a:cs typeface="Courier New"/>
            </a:endParaRPr>
          </a:p>
          <a:p>
            <a:pPr marL="744220">
              <a:lnSpc>
                <a:spcPts val="1400"/>
              </a:lnSpc>
            </a:pPr>
            <a:r>
              <a:rPr sz="1200" spc="-5" dirty="0">
                <a:latin typeface="Courier New"/>
                <a:cs typeface="Courier New"/>
              </a:rPr>
              <a:t>private void ClearScreen_Click(object sender, EventArgs</a:t>
            </a:r>
            <a:r>
              <a:rPr sz="1200" spc="14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e)</a:t>
            </a:r>
            <a:endParaRPr sz="1200">
              <a:latin typeface="Courier New"/>
              <a:cs typeface="Courier New"/>
            </a:endParaRPr>
          </a:p>
          <a:p>
            <a:pPr marL="744220">
              <a:lnSpc>
                <a:spcPts val="1360"/>
              </a:lnSpc>
            </a:pPr>
            <a:r>
              <a:rPr sz="1200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1109980">
              <a:lnSpc>
                <a:spcPts val="1360"/>
              </a:lnSpc>
            </a:pPr>
            <a:r>
              <a:rPr sz="1200" spc="-5" dirty="0">
                <a:latin typeface="Courier New"/>
                <a:cs typeface="Courier New"/>
              </a:rPr>
              <a:t>canvas.Refresh();</a:t>
            </a:r>
            <a:endParaRPr sz="1200">
              <a:latin typeface="Courier New"/>
              <a:cs typeface="Courier New"/>
            </a:endParaRPr>
          </a:p>
          <a:p>
            <a:pPr marL="744220">
              <a:lnSpc>
                <a:spcPts val="1400"/>
              </a:lnSpc>
            </a:pPr>
            <a:r>
              <a:rPr sz="1200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400">
              <a:latin typeface="Courier New"/>
              <a:cs typeface="Courier New"/>
            </a:endParaRPr>
          </a:p>
          <a:p>
            <a:pPr marL="698500" indent="-236854">
              <a:lnSpc>
                <a:spcPct val="100000"/>
              </a:lnSpc>
              <a:spcBef>
                <a:spcPts val="5"/>
              </a:spcBef>
              <a:buAutoNum type="arabicPeriod" startAt="8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Jalankan </a:t>
            </a:r>
            <a:r>
              <a:rPr sz="1200" spc="-5" dirty="0">
                <a:latin typeface="Times New Roman"/>
                <a:cs typeface="Times New Roman"/>
              </a:rPr>
              <a:t>program tersebut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lihat hasilnya.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Times New Roman"/>
                <a:cs typeface="Times New Roman"/>
              </a:rPr>
              <a:t>Catatan: </a:t>
            </a:r>
            <a:r>
              <a:rPr sz="1200" spc="-5" dirty="0">
                <a:latin typeface="Times New Roman"/>
                <a:cs typeface="Times New Roman"/>
              </a:rPr>
              <a:t>Pastikan bahwa </a:t>
            </a:r>
            <a:r>
              <a:rPr sz="1200" dirty="0">
                <a:latin typeface="Times New Roman"/>
                <a:cs typeface="Times New Roman"/>
              </a:rPr>
              <a:t>komposnens </a:t>
            </a:r>
            <a:r>
              <a:rPr sz="1200" spc="-5" dirty="0">
                <a:latin typeface="Times New Roman"/>
                <a:cs typeface="Times New Roman"/>
              </a:rPr>
              <a:t>istem grafika dituliskan dalam program yaitu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50">
              <a:latin typeface="Times New Roman"/>
              <a:cs typeface="Times New Roman"/>
            </a:endParaRPr>
          </a:p>
          <a:p>
            <a:pPr marL="461645">
              <a:lnSpc>
                <a:spcPts val="1590"/>
              </a:lnSpc>
            </a:pPr>
            <a:r>
              <a:rPr sz="1400" spc="-370" dirty="0">
                <a:latin typeface="Arial"/>
                <a:cs typeface="Arial"/>
              </a:rPr>
              <a:t></a:t>
            </a:r>
            <a:endParaRPr sz="1400">
              <a:latin typeface="Arial"/>
              <a:cs typeface="Arial"/>
            </a:endParaRPr>
          </a:p>
          <a:p>
            <a:pPr marL="461645">
              <a:lnSpc>
                <a:spcPts val="1350"/>
              </a:lnSpc>
            </a:pPr>
            <a:r>
              <a:rPr sz="1200" b="1" spc="-5" dirty="0">
                <a:latin typeface="Courier New"/>
                <a:cs typeface="Courier New"/>
              </a:rPr>
              <a:t>using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System.Drawing;</a:t>
            </a:r>
            <a:endParaRPr sz="1200">
              <a:latin typeface="Courier New"/>
              <a:cs typeface="Courier New"/>
            </a:endParaRPr>
          </a:p>
          <a:p>
            <a:pPr marL="461645">
              <a:lnSpc>
                <a:spcPct val="100000"/>
              </a:lnSpc>
              <a:spcBef>
                <a:spcPts val="20"/>
              </a:spcBef>
            </a:pPr>
            <a:r>
              <a:rPr sz="1400" spc="-370" dirty="0">
                <a:latin typeface="Arial"/>
                <a:cs typeface="Arial"/>
              </a:rPr>
              <a:t>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358900" y="9490783"/>
            <a:ext cx="116839" cy="198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40"/>
              </a:lnSpc>
            </a:pPr>
            <a:r>
              <a:rPr sz="1200" b="1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69359" y="9874334"/>
            <a:ext cx="304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121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01700" y="889000"/>
            <a:ext cx="5420360" cy="8611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Times New Roman"/>
                <a:cs typeface="Times New Roman"/>
              </a:rPr>
              <a:t>VIII.5 Operasi </a:t>
            </a:r>
            <a:r>
              <a:rPr sz="1400" b="1" dirty="0">
                <a:latin typeface="Times New Roman"/>
                <a:cs typeface="Times New Roman"/>
              </a:rPr>
              <a:t>Matriks </a:t>
            </a:r>
            <a:r>
              <a:rPr sz="1400" b="1" spc="-5" dirty="0">
                <a:latin typeface="Times New Roman"/>
                <a:cs typeface="Times New Roman"/>
              </a:rPr>
              <a:t>Menggunakan</a:t>
            </a:r>
            <a:r>
              <a:rPr sz="1400" b="1" spc="-120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Times New Roman"/>
                <a:cs typeface="Times New Roman"/>
              </a:rPr>
              <a:t>C#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Times New Roman"/>
                <a:cs typeface="Times New Roman"/>
              </a:rPr>
              <a:t>Menginputkan data </a:t>
            </a:r>
            <a:r>
              <a:rPr sz="1400" b="1" spc="5" dirty="0">
                <a:latin typeface="Times New Roman"/>
                <a:cs typeface="Times New Roman"/>
              </a:rPr>
              <a:t>ke </a:t>
            </a:r>
            <a:r>
              <a:rPr sz="1400" b="1" spc="-5" dirty="0">
                <a:latin typeface="Times New Roman"/>
                <a:cs typeface="Times New Roman"/>
              </a:rPr>
              <a:t>dalam</a:t>
            </a:r>
            <a:r>
              <a:rPr sz="1400" b="1" spc="-3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Matriks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 marR="2565400">
              <a:lnSpc>
                <a:spcPts val="1360"/>
              </a:lnSpc>
              <a:spcBef>
                <a:spcPts val="5"/>
              </a:spcBef>
            </a:pP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200" b="1" spc="-5" dirty="0">
                <a:latin typeface="Courier New"/>
                <a:cs typeface="Courier New"/>
              </a:rPr>
              <a:t>[,] intArr1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int</a:t>
            </a:r>
            <a:r>
              <a:rPr sz="1200" b="1" spc="-5" dirty="0">
                <a:latin typeface="Courier New"/>
                <a:cs typeface="Courier New"/>
              </a:rPr>
              <a:t>[2, 2];  intArr1[0, 0] =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12;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285"/>
              </a:lnSpc>
            </a:pPr>
            <a:r>
              <a:rPr sz="1200" b="1" spc="-5" dirty="0">
                <a:latin typeface="Courier New"/>
                <a:cs typeface="Courier New"/>
              </a:rPr>
              <a:t>intArr1[0, 1] =</a:t>
            </a:r>
            <a:r>
              <a:rPr sz="1200" b="1" spc="-3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23;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intArr1[1, 0] =</a:t>
            </a:r>
            <a:r>
              <a:rPr sz="1200" b="1" spc="-3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14;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intArr1[1, 1] =</a:t>
            </a:r>
            <a:r>
              <a:rPr sz="1200" b="1" spc="-3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-9;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360"/>
              </a:lnSpc>
            </a:pP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for </a:t>
            </a:r>
            <a:r>
              <a:rPr sz="1200" b="1" spc="-5" dirty="0">
                <a:latin typeface="Courier New"/>
                <a:cs typeface="Courier New"/>
              </a:rPr>
              <a:t>(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1200" b="1" spc="-5" dirty="0">
                <a:latin typeface="Courier New"/>
                <a:cs typeface="Courier New"/>
              </a:rPr>
              <a:t>i = 0; i &lt; 2;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i++)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469900">
              <a:lnSpc>
                <a:spcPts val="1360"/>
              </a:lnSpc>
            </a:pP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for </a:t>
            </a:r>
            <a:r>
              <a:rPr sz="1200" b="1" spc="-5" dirty="0">
                <a:latin typeface="Courier New"/>
                <a:cs typeface="Courier New"/>
              </a:rPr>
              <a:t>(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1200" b="1" spc="-5" dirty="0">
                <a:latin typeface="Courier New"/>
                <a:cs typeface="Courier New"/>
              </a:rPr>
              <a:t>j = 0; j &lt; 2;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j++)</a:t>
            </a:r>
            <a:endParaRPr sz="1200">
              <a:latin typeface="Courier New"/>
              <a:cs typeface="Courier New"/>
            </a:endParaRPr>
          </a:p>
          <a:p>
            <a:pPr marL="46990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927100">
              <a:lnSpc>
                <a:spcPts val="1360"/>
              </a:lnSpc>
            </a:pP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Console</a:t>
            </a:r>
            <a:r>
              <a:rPr sz="1200" b="1" spc="-5" dirty="0">
                <a:latin typeface="Courier New"/>
                <a:cs typeface="Courier New"/>
              </a:rPr>
              <a:t>.Write(intArr1[i, j] + </a:t>
            </a:r>
            <a:r>
              <a:rPr sz="1200" b="1" spc="-5" dirty="0">
                <a:solidFill>
                  <a:srgbClr val="A41515"/>
                </a:solidFill>
                <a:latin typeface="Courier New"/>
                <a:cs typeface="Courier New"/>
              </a:rPr>
              <a:t>"</a:t>
            </a:r>
            <a:r>
              <a:rPr sz="1200" b="1" spc="5" dirty="0">
                <a:solidFill>
                  <a:srgbClr val="A41515"/>
                </a:solidFill>
                <a:latin typeface="Courier New"/>
                <a:cs typeface="Courier New"/>
              </a:rPr>
              <a:t> </a:t>
            </a:r>
            <a:r>
              <a:rPr sz="1200" b="1" spc="-5" dirty="0">
                <a:solidFill>
                  <a:srgbClr val="A41515"/>
                </a:solidFill>
                <a:latin typeface="Courier New"/>
                <a:cs typeface="Courier New"/>
              </a:rPr>
              <a:t>"</a:t>
            </a:r>
            <a:r>
              <a:rPr sz="1200" b="1" spc="-5" dirty="0">
                <a:latin typeface="Courier New"/>
                <a:cs typeface="Courier New"/>
              </a:rPr>
              <a:t>);</a:t>
            </a:r>
            <a:endParaRPr sz="1200">
              <a:latin typeface="Courier New"/>
              <a:cs typeface="Courier New"/>
            </a:endParaRPr>
          </a:p>
          <a:p>
            <a:pPr marL="46990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469900">
              <a:lnSpc>
                <a:spcPts val="1360"/>
              </a:lnSpc>
            </a:pP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Console</a:t>
            </a:r>
            <a:r>
              <a:rPr sz="1200" b="1" spc="-5" dirty="0">
                <a:latin typeface="Courier New"/>
                <a:cs typeface="Courier New"/>
              </a:rPr>
              <a:t>.WriteLine();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400"/>
              </a:lnSpc>
            </a:pPr>
            <a:r>
              <a:rPr sz="1200" b="1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Times New Roman"/>
                <a:cs typeface="Times New Roman"/>
              </a:rPr>
              <a:t>Operasi Penjumlahan</a:t>
            </a:r>
            <a:r>
              <a:rPr sz="1400" b="1" spc="1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Matriks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Times New Roman"/>
              <a:cs typeface="Times New Roman"/>
            </a:endParaRPr>
          </a:p>
          <a:p>
            <a:pPr marL="12700" marR="1011555">
              <a:lnSpc>
                <a:spcPts val="1360"/>
              </a:lnSpc>
            </a:pP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1200" b="1" spc="-5" dirty="0">
                <a:latin typeface="Courier New"/>
                <a:cs typeface="Courier New"/>
              </a:rPr>
              <a:t>intBaris = 0, intKolom = 0; 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Console</a:t>
            </a:r>
            <a:r>
              <a:rPr sz="1200" b="1" spc="-5" dirty="0">
                <a:latin typeface="Courier New"/>
                <a:cs typeface="Courier New"/>
              </a:rPr>
              <a:t>.Write(</a:t>
            </a:r>
            <a:r>
              <a:rPr sz="1200" b="1" spc="-5" dirty="0">
                <a:solidFill>
                  <a:srgbClr val="A41515"/>
                </a:solidFill>
                <a:latin typeface="Courier New"/>
                <a:cs typeface="Courier New"/>
              </a:rPr>
              <a:t>"Masukan Baris Matrix :"</a:t>
            </a:r>
            <a:r>
              <a:rPr sz="1200" b="1" spc="-5" dirty="0">
                <a:latin typeface="Courier New"/>
                <a:cs typeface="Courier New"/>
              </a:rPr>
              <a:t>);  intBaris =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Convert</a:t>
            </a:r>
            <a:r>
              <a:rPr sz="1200" b="1" spc="-5" dirty="0">
                <a:latin typeface="Courier New"/>
                <a:cs typeface="Courier New"/>
              </a:rPr>
              <a:t>.ToInt32(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Console</a:t>
            </a:r>
            <a:r>
              <a:rPr sz="1200" b="1" spc="-5" dirty="0">
                <a:latin typeface="Courier New"/>
                <a:cs typeface="Courier New"/>
              </a:rPr>
              <a:t>.ReadLine()); 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Console</a:t>
            </a:r>
            <a:r>
              <a:rPr sz="1200" b="1" spc="-5" dirty="0">
                <a:latin typeface="Courier New"/>
                <a:cs typeface="Courier New"/>
              </a:rPr>
              <a:t>.Write(</a:t>
            </a:r>
            <a:r>
              <a:rPr sz="1200" b="1" spc="-5" dirty="0">
                <a:solidFill>
                  <a:srgbClr val="A41515"/>
                </a:solidFill>
                <a:latin typeface="Courier New"/>
                <a:cs typeface="Courier New"/>
              </a:rPr>
              <a:t>"Masukan Banyak Kolom :"</a:t>
            </a:r>
            <a:r>
              <a:rPr sz="1200" b="1" spc="-5" dirty="0">
                <a:latin typeface="Courier New"/>
                <a:cs typeface="Courier New"/>
              </a:rPr>
              <a:t>);  intKolom =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Convert</a:t>
            </a:r>
            <a:r>
              <a:rPr sz="1200" b="1" spc="-5" dirty="0">
                <a:latin typeface="Courier New"/>
                <a:cs typeface="Courier New"/>
              </a:rPr>
              <a:t>.ToInt32(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Console</a:t>
            </a:r>
            <a:r>
              <a:rPr sz="1200" b="1" spc="-5" dirty="0">
                <a:latin typeface="Courier New"/>
                <a:cs typeface="Courier New"/>
              </a:rPr>
              <a:t>.ReadLine()); 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200" b="1" spc="-5" dirty="0">
                <a:latin typeface="Courier New"/>
                <a:cs typeface="Courier New"/>
              </a:rPr>
              <a:t>[,] intMatrix1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int</a:t>
            </a:r>
            <a:r>
              <a:rPr sz="1200" b="1" spc="-5" dirty="0">
                <a:latin typeface="Courier New"/>
                <a:cs typeface="Courier New"/>
              </a:rPr>
              <a:t>[intBaris, intKolom]; 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200" b="1" spc="-5" dirty="0">
                <a:latin typeface="Courier New"/>
                <a:cs typeface="Courier New"/>
              </a:rPr>
              <a:t>[,] intMatrix2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200" b="1" spc="8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200" b="1" spc="-5" dirty="0">
                <a:latin typeface="Courier New"/>
                <a:cs typeface="Courier New"/>
              </a:rPr>
              <a:t>[intBaris,intKolom];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285"/>
              </a:lnSpc>
            </a:pP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200" b="1" spc="-5" dirty="0">
                <a:latin typeface="Courier New"/>
                <a:cs typeface="Courier New"/>
              </a:rPr>
              <a:t>[,] intMatrixHasil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200" b="1" spc="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200" b="1" spc="-5" dirty="0">
                <a:latin typeface="Courier New"/>
                <a:cs typeface="Courier New"/>
              </a:rPr>
              <a:t>[intBaris,intKolom];</a:t>
            </a:r>
            <a:endParaRPr sz="1200">
              <a:latin typeface="Courier New"/>
              <a:cs typeface="Courier New"/>
            </a:endParaRPr>
          </a:p>
          <a:p>
            <a:pPr marL="12700" marR="2199640">
              <a:lnSpc>
                <a:spcPts val="1360"/>
              </a:lnSpc>
              <a:spcBef>
                <a:spcPts val="75"/>
              </a:spcBef>
            </a:pP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Console</a:t>
            </a:r>
            <a:r>
              <a:rPr sz="1200" b="1" spc="-5" dirty="0">
                <a:latin typeface="Courier New"/>
                <a:cs typeface="Courier New"/>
              </a:rPr>
              <a:t>.WriteLine(</a:t>
            </a:r>
            <a:r>
              <a:rPr sz="1200" b="1" spc="-5" dirty="0">
                <a:solidFill>
                  <a:srgbClr val="A41515"/>
                </a:solidFill>
                <a:latin typeface="Courier New"/>
                <a:cs typeface="Courier New"/>
              </a:rPr>
              <a:t>"Input Matrix1"</a:t>
            </a:r>
            <a:r>
              <a:rPr sz="1200" b="1" spc="-5" dirty="0">
                <a:latin typeface="Courier New"/>
                <a:cs typeface="Courier New"/>
              </a:rPr>
              <a:t>); 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for </a:t>
            </a:r>
            <a:r>
              <a:rPr sz="1200" b="1" spc="-5" dirty="0">
                <a:latin typeface="Courier New"/>
                <a:cs typeface="Courier New"/>
              </a:rPr>
              <a:t>(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1200" b="1" spc="-5" dirty="0">
                <a:latin typeface="Courier New"/>
                <a:cs typeface="Courier New"/>
              </a:rPr>
              <a:t>b = 0; b &lt; intBaris;</a:t>
            </a:r>
            <a:r>
              <a:rPr sz="1200" b="1" spc="1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b++)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270"/>
              </a:lnSpc>
            </a:pPr>
            <a:r>
              <a:rPr sz="1200" b="1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469900">
              <a:lnSpc>
                <a:spcPts val="1360"/>
              </a:lnSpc>
            </a:pP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for </a:t>
            </a:r>
            <a:r>
              <a:rPr sz="1200" b="1" spc="-5" dirty="0">
                <a:latin typeface="Courier New"/>
                <a:cs typeface="Courier New"/>
              </a:rPr>
              <a:t>(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1200" b="1" spc="-5" dirty="0">
                <a:latin typeface="Courier New"/>
                <a:cs typeface="Courier New"/>
              </a:rPr>
              <a:t>k = 0; k &lt; intKolom;</a:t>
            </a:r>
            <a:r>
              <a:rPr sz="1200" b="1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k++)</a:t>
            </a:r>
            <a:endParaRPr sz="1200">
              <a:latin typeface="Courier New"/>
              <a:cs typeface="Courier New"/>
            </a:endParaRPr>
          </a:p>
          <a:p>
            <a:pPr marL="46990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1091565">
              <a:lnSpc>
                <a:spcPts val="1360"/>
              </a:lnSpc>
            </a:pP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Console</a:t>
            </a:r>
            <a:r>
              <a:rPr sz="1200" b="1" spc="-5" dirty="0">
                <a:latin typeface="Courier New"/>
                <a:cs typeface="Courier New"/>
              </a:rPr>
              <a:t>.Write</a:t>
            </a:r>
            <a:endParaRPr sz="1200">
              <a:latin typeface="Courier New"/>
              <a:cs typeface="Courier New"/>
            </a:endParaRPr>
          </a:p>
          <a:p>
            <a:pPr marL="1091565" marR="5080" indent="292100">
              <a:lnSpc>
                <a:spcPts val="1360"/>
              </a:lnSpc>
              <a:spcBef>
                <a:spcPts val="70"/>
              </a:spcBef>
            </a:pPr>
            <a:r>
              <a:rPr sz="1200" b="1" spc="-5" dirty="0">
                <a:latin typeface="Courier New"/>
                <a:cs typeface="Courier New"/>
              </a:rPr>
              <a:t>(</a:t>
            </a:r>
            <a:r>
              <a:rPr sz="1200" b="1" spc="-5" dirty="0">
                <a:solidFill>
                  <a:srgbClr val="A41515"/>
                </a:solidFill>
                <a:latin typeface="Courier New"/>
                <a:cs typeface="Courier New"/>
              </a:rPr>
              <a:t>"Masukan Matrix1[" </a:t>
            </a:r>
            <a:r>
              <a:rPr sz="1200" b="1" spc="-5" dirty="0">
                <a:latin typeface="Courier New"/>
                <a:cs typeface="Courier New"/>
              </a:rPr>
              <a:t>+ b + </a:t>
            </a:r>
            <a:r>
              <a:rPr sz="1200" b="1" spc="-5" dirty="0">
                <a:solidFill>
                  <a:srgbClr val="A41515"/>
                </a:solidFill>
                <a:latin typeface="Courier New"/>
                <a:cs typeface="Courier New"/>
              </a:rPr>
              <a:t>"," </a:t>
            </a:r>
            <a:r>
              <a:rPr sz="1200" b="1" spc="-5" dirty="0">
                <a:latin typeface="Courier New"/>
                <a:cs typeface="Courier New"/>
              </a:rPr>
              <a:t>+ k + </a:t>
            </a:r>
            <a:r>
              <a:rPr sz="1200" b="1" spc="-5" dirty="0">
                <a:solidFill>
                  <a:srgbClr val="A41515"/>
                </a:solidFill>
                <a:latin typeface="Courier New"/>
                <a:cs typeface="Courier New"/>
              </a:rPr>
              <a:t>"] : "</a:t>
            </a:r>
            <a:r>
              <a:rPr sz="1200" b="1" spc="-5" dirty="0">
                <a:latin typeface="Courier New"/>
                <a:cs typeface="Courier New"/>
              </a:rPr>
              <a:t>);  intMatrix1[b, k]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=</a:t>
            </a:r>
            <a:endParaRPr sz="1200">
              <a:latin typeface="Courier New"/>
              <a:cs typeface="Courier New"/>
            </a:endParaRPr>
          </a:p>
          <a:p>
            <a:pPr marL="1384300">
              <a:lnSpc>
                <a:spcPts val="1285"/>
              </a:lnSpc>
            </a:pP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Convert</a:t>
            </a:r>
            <a:r>
              <a:rPr sz="1200" b="1" spc="-5" dirty="0">
                <a:latin typeface="Courier New"/>
                <a:cs typeface="Courier New"/>
              </a:rPr>
              <a:t>.ToInt32(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Console</a:t>
            </a:r>
            <a:r>
              <a:rPr sz="1200" b="1" spc="-5" dirty="0">
                <a:latin typeface="Courier New"/>
                <a:cs typeface="Courier New"/>
              </a:rPr>
              <a:t>.ReadLine());</a:t>
            </a:r>
            <a:endParaRPr sz="1200">
              <a:latin typeface="Courier New"/>
              <a:cs typeface="Courier New"/>
            </a:endParaRPr>
          </a:p>
          <a:p>
            <a:pPr marL="46990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12700" marR="2199640">
              <a:lnSpc>
                <a:spcPts val="1360"/>
              </a:lnSpc>
              <a:spcBef>
                <a:spcPts val="70"/>
              </a:spcBef>
            </a:pP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Console</a:t>
            </a:r>
            <a:r>
              <a:rPr sz="1200" b="1" spc="-5" dirty="0">
                <a:latin typeface="Courier New"/>
                <a:cs typeface="Courier New"/>
              </a:rPr>
              <a:t>.WriteLine(</a:t>
            </a:r>
            <a:r>
              <a:rPr sz="1200" b="1" spc="-5" dirty="0">
                <a:solidFill>
                  <a:srgbClr val="A41515"/>
                </a:solidFill>
                <a:latin typeface="Courier New"/>
                <a:cs typeface="Courier New"/>
              </a:rPr>
              <a:t>"Input Matrix2"</a:t>
            </a:r>
            <a:r>
              <a:rPr sz="1200" b="1" spc="-5" dirty="0">
                <a:latin typeface="Courier New"/>
                <a:cs typeface="Courier New"/>
              </a:rPr>
              <a:t>); 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for </a:t>
            </a:r>
            <a:r>
              <a:rPr sz="1200" b="1" spc="-5" dirty="0">
                <a:latin typeface="Courier New"/>
                <a:cs typeface="Courier New"/>
              </a:rPr>
              <a:t>(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1200" b="1" spc="-5" dirty="0">
                <a:latin typeface="Courier New"/>
                <a:cs typeface="Courier New"/>
              </a:rPr>
              <a:t>b = 0; b &lt; intBaris;</a:t>
            </a:r>
            <a:r>
              <a:rPr sz="1200" b="1" spc="1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b++)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285"/>
              </a:lnSpc>
            </a:pPr>
            <a:r>
              <a:rPr sz="1200" b="1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469900">
              <a:lnSpc>
                <a:spcPts val="1360"/>
              </a:lnSpc>
            </a:pP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for </a:t>
            </a:r>
            <a:r>
              <a:rPr sz="1200" b="1" spc="-5" dirty="0">
                <a:latin typeface="Courier New"/>
                <a:cs typeface="Courier New"/>
              </a:rPr>
              <a:t>(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1200" b="1" spc="-5" dirty="0">
                <a:latin typeface="Courier New"/>
                <a:cs typeface="Courier New"/>
              </a:rPr>
              <a:t>k = 0; k &lt; intKolom;</a:t>
            </a:r>
            <a:r>
              <a:rPr sz="1200" b="1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k++)</a:t>
            </a:r>
            <a:endParaRPr sz="1200">
              <a:latin typeface="Courier New"/>
              <a:cs typeface="Courier New"/>
            </a:endParaRPr>
          </a:p>
          <a:p>
            <a:pPr marL="46990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1091565">
              <a:lnSpc>
                <a:spcPts val="1360"/>
              </a:lnSpc>
            </a:pP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Console</a:t>
            </a:r>
            <a:r>
              <a:rPr sz="1200" b="1" spc="-5" dirty="0">
                <a:latin typeface="Courier New"/>
                <a:cs typeface="Courier New"/>
              </a:rPr>
              <a:t>.Write</a:t>
            </a:r>
            <a:endParaRPr sz="1200">
              <a:latin typeface="Courier New"/>
              <a:cs typeface="Courier New"/>
            </a:endParaRPr>
          </a:p>
          <a:p>
            <a:pPr marL="1091565" marR="5080" indent="292100">
              <a:lnSpc>
                <a:spcPts val="1360"/>
              </a:lnSpc>
              <a:spcBef>
                <a:spcPts val="75"/>
              </a:spcBef>
            </a:pPr>
            <a:r>
              <a:rPr sz="1200" b="1" spc="-5" dirty="0">
                <a:latin typeface="Courier New"/>
                <a:cs typeface="Courier New"/>
              </a:rPr>
              <a:t>(</a:t>
            </a:r>
            <a:r>
              <a:rPr sz="1200" b="1" spc="-5" dirty="0">
                <a:solidFill>
                  <a:srgbClr val="A41515"/>
                </a:solidFill>
                <a:latin typeface="Courier New"/>
                <a:cs typeface="Courier New"/>
              </a:rPr>
              <a:t>"Masukan Matrix2[" </a:t>
            </a:r>
            <a:r>
              <a:rPr sz="1200" b="1" spc="-5" dirty="0">
                <a:latin typeface="Courier New"/>
                <a:cs typeface="Courier New"/>
              </a:rPr>
              <a:t>+ b + </a:t>
            </a:r>
            <a:r>
              <a:rPr sz="1200" b="1" spc="-5" dirty="0">
                <a:solidFill>
                  <a:srgbClr val="A41515"/>
                </a:solidFill>
                <a:latin typeface="Courier New"/>
                <a:cs typeface="Courier New"/>
              </a:rPr>
              <a:t>"," </a:t>
            </a:r>
            <a:r>
              <a:rPr sz="1200" b="1" spc="-5" dirty="0">
                <a:latin typeface="Courier New"/>
                <a:cs typeface="Courier New"/>
              </a:rPr>
              <a:t>+ k + </a:t>
            </a:r>
            <a:r>
              <a:rPr sz="1200" b="1" spc="-5" dirty="0">
                <a:solidFill>
                  <a:srgbClr val="A41515"/>
                </a:solidFill>
                <a:latin typeface="Courier New"/>
                <a:cs typeface="Courier New"/>
              </a:rPr>
              <a:t>"] : "</a:t>
            </a:r>
            <a:r>
              <a:rPr sz="1200" b="1" spc="-5" dirty="0">
                <a:latin typeface="Courier New"/>
                <a:cs typeface="Courier New"/>
              </a:rPr>
              <a:t>);  intMatrix2[b, k]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=</a:t>
            </a:r>
            <a:endParaRPr sz="1200">
              <a:latin typeface="Courier New"/>
              <a:cs typeface="Courier New"/>
            </a:endParaRPr>
          </a:p>
          <a:p>
            <a:pPr marL="1384300">
              <a:lnSpc>
                <a:spcPts val="1325"/>
              </a:lnSpc>
            </a:pP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Convert</a:t>
            </a:r>
            <a:r>
              <a:rPr sz="1200" b="1" spc="-5" dirty="0">
                <a:latin typeface="Courier New"/>
                <a:cs typeface="Courier New"/>
              </a:rPr>
              <a:t>.ToInt32(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Console</a:t>
            </a:r>
            <a:r>
              <a:rPr sz="1200" b="1" spc="-5" dirty="0">
                <a:latin typeface="Courier New"/>
                <a:cs typeface="Courier New"/>
              </a:rPr>
              <a:t>.ReadLine());</a:t>
            </a: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358900" y="9490783"/>
            <a:ext cx="116839" cy="198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40"/>
              </a:lnSpc>
            </a:pPr>
            <a:r>
              <a:rPr sz="1200" b="1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69359" y="9874334"/>
            <a:ext cx="304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122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01700" y="873759"/>
            <a:ext cx="5694680" cy="8627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00"/>
              </a:lnSpc>
              <a:spcBef>
                <a:spcPts val="100"/>
              </a:spcBef>
            </a:pPr>
            <a:r>
              <a:rPr sz="1200" b="1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360"/>
              </a:lnSpc>
            </a:pP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for </a:t>
            </a:r>
            <a:r>
              <a:rPr sz="1200" b="1" spc="-5" dirty="0">
                <a:latin typeface="Courier New"/>
                <a:cs typeface="Courier New"/>
              </a:rPr>
              <a:t>(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1200" b="1" spc="-5" dirty="0">
                <a:latin typeface="Courier New"/>
                <a:cs typeface="Courier New"/>
              </a:rPr>
              <a:t>b = 0; b &lt; intBaris;</a:t>
            </a:r>
            <a:r>
              <a:rPr sz="1200" b="1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b++)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469900">
              <a:lnSpc>
                <a:spcPts val="1360"/>
              </a:lnSpc>
            </a:pP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for </a:t>
            </a:r>
            <a:r>
              <a:rPr sz="1200" b="1" spc="-5" dirty="0">
                <a:latin typeface="Courier New"/>
                <a:cs typeface="Courier New"/>
              </a:rPr>
              <a:t>(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1200" b="1" spc="-5" dirty="0">
                <a:latin typeface="Courier New"/>
                <a:cs typeface="Courier New"/>
              </a:rPr>
              <a:t>k = 0; k &lt; intKolom;</a:t>
            </a:r>
            <a:r>
              <a:rPr sz="1200" b="1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k++)</a:t>
            </a:r>
            <a:endParaRPr sz="1200">
              <a:latin typeface="Courier New"/>
              <a:cs typeface="Courier New"/>
            </a:endParaRPr>
          </a:p>
          <a:p>
            <a:pPr marL="46990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92710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intMatrixHasil[b, k]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=</a:t>
            </a:r>
            <a:endParaRPr sz="1200">
              <a:latin typeface="Courier New"/>
              <a:cs typeface="Courier New"/>
            </a:endParaRPr>
          </a:p>
          <a:p>
            <a:pPr marL="138430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intMatrix1[b, k] + intMatrix2[b,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k];</a:t>
            </a:r>
            <a:endParaRPr sz="1200">
              <a:latin typeface="Courier New"/>
              <a:cs typeface="Courier New"/>
            </a:endParaRPr>
          </a:p>
          <a:p>
            <a:pPr marL="46990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12700" marR="1284605">
              <a:lnSpc>
                <a:spcPts val="1360"/>
              </a:lnSpc>
              <a:spcBef>
                <a:spcPts val="70"/>
              </a:spcBef>
            </a:pP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Console</a:t>
            </a:r>
            <a:r>
              <a:rPr sz="1200" b="1" spc="-5" dirty="0">
                <a:latin typeface="Courier New"/>
                <a:cs typeface="Courier New"/>
              </a:rPr>
              <a:t>.WriteLine(</a:t>
            </a:r>
            <a:r>
              <a:rPr sz="1200" b="1" spc="-5" dirty="0">
                <a:solidFill>
                  <a:srgbClr val="A41515"/>
                </a:solidFill>
                <a:latin typeface="Courier New"/>
                <a:cs typeface="Courier New"/>
              </a:rPr>
              <a:t>"Hasil Penjumlahan Matrix :"</a:t>
            </a:r>
            <a:r>
              <a:rPr sz="1200" b="1" spc="-5" dirty="0">
                <a:latin typeface="Courier New"/>
                <a:cs typeface="Courier New"/>
              </a:rPr>
              <a:t>); 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for </a:t>
            </a:r>
            <a:r>
              <a:rPr sz="1200" b="1" spc="-5" dirty="0">
                <a:latin typeface="Courier New"/>
                <a:cs typeface="Courier New"/>
              </a:rPr>
              <a:t>(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1200" b="1" spc="-5" dirty="0">
                <a:latin typeface="Courier New"/>
                <a:cs typeface="Courier New"/>
              </a:rPr>
              <a:t>b = 0; b &lt; intBaris;</a:t>
            </a:r>
            <a:r>
              <a:rPr sz="1200" b="1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b++)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285"/>
              </a:lnSpc>
            </a:pPr>
            <a:r>
              <a:rPr sz="1200" b="1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469900">
              <a:lnSpc>
                <a:spcPts val="1360"/>
              </a:lnSpc>
            </a:pP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for </a:t>
            </a:r>
            <a:r>
              <a:rPr sz="1200" b="1" spc="-5" dirty="0">
                <a:latin typeface="Courier New"/>
                <a:cs typeface="Courier New"/>
              </a:rPr>
              <a:t>(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1200" b="1" spc="-5" dirty="0">
                <a:latin typeface="Courier New"/>
                <a:cs typeface="Courier New"/>
              </a:rPr>
              <a:t>k = 0; k &lt; intKolom;</a:t>
            </a:r>
            <a:r>
              <a:rPr sz="1200" b="1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k++)</a:t>
            </a:r>
            <a:endParaRPr sz="1200">
              <a:latin typeface="Courier New"/>
              <a:cs typeface="Courier New"/>
            </a:endParaRPr>
          </a:p>
          <a:p>
            <a:pPr marL="46990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927100">
              <a:lnSpc>
                <a:spcPts val="1360"/>
              </a:lnSpc>
            </a:pP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Console</a:t>
            </a:r>
            <a:r>
              <a:rPr sz="1200" b="1" spc="-5" dirty="0">
                <a:latin typeface="Courier New"/>
                <a:cs typeface="Courier New"/>
              </a:rPr>
              <a:t>.Write(intMatrixHasil[b, k] + </a:t>
            </a:r>
            <a:r>
              <a:rPr sz="1200" b="1" spc="-5" dirty="0">
                <a:solidFill>
                  <a:srgbClr val="A41515"/>
                </a:solidFill>
                <a:latin typeface="Courier New"/>
                <a:cs typeface="Courier New"/>
              </a:rPr>
              <a:t>"</a:t>
            </a:r>
            <a:r>
              <a:rPr sz="1200" b="1" spc="15" dirty="0">
                <a:solidFill>
                  <a:srgbClr val="A41515"/>
                </a:solidFill>
                <a:latin typeface="Courier New"/>
                <a:cs typeface="Courier New"/>
              </a:rPr>
              <a:t> </a:t>
            </a:r>
            <a:r>
              <a:rPr sz="1200" b="1" spc="-5" dirty="0">
                <a:solidFill>
                  <a:srgbClr val="A41515"/>
                </a:solidFill>
                <a:latin typeface="Courier New"/>
                <a:cs typeface="Courier New"/>
              </a:rPr>
              <a:t>"</a:t>
            </a:r>
            <a:r>
              <a:rPr sz="1200" b="1" spc="-5" dirty="0">
                <a:latin typeface="Courier New"/>
                <a:cs typeface="Courier New"/>
              </a:rPr>
              <a:t>);</a:t>
            </a:r>
            <a:endParaRPr sz="1200">
              <a:latin typeface="Courier New"/>
              <a:cs typeface="Courier New"/>
            </a:endParaRPr>
          </a:p>
          <a:p>
            <a:pPr marL="46990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350"/>
              </a:lnSpc>
            </a:pP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Console</a:t>
            </a:r>
            <a:r>
              <a:rPr sz="1200" b="1" spc="-5" dirty="0">
                <a:latin typeface="Courier New"/>
                <a:cs typeface="Courier New"/>
              </a:rPr>
              <a:t>.WriteLine();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390"/>
              </a:lnSpc>
            </a:pPr>
            <a:r>
              <a:rPr sz="1200" b="1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Times New Roman"/>
                <a:cs typeface="Times New Roman"/>
              </a:rPr>
              <a:t>Operasi Perkalian</a:t>
            </a:r>
            <a:r>
              <a:rPr sz="1400" b="1" spc="1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Matriks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Times New Roman"/>
              <a:cs typeface="Times New Roman"/>
            </a:endParaRPr>
          </a:p>
          <a:p>
            <a:pPr marL="12700" marR="1376680">
              <a:lnSpc>
                <a:spcPts val="1360"/>
              </a:lnSpc>
              <a:spcBef>
                <a:spcPts val="5"/>
              </a:spcBef>
            </a:pP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1200" b="1" spc="-5" dirty="0">
                <a:latin typeface="Courier New"/>
                <a:cs typeface="Courier New"/>
              </a:rPr>
              <a:t>intBMat1, intKm1Bm2, intKMat2; 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Console</a:t>
            </a:r>
            <a:r>
              <a:rPr sz="1200" b="1" spc="-5" dirty="0">
                <a:latin typeface="Courier New"/>
                <a:cs typeface="Courier New"/>
              </a:rPr>
              <a:t>.Write(</a:t>
            </a:r>
            <a:r>
              <a:rPr sz="1200" b="1" spc="-5" dirty="0">
                <a:solidFill>
                  <a:srgbClr val="A41515"/>
                </a:solidFill>
                <a:latin typeface="Courier New"/>
                <a:cs typeface="Courier New"/>
              </a:rPr>
              <a:t>"Masukan baris matrix1 : "</a:t>
            </a:r>
            <a:r>
              <a:rPr sz="1200" b="1" spc="-5" dirty="0">
                <a:latin typeface="Courier New"/>
                <a:cs typeface="Courier New"/>
              </a:rPr>
              <a:t>);  intBMat1 =</a:t>
            </a:r>
            <a:r>
              <a:rPr sz="1200" b="1" spc="110" dirty="0">
                <a:latin typeface="Courier New"/>
                <a:cs typeface="Courier New"/>
              </a:rPr>
              <a:t>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Convert</a:t>
            </a:r>
            <a:r>
              <a:rPr sz="1200" b="1" spc="-5" dirty="0">
                <a:latin typeface="Courier New"/>
                <a:cs typeface="Courier New"/>
              </a:rPr>
              <a:t>.ToInt32(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Console</a:t>
            </a:r>
            <a:r>
              <a:rPr sz="1200" b="1" spc="-5" dirty="0">
                <a:latin typeface="Courier New"/>
                <a:cs typeface="Courier New"/>
              </a:rPr>
              <a:t>.ReadLine());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285"/>
              </a:lnSpc>
            </a:pP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Console</a:t>
            </a:r>
            <a:r>
              <a:rPr sz="1200" b="1" spc="-5" dirty="0">
                <a:latin typeface="Courier New"/>
                <a:cs typeface="Courier New"/>
              </a:rPr>
              <a:t>.Write(</a:t>
            </a:r>
            <a:r>
              <a:rPr sz="1200" b="1" spc="-5" dirty="0">
                <a:solidFill>
                  <a:srgbClr val="A41515"/>
                </a:solidFill>
                <a:latin typeface="Courier New"/>
                <a:cs typeface="Courier New"/>
              </a:rPr>
              <a:t>"Masukan kolom matrix1 dan baris matrix2 :</a:t>
            </a:r>
            <a:r>
              <a:rPr sz="1200" b="1" spc="114" dirty="0">
                <a:solidFill>
                  <a:srgbClr val="A41515"/>
                </a:solidFill>
                <a:latin typeface="Courier New"/>
                <a:cs typeface="Courier New"/>
              </a:rPr>
              <a:t> </a:t>
            </a:r>
            <a:r>
              <a:rPr sz="1200" b="1" spc="-5" dirty="0">
                <a:solidFill>
                  <a:srgbClr val="A41515"/>
                </a:solidFill>
                <a:latin typeface="Courier New"/>
                <a:cs typeface="Courier New"/>
              </a:rPr>
              <a:t>"</a:t>
            </a:r>
            <a:r>
              <a:rPr sz="1200" b="1" spc="-5" dirty="0">
                <a:latin typeface="Courier New"/>
                <a:cs typeface="Courier New"/>
              </a:rPr>
              <a:t>);</a:t>
            </a:r>
            <a:endParaRPr sz="1200">
              <a:latin typeface="Courier New"/>
              <a:cs typeface="Courier New"/>
            </a:endParaRPr>
          </a:p>
          <a:p>
            <a:pPr marL="12700" marR="1193800">
              <a:lnSpc>
                <a:spcPct val="94200"/>
              </a:lnSpc>
              <a:spcBef>
                <a:spcPts val="40"/>
              </a:spcBef>
            </a:pPr>
            <a:r>
              <a:rPr sz="1200" b="1" spc="-5" dirty="0">
                <a:latin typeface="Courier New"/>
                <a:cs typeface="Courier New"/>
              </a:rPr>
              <a:t>intKm1Bm2 =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Convert</a:t>
            </a:r>
            <a:r>
              <a:rPr sz="1200" b="1" spc="-5" dirty="0">
                <a:latin typeface="Courier New"/>
                <a:cs typeface="Courier New"/>
              </a:rPr>
              <a:t>.ToInt32(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Console</a:t>
            </a:r>
            <a:r>
              <a:rPr sz="1200" b="1" spc="-5" dirty="0">
                <a:latin typeface="Courier New"/>
                <a:cs typeface="Courier New"/>
              </a:rPr>
              <a:t>.ReadLine()); 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Console</a:t>
            </a:r>
            <a:r>
              <a:rPr sz="1200" b="1" spc="-5" dirty="0">
                <a:latin typeface="Courier New"/>
                <a:cs typeface="Courier New"/>
              </a:rPr>
              <a:t>.Write(</a:t>
            </a:r>
            <a:r>
              <a:rPr sz="1200" b="1" spc="-5" dirty="0">
                <a:solidFill>
                  <a:srgbClr val="A41515"/>
                </a:solidFill>
                <a:latin typeface="Courier New"/>
                <a:cs typeface="Courier New"/>
              </a:rPr>
              <a:t>"Masukan kolom matrix2 : "</a:t>
            </a:r>
            <a:r>
              <a:rPr sz="1200" b="1" spc="-5" dirty="0">
                <a:latin typeface="Courier New"/>
                <a:cs typeface="Courier New"/>
              </a:rPr>
              <a:t>);  intKMat2 =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Convert</a:t>
            </a:r>
            <a:r>
              <a:rPr sz="1200" b="1" spc="-5" dirty="0">
                <a:latin typeface="Courier New"/>
                <a:cs typeface="Courier New"/>
              </a:rPr>
              <a:t>.ToInt32(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Console</a:t>
            </a:r>
            <a:r>
              <a:rPr sz="1200" b="1" spc="-5" dirty="0">
                <a:latin typeface="Courier New"/>
                <a:cs typeface="Courier New"/>
              </a:rPr>
              <a:t>.ReadLine()); 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200" b="1" spc="-5" dirty="0">
                <a:latin typeface="Courier New"/>
                <a:cs typeface="Courier New"/>
              </a:rPr>
              <a:t>[,] matrix1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int</a:t>
            </a:r>
            <a:r>
              <a:rPr sz="1200" b="1" spc="-5" dirty="0">
                <a:latin typeface="Courier New"/>
                <a:cs typeface="Courier New"/>
              </a:rPr>
              <a:t>[intBMat1, intKm1Bm2]; 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200" b="1" spc="-5" dirty="0">
                <a:latin typeface="Courier New"/>
                <a:cs typeface="Courier New"/>
              </a:rPr>
              <a:t>[,] matrix2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int</a:t>
            </a:r>
            <a:r>
              <a:rPr sz="1200" b="1" spc="-5" dirty="0">
                <a:latin typeface="Courier New"/>
                <a:cs typeface="Courier New"/>
              </a:rPr>
              <a:t>[intKm1Bm2, intKMat2]; 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200" b="1" spc="-5" dirty="0">
                <a:latin typeface="Courier New"/>
                <a:cs typeface="Courier New"/>
              </a:rPr>
              <a:t>[,] matrixHasil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int</a:t>
            </a:r>
            <a:r>
              <a:rPr sz="1200" b="1" spc="-5" dirty="0">
                <a:latin typeface="Courier New"/>
                <a:cs typeface="Courier New"/>
              </a:rPr>
              <a:t>[intBMat1, intKMat2]; 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for </a:t>
            </a:r>
            <a:r>
              <a:rPr sz="1200" b="1" spc="-5" dirty="0">
                <a:latin typeface="Courier New"/>
                <a:cs typeface="Courier New"/>
              </a:rPr>
              <a:t>(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1200" b="1" spc="-5" dirty="0">
                <a:latin typeface="Courier New"/>
                <a:cs typeface="Courier New"/>
              </a:rPr>
              <a:t>x = 0; x &lt; intBMat1;</a:t>
            </a:r>
            <a:r>
              <a:rPr sz="1200" b="1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x++)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320"/>
              </a:lnSpc>
            </a:pPr>
            <a:r>
              <a:rPr sz="1200" b="1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469900">
              <a:lnSpc>
                <a:spcPts val="1360"/>
              </a:lnSpc>
            </a:pP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for </a:t>
            </a:r>
            <a:r>
              <a:rPr sz="1200" b="1" spc="-5" dirty="0">
                <a:latin typeface="Courier New"/>
                <a:cs typeface="Courier New"/>
              </a:rPr>
              <a:t>(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1200" b="1" spc="-5" dirty="0">
                <a:latin typeface="Courier New"/>
                <a:cs typeface="Courier New"/>
              </a:rPr>
              <a:t>y = 0; y &lt; intKm1Bm2;</a:t>
            </a:r>
            <a:r>
              <a:rPr sz="1200" b="1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y++)</a:t>
            </a:r>
            <a:endParaRPr sz="1200">
              <a:latin typeface="Courier New"/>
              <a:cs typeface="Courier New"/>
            </a:endParaRPr>
          </a:p>
          <a:p>
            <a:pPr marL="46990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927100">
              <a:lnSpc>
                <a:spcPts val="1360"/>
              </a:lnSpc>
            </a:pP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Console</a:t>
            </a:r>
            <a:r>
              <a:rPr sz="1200" b="1" spc="-5" dirty="0">
                <a:latin typeface="Courier New"/>
                <a:cs typeface="Courier New"/>
              </a:rPr>
              <a:t>.Write</a:t>
            </a:r>
            <a:endParaRPr sz="1200">
              <a:latin typeface="Courier New"/>
              <a:cs typeface="Courier New"/>
            </a:endParaRPr>
          </a:p>
          <a:p>
            <a:pPr marL="927100" marR="279400" indent="457200">
              <a:lnSpc>
                <a:spcPts val="1360"/>
              </a:lnSpc>
              <a:spcBef>
                <a:spcPts val="75"/>
              </a:spcBef>
            </a:pPr>
            <a:r>
              <a:rPr sz="1200" b="1" spc="-5" dirty="0">
                <a:latin typeface="Courier New"/>
                <a:cs typeface="Courier New"/>
              </a:rPr>
              <a:t>(</a:t>
            </a:r>
            <a:r>
              <a:rPr sz="1200" b="1" spc="-5" dirty="0">
                <a:solidFill>
                  <a:srgbClr val="A41515"/>
                </a:solidFill>
                <a:latin typeface="Courier New"/>
                <a:cs typeface="Courier New"/>
              </a:rPr>
              <a:t>"Masukan matrix1[" </a:t>
            </a:r>
            <a:r>
              <a:rPr sz="1200" b="1" spc="-5" dirty="0">
                <a:latin typeface="Courier New"/>
                <a:cs typeface="Courier New"/>
              </a:rPr>
              <a:t>+ x + </a:t>
            </a:r>
            <a:r>
              <a:rPr sz="1200" b="1" spc="-5" dirty="0">
                <a:solidFill>
                  <a:srgbClr val="A41515"/>
                </a:solidFill>
                <a:latin typeface="Courier New"/>
                <a:cs typeface="Courier New"/>
              </a:rPr>
              <a:t>"," </a:t>
            </a:r>
            <a:r>
              <a:rPr sz="1200" b="1" spc="-5" dirty="0">
                <a:latin typeface="Courier New"/>
                <a:cs typeface="Courier New"/>
              </a:rPr>
              <a:t>+ y + </a:t>
            </a:r>
            <a:r>
              <a:rPr sz="1200" b="1" spc="-5" dirty="0">
                <a:solidFill>
                  <a:srgbClr val="A41515"/>
                </a:solidFill>
                <a:latin typeface="Courier New"/>
                <a:cs typeface="Courier New"/>
              </a:rPr>
              <a:t>"] : "</a:t>
            </a:r>
            <a:r>
              <a:rPr sz="1200" b="1" spc="-5" dirty="0">
                <a:latin typeface="Courier New"/>
                <a:cs typeface="Courier New"/>
              </a:rPr>
              <a:t>);  matrix1[x, y] = 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Convert</a:t>
            </a:r>
            <a:r>
              <a:rPr sz="1200" b="1" spc="-5" dirty="0">
                <a:latin typeface="Courier New"/>
                <a:cs typeface="Courier New"/>
              </a:rPr>
              <a:t>.ToInt32(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Console</a:t>
            </a:r>
            <a:r>
              <a:rPr sz="1200" b="1" spc="-5" dirty="0">
                <a:latin typeface="Courier New"/>
                <a:cs typeface="Courier New"/>
              </a:rPr>
              <a:t>.ReadLine());</a:t>
            </a:r>
            <a:endParaRPr sz="1200">
              <a:latin typeface="Courier New"/>
              <a:cs typeface="Courier New"/>
            </a:endParaRPr>
          </a:p>
          <a:p>
            <a:pPr marL="469900">
              <a:lnSpc>
                <a:spcPts val="1285"/>
              </a:lnSpc>
            </a:pPr>
            <a:r>
              <a:rPr sz="1200" b="1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360"/>
              </a:lnSpc>
            </a:pP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for </a:t>
            </a:r>
            <a:r>
              <a:rPr sz="1200" b="1" spc="-5" dirty="0">
                <a:latin typeface="Courier New"/>
                <a:cs typeface="Courier New"/>
              </a:rPr>
              <a:t>(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1200" b="1" spc="-5" dirty="0">
                <a:latin typeface="Courier New"/>
                <a:cs typeface="Courier New"/>
              </a:rPr>
              <a:t>x = 0; x &lt; intKm1Bm2;</a:t>
            </a:r>
            <a:r>
              <a:rPr sz="1200" b="1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x++)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469900">
              <a:lnSpc>
                <a:spcPts val="1360"/>
              </a:lnSpc>
            </a:pP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for </a:t>
            </a:r>
            <a:r>
              <a:rPr sz="1200" b="1" spc="-5" dirty="0">
                <a:latin typeface="Courier New"/>
                <a:cs typeface="Courier New"/>
              </a:rPr>
              <a:t>(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1200" b="1" spc="-5" dirty="0">
                <a:latin typeface="Courier New"/>
                <a:cs typeface="Courier New"/>
              </a:rPr>
              <a:t>y = 0; y &lt; intKMat2;</a:t>
            </a:r>
            <a:r>
              <a:rPr sz="1200" b="1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y++)</a:t>
            </a:r>
            <a:endParaRPr sz="1200">
              <a:latin typeface="Courier New"/>
              <a:cs typeface="Courier New"/>
            </a:endParaRPr>
          </a:p>
          <a:p>
            <a:pPr marL="46990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927100">
              <a:lnSpc>
                <a:spcPts val="1360"/>
              </a:lnSpc>
            </a:pP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Console</a:t>
            </a:r>
            <a:r>
              <a:rPr sz="1200" b="1" spc="-5" dirty="0">
                <a:latin typeface="Courier New"/>
                <a:cs typeface="Courier New"/>
              </a:rPr>
              <a:t>.Write</a:t>
            </a:r>
            <a:endParaRPr sz="1200">
              <a:latin typeface="Courier New"/>
              <a:cs typeface="Courier New"/>
            </a:endParaRPr>
          </a:p>
          <a:p>
            <a:pPr marL="927100" marR="5080">
              <a:lnSpc>
                <a:spcPts val="1360"/>
              </a:lnSpc>
              <a:spcBef>
                <a:spcPts val="70"/>
              </a:spcBef>
            </a:pPr>
            <a:r>
              <a:rPr sz="1200" b="1" spc="-5" dirty="0">
                <a:latin typeface="Courier New"/>
                <a:cs typeface="Courier New"/>
              </a:rPr>
              <a:t>(</a:t>
            </a:r>
            <a:r>
              <a:rPr sz="1200" b="1" spc="-5" dirty="0">
                <a:solidFill>
                  <a:srgbClr val="A41515"/>
                </a:solidFill>
                <a:latin typeface="Courier New"/>
                <a:cs typeface="Courier New"/>
              </a:rPr>
              <a:t>"Masukan matrix2[" </a:t>
            </a:r>
            <a:r>
              <a:rPr sz="1200" b="1" spc="-5" dirty="0">
                <a:latin typeface="Courier New"/>
                <a:cs typeface="Courier New"/>
              </a:rPr>
              <a:t>+ x + </a:t>
            </a:r>
            <a:r>
              <a:rPr sz="1200" b="1" spc="-5" dirty="0">
                <a:solidFill>
                  <a:srgbClr val="A41515"/>
                </a:solidFill>
                <a:latin typeface="Courier New"/>
                <a:cs typeface="Courier New"/>
              </a:rPr>
              <a:t>"," </a:t>
            </a:r>
            <a:r>
              <a:rPr sz="1200" b="1" spc="-5" dirty="0">
                <a:latin typeface="Courier New"/>
                <a:cs typeface="Courier New"/>
              </a:rPr>
              <a:t>+ y + </a:t>
            </a:r>
            <a:r>
              <a:rPr sz="1200" b="1" spc="-5" dirty="0">
                <a:solidFill>
                  <a:srgbClr val="A41515"/>
                </a:solidFill>
                <a:latin typeface="Courier New"/>
                <a:cs typeface="Courier New"/>
              </a:rPr>
              <a:t>"] : "</a:t>
            </a:r>
            <a:r>
              <a:rPr sz="1200" b="1" spc="-5" dirty="0">
                <a:latin typeface="Courier New"/>
                <a:cs typeface="Courier New"/>
              </a:rPr>
              <a:t>);  matrix2[x, y] =</a:t>
            </a:r>
            <a:r>
              <a:rPr sz="1200" b="1" spc="130" dirty="0">
                <a:latin typeface="Courier New"/>
                <a:cs typeface="Courier New"/>
              </a:rPr>
              <a:t>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Convert</a:t>
            </a:r>
            <a:r>
              <a:rPr sz="1200" b="1" spc="-5" dirty="0">
                <a:latin typeface="Courier New"/>
                <a:cs typeface="Courier New"/>
              </a:rPr>
              <a:t>.ToInt32(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Console</a:t>
            </a:r>
            <a:r>
              <a:rPr sz="1200" b="1" spc="-5" dirty="0">
                <a:latin typeface="Courier New"/>
                <a:cs typeface="Courier New"/>
              </a:rPr>
              <a:t>.ReadLine());</a:t>
            </a: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627120" y="9874334"/>
            <a:ext cx="44704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123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01700" y="873759"/>
            <a:ext cx="5052060" cy="5908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00"/>
              </a:lnSpc>
              <a:spcBef>
                <a:spcPts val="100"/>
              </a:spcBef>
            </a:pPr>
            <a:r>
              <a:rPr sz="1200" b="1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360"/>
              </a:lnSpc>
            </a:pP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Console</a:t>
            </a:r>
            <a:r>
              <a:rPr sz="1200" b="1" spc="-5" dirty="0">
                <a:latin typeface="Courier New"/>
                <a:cs typeface="Courier New"/>
              </a:rPr>
              <a:t>.WriteLine();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360"/>
              </a:lnSpc>
            </a:pP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for </a:t>
            </a:r>
            <a:r>
              <a:rPr sz="1200" b="1" spc="-5" dirty="0">
                <a:latin typeface="Courier New"/>
                <a:cs typeface="Courier New"/>
              </a:rPr>
              <a:t>(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1200" b="1" spc="-5" dirty="0">
                <a:latin typeface="Courier New"/>
                <a:cs typeface="Courier New"/>
              </a:rPr>
              <a:t>x = 0; x &lt; intBMat1;</a:t>
            </a:r>
            <a:r>
              <a:rPr sz="1200" b="1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x++)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469900">
              <a:lnSpc>
                <a:spcPts val="1360"/>
              </a:lnSpc>
            </a:pP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for </a:t>
            </a:r>
            <a:r>
              <a:rPr sz="1200" b="1" spc="-5" dirty="0">
                <a:latin typeface="Courier New"/>
                <a:cs typeface="Courier New"/>
              </a:rPr>
              <a:t>(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1200" b="1" spc="-5" dirty="0">
                <a:latin typeface="Courier New"/>
                <a:cs typeface="Courier New"/>
              </a:rPr>
              <a:t>y = 0; y &lt; intKMat2;</a:t>
            </a:r>
            <a:r>
              <a:rPr sz="1200" b="1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y++)</a:t>
            </a:r>
            <a:endParaRPr sz="1200">
              <a:latin typeface="Courier New"/>
              <a:cs typeface="Courier New"/>
            </a:endParaRPr>
          </a:p>
          <a:p>
            <a:pPr marL="46990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73152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matrixHasil[x, y] =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0;</a:t>
            </a:r>
            <a:endParaRPr sz="1200">
              <a:latin typeface="Courier New"/>
              <a:cs typeface="Courier New"/>
            </a:endParaRPr>
          </a:p>
          <a:p>
            <a:pPr marL="731520">
              <a:lnSpc>
                <a:spcPts val="1360"/>
              </a:lnSpc>
            </a:pP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for </a:t>
            </a:r>
            <a:r>
              <a:rPr sz="1200" b="1" spc="-5" dirty="0">
                <a:latin typeface="Courier New"/>
                <a:cs typeface="Courier New"/>
              </a:rPr>
              <a:t>(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1200" b="1" spc="-5" dirty="0">
                <a:latin typeface="Courier New"/>
                <a:cs typeface="Courier New"/>
              </a:rPr>
              <a:t>k = 0; k &lt; intKm1Bm2;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k++)</a:t>
            </a:r>
            <a:endParaRPr sz="1200">
              <a:latin typeface="Courier New"/>
              <a:cs typeface="Courier New"/>
            </a:endParaRPr>
          </a:p>
          <a:p>
            <a:pPr marL="73152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118364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matrixHasil[x, y]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=</a:t>
            </a:r>
            <a:endParaRPr sz="1200">
              <a:latin typeface="Courier New"/>
              <a:cs typeface="Courier New"/>
            </a:endParaRPr>
          </a:p>
          <a:p>
            <a:pPr marL="1183640" marR="659765" indent="-635">
              <a:lnSpc>
                <a:spcPts val="1360"/>
              </a:lnSpc>
              <a:spcBef>
                <a:spcPts val="70"/>
              </a:spcBef>
            </a:pPr>
            <a:r>
              <a:rPr sz="1200" b="1" spc="-5" dirty="0">
                <a:latin typeface="Courier New"/>
                <a:cs typeface="Courier New"/>
              </a:rPr>
              <a:t>matrixHasil[x, y] + matrix1[x, k] *  matrix2[k,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y];</a:t>
            </a:r>
            <a:endParaRPr sz="1200">
              <a:latin typeface="Courier New"/>
              <a:cs typeface="Courier New"/>
            </a:endParaRPr>
          </a:p>
          <a:p>
            <a:pPr marL="731520">
              <a:lnSpc>
                <a:spcPts val="1285"/>
              </a:lnSpc>
            </a:pPr>
            <a:r>
              <a:rPr sz="1200" b="1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46990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360"/>
              </a:lnSpc>
            </a:pP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Console</a:t>
            </a:r>
            <a:r>
              <a:rPr sz="1200" b="1" spc="-5" dirty="0">
                <a:latin typeface="Courier New"/>
                <a:cs typeface="Courier New"/>
              </a:rPr>
              <a:t>.WriteLine();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350"/>
              </a:lnSpc>
            </a:pP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for </a:t>
            </a:r>
            <a:r>
              <a:rPr sz="1200" b="1" spc="-5" dirty="0">
                <a:latin typeface="Courier New"/>
                <a:cs typeface="Courier New"/>
              </a:rPr>
              <a:t>(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1200" b="1" spc="-5" dirty="0">
                <a:latin typeface="Courier New"/>
                <a:cs typeface="Courier New"/>
              </a:rPr>
              <a:t>x = 0; x &lt; intBMat1;</a:t>
            </a:r>
            <a:r>
              <a:rPr sz="1200" b="1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x++)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350"/>
              </a:lnSpc>
            </a:pPr>
            <a:r>
              <a:rPr sz="1200" b="1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469900">
              <a:lnSpc>
                <a:spcPts val="1360"/>
              </a:lnSpc>
            </a:pP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for </a:t>
            </a:r>
            <a:r>
              <a:rPr sz="1200" b="1" spc="-5" dirty="0">
                <a:latin typeface="Courier New"/>
                <a:cs typeface="Courier New"/>
              </a:rPr>
              <a:t>(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1200" b="1" spc="-5" dirty="0">
                <a:latin typeface="Courier New"/>
                <a:cs typeface="Courier New"/>
              </a:rPr>
              <a:t>y = 0; y &lt; intKMat2;</a:t>
            </a:r>
            <a:r>
              <a:rPr sz="1200" b="1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y++)</a:t>
            </a:r>
            <a:endParaRPr sz="1200">
              <a:latin typeface="Courier New"/>
              <a:cs typeface="Courier New"/>
            </a:endParaRPr>
          </a:p>
          <a:p>
            <a:pPr marL="46990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927100">
              <a:lnSpc>
                <a:spcPts val="1360"/>
              </a:lnSpc>
            </a:pP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Console</a:t>
            </a:r>
            <a:r>
              <a:rPr sz="1200" b="1" spc="-5" dirty="0">
                <a:latin typeface="Courier New"/>
                <a:cs typeface="Courier New"/>
              </a:rPr>
              <a:t>.Write(matrixHasil[x, y] + </a:t>
            </a:r>
            <a:r>
              <a:rPr sz="1200" b="1" spc="-5" dirty="0">
                <a:solidFill>
                  <a:srgbClr val="A41515"/>
                </a:solidFill>
                <a:latin typeface="Courier New"/>
                <a:cs typeface="Courier New"/>
              </a:rPr>
              <a:t>"</a:t>
            </a:r>
            <a:r>
              <a:rPr sz="1200" b="1" spc="20" dirty="0">
                <a:solidFill>
                  <a:srgbClr val="A41515"/>
                </a:solidFill>
                <a:latin typeface="Courier New"/>
                <a:cs typeface="Courier New"/>
              </a:rPr>
              <a:t> </a:t>
            </a:r>
            <a:r>
              <a:rPr sz="1200" b="1" spc="-5" dirty="0">
                <a:solidFill>
                  <a:srgbClr val="A41515"/>
                </a:solidFill>
                <a:latin typeface="Courier New"/>
                <a:cs typeface="Courier New"/>
              </a:rPr>
              <a:t>"</a:t>
            </a:r>
            <a:r>
              <a:rPr sz="1200" b="1" spc="-5" dirty="0">
                <a:latin typeface="Courier New"/>
                <a:cs typeface="Courier New"/>
              </a:rPr>
              <a:t>);</a:t>
            </a:r>
            <a:endParaRPr sz="1200">
              <a:latin typeface="Courier New"/>
              <a:cs typeface="Courier New"/>
            </a:endParaRPr>
          </a:p>
          <a:p>
            <a:pPr marL="46990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469900">
              <a:lnSpc>
                <a:spcPts val="1360"/>
              </a:lnSpc>
            </a:pP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Console</a:t>
            </a:r>
            <a:r>
              <a:rPr sz="1200" b="1" spc="-5" dirty="0">
                <a:latin typeface="Courier New"/>
                <a:cs typeface="Courier New"/>
              </a:rPr>
              <a:t>.WriteLine();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400"/>
              </a:lnSpc>
            </a:pPr>
            <a:r>
              <a:rPr sz="1200" b="1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Times New Roman"/>
                <a:cs typeface="Times New Roman"/>
              </a:rPr>
              <a:t>Latihan</a:t>
            </a:r>
            <a:endParaRPr sz="1400">
              <a:latin typeface="Times New Roman"/>
              <a:cs typeface="Times New Roman"/>
            </a:endParaRPr>
          </a:p>
          <a:p>
            <a:pPr marL="284480" indent="-228600">
              <a:lnSpc>
                <a:spcPct val="100000"/>
              </a:lnSpc>
              <a:spcBef>
                <a:spcPts val="1160"/>
              </a:spcBef>
              <a:buAutoNum type="arabicPeriod"/>
              <a:tabLst>
                <a:tab pos="284480" algn="l"/>
              </a:tabLst>
            </a:pPr>
            <a:r>
              <a:rPr sz="1200" dirty="0">
                <a:latin typeface="Times New Roman"/>
                <a:cs typeface="Times New Roman"/>
              </a:rPr>
              <a:t>Sebutkan komponen </a:t>
            </a:r>
            <a:r>
              <a:rPr sz="1200" spc="-5" dirty="0">
                <a:latin typeface="Times New Roman"/>
                <a:cs typeface="Times New Roman"/>
              </a:rPr>
              <a:t>pendukung </a:t>
            </a:r>
            <a:r>
              <a:rPr sz="1200" dirty="0">
                <a:latin typeface="Times New Roman"/>
                <a:cs typeface="Times New Roman"/>
              </a:rPr>
              <a:t>dari </a:t>
            </a:r>
            <a:r>
              <a:rPr sz="1200" spc="-5" dirty="0">
                <a:latin typeface="Times New Roman"/>
                <a:cs typeface="Times New Roman"/>
              </a:rPr>
              <a:t>pemrograman grafis yang </a:t>
            </a:r>
            <a:r>
              <a:rPr sz="1200" dirty="0">
                <a:latin typeface="Times New Roman"/>
                <a:cs typeface="Times New Roman"/>
              </a:rPr>
              <a:t>anda pelajari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!</a:t>
            </a:r>
            <a:endParaRPr sz="1200">
              <a:latin typeface="Times New Roman"/>
              <a:cs typeface="Times New Roman"/>
            </a:endParaRPr>
          </a:p>
          <a:p>
            <a:pPr marL="284480" indent="-228600">
              <a:lnSpc>
                <a:spcPct val="100000"/>
              </a:lnSpc>
              <a:spcBef>
                <a:spcPts val="640"/>
              </a:spcBef>
              <a:buAutoNum type="arabicPeriod"/>
              <a:tabLst>
                <a:tab pos="284480" algn="l"/>
              </a:tabLst>
            </a:pPr>
            <a:r>
              <a:rPr sz="1200" dirty="0">
                <a:latin typeface="Times New Roman"/>
                <a:cs typeface="Times New Roman"/>
              </a:rPr>
              <a:t>Sebutkan </a:t>
            </a:r>
            <a:r>
              <a:rPr sz="1200" spc="-5" dirty="0">
                <a:latin typeface="Times New Roman"/>
                <a:cs typeface="Times New Roman"/>
              </a:rPr>
              <a:t>kepanjangand </a:t>
            </a:r>
            <a:r>
              <a:rPr sz="1200" dirty="0">
                <a:latin typeface="Times New Roman"/>
                <a:cs typeface="Times New Roman"/>
              </a:rPr>
              <a:t>dari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GDI+</a:t>
            </a:r>
            <a:endParaRPr sz="1200">
              <a:latin typeface="Times New Roman"/>
              <a:cs typeface="Times New Roman"/>
            </a:endParaRPr>
          </a:p>
          <a:p>
            <a:pPr marL="284480" indent="-228600">
              <a:lnSpc>
                <a:spcPct val="100000"/>
              </a:lnSpc>
              <a:spcBef>
                <a:spcPts val="620"/>
              </a:spcBef>
              <a:buAutoNum type="arabicPeriod"/>
              <a:tabLst>
                <a:tab pos="284480" algn="l"/>
              </a:tabLst>
            </a:pPr>
            <a:r>
              <a:rPr sz="1200" dirty="0">
                <a:latin typeface="Times New Roman"/>
                <a:cs typeface="Times New Roman"/>
              </a:rPr>
              <a:t>Jelaskan fitur-fitur </a:t>
            </a:r>
            <a:r>
              <a:rPr sz="1200" spc="-5" dirty="0">
                <a:latin typeface="Times New Roman"/>
                <a:cs typeface="Times New Roman"/>
              </a:rPr>
              <a:t>dari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GDI+</a:t>
            </a:r>
            <a:endParaRPr sz="1200">
              <a:latin typeface="Times New Roman"/>
              <a:cs typeface="Times New Roman"/>
            </a:endParaRPr>
          </a:p>
          <a:p>
            <a:pPr marL="284480" indent="-228600">
              <a:lnSpc>
                <a:spcPct val="100000"/>
              </a:lnSpc>
              <a:spcBef>
                <a:spcPts val="640"/>
              </a:spcBef>
              <a:buAutoNum type="arabicPeriod"/>
              <a:tabLst>
                <a:tab pos="284480" algn="l"/>
              </a:tabLst>
            </a:pPr>
            <a:r>
              <a:rPr sz="1200" spc="-5" dirty="0">
                <a:latin typeface="Times New Roman"/>
                <a:cs typeface="Times New Roman"/>
              </a:rPr>
              <a:t>Deskripsikan </a:t>
            </a:r>
            <a:r>
              <a:rPr sz="1200" i="1" spc="-5" dirty="0">
                <a:latin typeface="Times New Roman"/>
                <a:cs typeface="Times New Roman"/>
              </a:rPr>
              <a:t>namespace </a:t>
            </a:r>
            <a:r>
              <a:rPr sz="1200" dirty="0">
                <a:latin typeface="Times New Roman"/>
                <a:cs typeface="Times New Roman"/>
              </a:rPr>
              <a:t>dan class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spc="5" dirty="0">
                <a:latin typeface="Times New Roman"/>
                <a:cs typeface="Times New Roman"/>
              </a:rPr>
              <a:t>ada </a:t>
            </a:r>
            <a:r>
              <a:rPr sz="1200" dirty="0">
                <a:latin typeface="Times New Roman"/>
                <a:cs typeface="Times New Roman"/>
              </a:rPr>
              <a:t>di </a:t>
            </a:r>
            <a:r>
              <a:rPr sz="1200" spc="-5" dirty="0">
                <a:latin typeface="Times New Roman"/>
                <a:cs typeface="Times New Roman"/>
              </a:rPr>
              <a:t>dalam komponen grafis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!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7396505"/>
            <a:ext cx="6047105" cy="1956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Times New Roman"/>
                <a:cs typeface="Times New Roman"/>
              </a:rPr>
              <a:t>Daftar </a:t>
            </a:r>
            <a:r>
              <a:rPr sz="1400" b="1" spc="-5" dirty="0">
                <a:latin typeface="Times New Roman"/>
                <a:cs typeface="Times New Roman"/>
              </a:rPr>
              <a:t>Pustaka</a:t>
            </a:r>
            <a:endParaRPr sz="1400">
              <a:latin typeface="Times New Roman"/>
              <a:cs typeface="Times New Roman"/>
            </a:endParaRPr>
          </a:p>
          <a:p>
            <a:pPr marL="469900" marR="5080" indent="-228600">
              <a:lnSpc>
                <a:spcPct val="143100"/>
              </a:lnSpc>
              <a:spcBef>
                <a:spcPts val="1120"/>
              </a:spcBef>
              <a:buAutoNum type="arabicPeriod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Edward </a:t>
            </a:r>
            <a:r>
              <a:rPr sz="1200" spc="-5" dirty="0">
                <a:latin typeface="Times New Roman"/>
                <a:cs typeface="Times New Roman"/>
              </a:rPr>
              <a:t>Angel, Interactive Computer Graphics: A Top-Down </a:t>
            </a:r>
            <a:r>
              <a:rPr sz="1200" dirty="0">
                <a:latin typeface="Times New Roman"/>
                <a:cs typeface="Times New Roman"/>
              </a:rPr>
              <a:t>Approach with OpenGL  2nd, </a:t>
            </a:r>
            <a:r>
              <a:rPr sz="1200" spc="-10" dirty="0">
                <a:latin typeface="Times New Roman"/>
                <a:cs typeface="Times New Roman"/>
              </a:rPr>
              <a:t>Addison </a:t>
            </a:r>
            <a:r>
              <a:rPr sz="1200" spc="-5" dirty="0">
                <a:latin typeface="Times New Roman"/>
                <a:cs typeface="Times New Roman"/>
              </a:rPr>
              <a:t>Wesley,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2005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635"/>
              </a:spcBef>
              <a:buAutoNum type="arabicPeriod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Mahesh </a:t>
            </a:r>
            <a:r>
              <a:rPr sz="1200" dirty="0">
                <a:latin typeface="Times New Roman"/>
                <a:cs typeface="Times New Roman"/>
              </a:rPr>
              <a:t>Chand, </a:t>
            </a:r>
            <a:r>
              <a:rPr sz="1200" spc="-5" dirty="0">
                <a:latin typeface="Times New Roman"/>
                <a:cs typeface="Times New Roman"/>
              </a:rPr>
              <a:t>Graphics </a:t>
            </a:r>
            <a:r>
              <a:rPr sz="1200" dirty="0">
                <a:latin typeface="Times New Roman"/>
                <a:cs typeface="Times New Roman"/>
              </a:rPr>
              <a:t>Programming </a:t>
            </a:r>
            <a:r>
              <a:rPr sz="1200" spc="5" dirty="0">
                <a:latin typeface="Times New Roman"/>
                <a:cs typeface="Times New Roman"/>
              </a:rPr>
              <a:t>with </a:t>
            </a:r>
            <a:r>
              <a:rPr sz="1200" spc="-10" dirty="0">
                <a:latin typeface="Times New Roman"/>
                <a:cs typeface="Times New Roman"/>
              </a:rPr>
              <a:t>GDI+, </a:t>
            </a:r>
            <a:r>
              <a:rPr sz="1200" spc="-5" dirty="0">
                <a:latin typeface="Times New Roman"/>
                <a:cs typeface="Times New Roman"/>
              </a:rPr>
              <a:t>Addison-Wesley, </a:t>
            </a:r>
            <a:r>
              <a:rPr sz="1200" dirty="0">
                <a:latin typeface="Times New Roman"/>
                <a:cs typeface="Times New Roman"/>
              </a:rPr>
              <a:t>2003</a:t>
            </a:r>
            <a:endParaRPr sz="1200">
              <a:latin typeface="Times New Roman"/>
              <a:cs typeface="Times New Roman"/>
            </a:endParaRPr>
          </a:p>
          <a:p>
            <a:pPr marL="469265" indent="-228600">
              <a:lnSpc>
                <a:spcPct val="100000"/>
              </a:lnSpc>
              <a:spcBef>
                <a:spcPts val="625"/>
              </a:spcBef>
              <a:buAutoNum type="arabicPeriod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Ollie </a:t>
            </a:r>
            <a:r>
              <a:rPr sz="1200" spc="-5" dirty="0">
                <a:latin typeface="Times New Roman"/>
                <a:cs typeface="Times New Roman"/>
              </a:rPr>
              <a:t>Cornes, </a:t>
            </a:r>
            <a:r>
              <a:rPr sz="1200" dirty="0">
                <a:latin typeface="Times New Roman"/>
                <a:cs typeface="Times New Roman"/>
              </a:rPr>
              <a:t>Jay </a:t>
            </a:r>
            <a:r>
              <a:rPr sz="1200" spc="-5" dirty="0">
                <a:latin typeface="Times New Roman"/>
                <a:cs typeface="Times New Roman"/>
              </a:rPr>
              <a:t>Glynn, Burton Harvey, </a:t>
            </a:r>
            <a:r>
              <a:rPr sz="1200" dirty="0">
                <a:latin typeface="Times New Roman"/>
                <a:cs typeface="Times New Roman"/>
              </a:rPr>
              <a:t>Craig </a:t>
            </a:r>
            <a:r>
              <a:rPr sz="1200" spc="-5" dirty="0">
                <a:latin typeface="Times New Roman"/>
                <a:cs typeface="Times New Roman"/>
              </a:rPr>
              <a:t>McQueen, </a:t>
            </a:r>
            <a:r>
              <a:rPr sz="1200" dirty="0">
                <a:latin typeface="Times New Roman"/>
                <a:cs typeface="Times New Roman"/>
              </a:rPr>
              <a:t>Jerod </a:t>
            </a:r>
            <a:r>
              <a:rPr sz="1200" spc="-5" dirty="0">
                <a:latin typeface="Times New Roman"/>
                <a:cs typeface="Times New Roman"/>
              </a:rPr>
              <a:t>Moemeka,</a:t>
            </a:r>
            <a:r>
              <a:rPr sz="1200" spc="204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Christian</a:t>
            </a:r>
            <a:endParaRPr sz="1200">
              <a:latin typeface="Times New Roman"/>
              <a:cs typeface="Times New Roman"/>
            </a:endParaRPr>
          </a:p>
          <a:p>
            <a:pPr marL="469900" marR="8890" indent="-635">
              <a:lnSpc>
                <a:spcPct val="143100"/>
              </a:lnSpc>
              <a:spcBef>
                <a:spcPts val="15"/>
              </a:spcBef>
            </a:pPr>
            <a:r>
              <a:rPr sz="1200" spc="-5" dirty="0">
                <a:latin typeface="Times New Roman"/>
                <a:cs typeface="Times New Roman"/>
              </a:rPr>
              <a:t>Nagel, </a:t>
            </a:r>
            <a:r>
              <a:rPr sz="1200" dirty="0">
                <a:latin typeface="Times New Roman"/>
                <a:cs typeface="Times New Roman"/>
              </a:rPr>
              <a:t>Simon </a:t>
            </a:r>
            <a:r>
              <a:rPr sz="1200" spc="-5" dirty="0">
                <a:latin typeface="Times New Roman"/>
                <a:cs typeface="Times New Roman"/>
              </a:rPr>
              <a:t>Robinson, Morgan Skinner, Karli Watson, Professional </a:t>
            </a:r>
            <a:r>
              <a:rPr sz="1200" dirty="0">
                <a:latin typeface="Times New Roman"/>
                <a:cs typeface="Times New Roman"/>
              </a:rPr>
              <a:t>C# - </a:t>
            </a:r>
            <a:r>
              <a:rPr sz="1200" spc="-5" dirty="0">
                <a:latin typeface="Times New Roman"/>
                <a:cs typeface="Times New Roman"/>
              </a:rPr>
              <a:t>Graphics </a:t>
            </a:r>
            <a:r>
              <a:rPr sz="1200" dirty="0">
                <a:latin typeface="Times New Roman"/>
                <a:cs typeface="Times New Roman"/>
              </a:rPr>
              <a:t>with  </a:t>
            </a:r>
            <a:r>
              <a:rPr sz="1200" spc="-5" dirty="0">
                <a:latin typeface="Times New Roman"/>
                <a:cs typeface="Times New Roman"/>
              </a:rPr>
              <a:t>GDI+, Wrox,</a:t>
            </a:r>
            <a:r>
              <a:rPr sz="1200" dirty="0">
                <a:latin typeface="Times New Roman"/>
                <a:cs typeface="Times New Roman"/>
              </a:rPr>
              <a:t> 2001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44979" y="4305300"/>
            <a:ext cx="40678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Times New Roman"/>
                <a:cs typeface="Times New Roman"/>
              </a:rPr>
              <a:t>Gambar 1.5 Perangkat Lunak </a:t>
            </a:r>
            <a:r>
              <a:rPr sz="1100" b="1" dirty="0">
                <a:latin typeface="Times New Roman"/>
                <a:cs typeface="Times New Roman"/>
              </a:rPr>
              <a:t>yang </a:t>
            </a:r>
            <a:r>
              <a:rPr sz="1100" b="1" spc="-5" dirty="0">
                <a:latin typeface="Times New Roman"/>
                <a:cs typeface="Times New Roman"/>
              </a:rPr>
              <a:t>Memanfaatkan Fasilitas</a:t>
            </a:r>
            <a:r>
              <a:rPr sz="1100" b="1" spc="-15" dirty="0">
                <a:latin typeface="Times New Roman"/>
                <a:cs typeface="Times New Roman"/>
              </a:rPr>
              <a:t> </a:t>
            </a:r>
            <a:r>
              <a:rPr sz="1100" b="1" spc="-5" dirty="0">
                <a:latin typeface="Times New Roman"/>
                <a:cs typeface="Times New Roman"/>
              </a:rPr>
              <a:t>Grafik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395" y="4919979"/>
            <a:ext cx="5758815" cy="4767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2720" indent="-160655">
              <a:lnSpc>
                <a:spcPct val="100000"/>
              </a:lnSpc>
              <a:spcBef>
                <a:spcPts val="100"/>
              </a:spcBef>
              <a:buFont typeface="Times New Roman"/>
              <a:buAutoNum type="romanUcPeriod"/>
              <a:tabLst>
                <a:tab pos="173355" algn="l"/>
                <a:tab pos="469900" algn="l"/>
              </a:tabLst>
            </a:pPr>
            <a:r>
              <a:rPr sz="1400" b="1" dirty="0">
                <a:latin typeface="Times New Roman"/>
                <a:cs typeface="Times New Roman"/>
              </a:rPr>
              <a:t>6	Perkakas </a:t>
            </a:r>
            <a:r>
              <a:rPr sz="1400" b="1" spc="-5" dirty="0">
                <a:latin typeface="Times New Roman"/>
                <a:cs typeface="Times New Roman"/>
              </a:rPr>
              <a:t>Grafika</a:t>
            </a:r>
            <a:r>
              <a:rPr sz="1400" b="1" spc="-10" dirty="0">
                <a:latin typeface="Times New Roman"/>
                <a:cs typeface="Times New Roman"/>
              </a:rPr>
              <a:t> Komputer</a:t>
            </a:r>
            <a:endParaRPr sz="1400">
              <a:latin typeface="Times New Roman"/>
              <a:cs typeface="Times New Roman"/>
            </a:endParaRPr>
          </a:p>
          <a:p>
            <a:pPr marL="12700" marR="5080" indent="228600" algn="just">
              <a:lnSpc>
                <a:spcPct val="143700"/>
              </a:lnSpc>
              <a:spcBef>
                <a:spcPts val="1110"/>
              </a:spcBef>
            </a:pPr>
            <a:r>
              <a:rPr sz="1200" spc="-5" dirty="0">
                <a:latin typeface="Times New Roman"/>
                <a:cs typeface="Times New Roman"/>
              </a:rPr>
              <a:t>Sebagai </a:t>
            </a:r>
            <a:r>
              <a:rPr sz="1200" dirty="0">
                <a:latin typeface="Times New Roman"/>
                <a:cs typeface="Times New Roman"/>
              </a:rPr>
              <a:t>bidang ilmu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tidak </a:t>
            </a:r>
            <a:r>
              <a:rPr sz="1200" spc="-10" dirty="0">
                <a:latin typeface="Times New Roman"/>
                <a:cs typeface="Times New Roman"/>
              </a:rPr>
              <a:t>hanya </a:t>
            </a:r>
            <a:r>
              <a:rPr sz="1200" dirty="0">
                <a:latin typeface="Times New Roman"/>
                <a:cs typeface="Times New Roman"/>
              </a:rPr>
              <a:t>teoritis </a:t>
            </a:r>
            <a:r>
              <a:rPr sz="1200" spc="-5" dirty="0">
                <a:latin typeface="Times New Roman"/>
                <a:cs typeface="Times New Roman"/>
              </a:rPr>
              <a:t>namun juga memiliki tingkat implementasi  </a:t>
            </a:r>
            <a:r>
              <a:rPr sz="1200" dirty="0">
                <a:latin typeface="Times New Roman"/>
                <a:cs typeface="Times New Roman"/>
              </a:rPr>
              <a:t>yang </a:t>
            </a:r>
            <a:r>
              <a:rPr sz="1200" spc="-5" dirty="0">
                <a:latin typeface="Times New Roman"/>
                <a:cs typeface="Times New Roman"/>
              </a:rPr>
              <a:t>tinggi, grafika </a:t>
            </a:r>
            <a:r>
              <a:rPr sz="1200" dirty="0">
                <a:latin typeface="Times New Roman"/>
                <a:cs typeface="Times New Roman"/>
              </a:rPr>
              <a:t>komputer membutuhkan </a:t>
            </a:r>
            <a:r>
              <a:rPr sz="1200" spc="-5" dirty="0">
                <a:latin typeface="Times New Roman"/>
                <a:cs typeface="Times New Roman"/>
              </a:rPr>
              <a:t>perangkat </a:t>
            </a:r>
            <a:r>
              <a:rPr sz="1200" dirty="0">
                <a:latin typeface="Times New Roman"/>
                <a:cs typeface="Times New Roman"/>
              </a:rPr>
              <a:t>keras, </a:t>
            </a:r>
            <a:r>
              <a:rPr sz="1200" spc="-5" dirty="0">
                <a:latin typeface="Times New Roman"/>
                <a:cs typeface="Times New Roman"/>
              </a:rPr>
              <a:t>perangkat </a:t>
            </a:r>
            <a:r>
              <a:rPr sz="1200" dirty="0">
                <a:latin typeface="Times New Roman"/>
                <a:cs typeface="Times New Roman"/>
              </a:rPr>
              <a:t>lunak </a:t>
            </a:r>
            <a:r>
              <a:rPr sz="1200" spc="-5" dirty="0">
                <a:latin typeface="Times New Roman"/>
                <a:cs typeface="Times New Roman"/>
              </a:rPr>
              <a:t>serta </a:t>
            </a:r>
            <a:r>
              <a:rPr sz="1200" dirty="0">
                <a:latin typeface="Times New Roman"/>
                <a:cs typeface="Times New Roman"/>
              </a:rPr>
              <a:t>sumber  </a:t>
            </a:r>
            <a:r>
              <a:rPr sz="1200" spc="-5" dirty="0">
                <a:latin typeface="Times New Roman"/>
                <a:cs typeface="Times New Roman"/>
              </a:rPr>
              <a:t>daya </a:t>
            </a:r>
            <a:r>
              <a:rPr sz="1200" dirty="0">
                <a:latin typeface="Times New Roman"/>
                <a:cs typeface="Times New Roman"/>
              </a:rPr>
              <a:t>manusia </a:t>
            </a:r>
            <a:r>
              <a:rPr sz="1200" spc="-5" dirty="0">
                <a:latin typeface="Times New Roman"/>
                <a:cs typeface="Times New Roman"/>
              </a:rPr>
              <a:t>(perangkat </a:t>
            </a:r>
            <a:r>
              <a:rPr sz="1200" dirty="0">
                <a:latin typeface="Times New Roman"/>
                <a:cs typeface="Times New Roman"/>
              </a:rPr>
              <a:t>pikir)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khusus.</a:t>
            </a:r>
            <a:endParaRPr sz="1200">
              <a:latin typeface="Times New Roman"/>
              <a:cs typeface="Times New Roman"/>
            </a:endParaRPr>
          </a:p>
          <a:p>
            <a:pPr marL="12700" marR="5080" indent="228600" algn="just">
              <a:lnSpc>
                <a:spcPct val="144400"/>
              </a:lnSpc>
              <a:spcBef>
                <a:spcPts val="980"/>
              </a:spcBef>
            </a:pPr>
            <a:r>
              <a:rPr sz="1200" spc="-5" dirty="0">
                <a:latin typeface="Times New Roman"/>
                <a:cs typeface="Times New Roman"/>
              </a:rPr>
              <a:t>Kebutuhan </a:t>
            </a:r>
            <a:r>
              <a:rPr sz="1200" dirty="0">
                <a:latin typeface="Times New Roman"/>
                <a:cs typeface="Times New Roman"/>
              </a:rPr>
              <a:t>minimal untuk </a:t>
            </a:r>
            <a:r>
              <a:rPr sz="1200" spc="-5" dirty="0">
                <a:latin typeface="Times New Roman"/>
                <a:cs typeface="Times New Roman"/>
              </a:rPr>
              <a:t>perangkat </a:t>
            </a:r>
            <a:r>
              <a:rPr sz="1200" dirty="0">
                <a:latin typeface="Times New Roman"/>
                <a:cs typeface="Times New Roman"/>
              </a:rPr>
              <a:t>keras </a:t>
            </a:r>
            <a:r>
              <a:rPr sz="1200" spc="-5" dirty="0">
                <a:latin typeface="Times New Roman"/>
                <a:cs typeface="Times New Roman"/>
              </a:rPr>
              <a:t>antara lain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spc="-5" dirty="0">
                <a:latin typeface="Times New Roman"/>
                <a:cs typeface="Times New Roman"/>
              </a:rPr>
              <a:t>Komputer, Mouse,  DisplayMonitor, </a:t>
            </a:r>
            <a:r>
              <a:rPr sz="1200" dirty="0">
                <a:latin typeface="Times New Roman"/>
                <a:cs typeface="Times New Roman"/>
              </a:rPr>
              <a:t>Printer, Plotter, </a:t>
            </a:r>
            <a:r>
              <a:rPr sz="1200" spc="-5" dirty="0">
                <a:latin typeface="Times New Roman"/>
                <a:cs typeface="Times New Roman"/>
              </a:rPr>
              <a:t>Digitizer, </a:t>
            </a:r>
            <a:r>
              <a:rPr sz="1200" dirty="0">
                <a:latin typeface="Times New Roman"/>
                <a:cs typeface="Times New Roman"/>
              </a:rPr>
              <a:t>Webcam, dan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Scanner.</a:t>
            </a:r>
            <a:endParaRPr sz="1200">
              <a:latin typeface="Times New Roman"/>
              <a:cs typeface="Times New Roman"/>
            </a:endParaRPr>
          </a:p>
          <a:p>
            <a:pPr marL="12700" marR="7620" indent="228600" algn="just">
              <a:lnSpc>
                <a:spcPct val="144400"/>
              </a:lnSpc>
              <a:spcBef>
                <a:spcPts val="980"/>
              </a:spcBef>
            </a:pPr>
            <a:r>
              <a:rPr sz="1200" spc="-5" dirty="0">
                <a:latin typeface="Times New Roman"/>
                <a:cs typeface="Times New Roman"/>
              </a:rPr>
              <a:t>Perangkat </a:t>
            </a:r>
            <a:r>
              <a:rPr sz="1200" dirty="0">
                <a:latin typeface="Times New Roman"/>
                <a:cs typeface="Times New Roman"/>
              </a:rPr>
              <a:t>lunak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diperlukan (tidak </a:t>
            </a:r>
            <a:r>
              <a:rPr sz="1200" spc="-5" dirty="0">
                <a:latin typeface="Times New Roman"/>
                <a:cs typeface="Times New Roman"/>
              </a:rPr>
              <a:t>semua) dalam mengembangkan apliaksi grafoka  </a:t>
            </a:r>
            <a:r>
              <a:rPr sz="1200" dirty="0">
                <a:latin typeface="Times New Roman"/>
                <a:cs typeface="Times New Roman"/>
              </a:rPr>
              <a:t>komputer </a:t>
            </a:r>
            <a:r>
              <a:rPr sz="1200" spc="-5" dirty="0">
                <a:latin typeface="Times New Roman"/>
                <a:cs typeface="Times New Roman"/>
              </a:rPr>
              <a:t>antara lain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adalah:</a:t>
            </a:r>
            <a:endParaRPr sz="1200">
              <a:latin typeface="Times New Roman"/>
              <a:cs typeface="Times New Roman"/>
            </a:endParaRPr>
          </a:p>
          <a:p>
            <a:pPr marL="469900" marR="459105" lvl="1" indent="-228600">
              <a:lnSpc>
                <a:spcPct val="144400"/>
              </a:lnSpc>
              <a:spcBef>
                <a:spcPts val="106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Perangkat </a:t>
            </a:r>
            <a:r>
              <a:rPr sz="1200" dirty="0">
                <a:latin typeface="Times New Roman"/>
                <a:cs typeface="Times New Roman"/>
              </a:rPr>
              <a:t>lunak </a:t>
            </a:r>
            <a:r>
              <a:rPr sz="1200" spc="-5" dirty="0">
                <a:latin typeface="Times New Roman"/>
                <a:cs typeface="Times New Roman"/>
              </a:rPr>
              <a:t>sistem operasi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menunjang, </a:t>
            </a:r>
            <a:r>
              <a:rPr sz="1200" spc="-5" dirty="0">
                <a:latin typeface="Times New Roman"/>
                <a:cs typeface="Times New Roman"/>
              </a:rPr>
              <a:t>misalnyaWindows XP, Vista,  Windows </a:t>
            </a:r>
            <a:r>
              <a:rPr sz="1200" dirty="0">
                <a:latin typeface="Times New Roman"/>
                <a:cs typeface="Times New Roman"/>
              </a:rPr>
              <a:t>7 atau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8</a:t>
            </a:r>
            <a:endParaRPr sz="1200">
              <a:latin typeface="Times New Roman"/>
              <a:cs typeface="Times New Roman"/>
            </a:endParaRPr>
          </a:p>
          <a:p>
            <a:pPr marL="469900" marR="287655" lvl="1" indent="-228600">
              <a:lnSpc>
                <a:spcPct val="143100"/>
              </a:lnSpc>
              <a:spcBef>
                <a:spcPts val="10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Perangkat </a:t>
            </a:r>
            <a:r>
              <a:rPr sz="1200" dirty="0">
                <a:latin typeface="Times New Roman"/>
                <a:cs typeface="Times New Roman"/>
              </a:rPr>
              <a:t>lunak </a:t>
            </a:r>
            <a:r>
              <a:rPr sz="1200" spc="-5" dirty="0">
                <a:latin typeface="Times New Roman"/>
                <a:cs typeface="Times New Roman"/>
              </a:rPr>
              <a:t>aplikasi penggambaran </a:t>
            </a:r>
            <a:r>
              <a:rPr sz="1200" dirty="0">
                <a:latin typeface="Times New Roman"/>
                <a:cs typeface="Times New Roman"/>
              </a:rPr>
              <a:t>dan editing </a:t>
            </a:r>
            <a:r>
              <a:rPr sz="1200" spc="-5" dirty="0">
                <a:latin typeface="Times New Roman"/>
                <a:cs typeface="Times New Roman"/>
              </a:rPr>
              <a:t>gambar, misalnya </a:t>
            </a:r>
            <a:r>
              <a:rPr sz="1200" dirty="0">
                <a:latin typeface="Times New Roman"/>
                <a:cs typeface="Times New Roman"/>
              </a:rPr>
              <a:t>Coreldraw,  </a:t>
            </a:r>
            <a:r>
              <a:rPr sz="1200" spc="-5" dirty="0">
                <a:latin typeface="Times New Roman"/>
                <a:cs typeface="Times New Roman"/>
              </a:rPr>
              <a:t>Photoshop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sebagainya</a:t>
            </a:r>
            <a:endParaRPr sz="1200">
              <a:latin typeface="Times New Roman"/>
              <a:cs typeface="Times New Roman"/>
            </a:endParaRPr>
          </a:p>
          <a:p>
            <a:pPr marL="469900" lvl="1" indent="-228600">
              <a:lnSpc>
                <a:spcPct val="100000"/>
              </a:lnSpc>
              <a:spcBef>
                <a:spcPts val="72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Perangkat </a:t>
            </a:r>
            <a:r>
              <a:rPr sz="1200" dirty="0">
                <a:latin typeface="Times New Roman"/>
                <a:cs typeface="Times New Roman"/>
              </a:rPr>
              <a:t>lunak </a:t>
            </a:r>
            <a:r>
              <a:rPr sz="1200" spc="-5" dirty="0">
                <a:latin typeface="Times New Roman"/>
                <a:cs typeface="Times New Roman"/>
              </a:rPr>
              <a:t>pembelajaran grafika </a:t>
            </a:r>
            <a:r>
              <a:rPr sz="1200" dirty="0">
                <a:latin typeface="Times New Roman"/>
                <a:cs typeface="Times New Roman"/>
              </a:rPr>
              <a:t>dan animasi, </a:t>
            </a:r>
            <a:r>
              <a:rPr sz="1200" spc="-5" dirty="0">
                <a:latin typeface="Times New Roman"/>
                <a:cs typeface="Times New Roman"/>
              </a:rPr>
              <a:t>misalnya </a:t>
            </a:r>
            <a:r>
              <a:rPr sz="1200" dirty="0">
                <a:latin typeface="Times New Roman"/>
                <a:cs typeface="Times New Roman"/>
              </a:rPr>
              <a:t>Cabri, </a:t>
            </a:r>
            <a:r>
              <a:rPr sz="1200" spc="-5" dirty="0">
                <a:latin typeface="Times New Roman"/>
                <a:cs typeface="Times New Roman"/>
              </a:rPr>
              <a:t>3D </a:t>
            </a:r>
            <a:r>
              <a:rPr sz="1200" dirty="0">
                <a:latin typeface="Times New Roman"/>
                <a:cs typeface="Times New Roman"/>
              </a:rPr>
              <a:t>Studio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Max</a:t>
            </a:r>
            <a:endParaRPr sz="1200">
              <a:latin typeface="Times New Roman"/>
              <a:cs typeface="Times New Roman"/>
            </a:endParaRPr>
          </a:p>
          <a:p>
            <a:pPr marL="469900" lvl="1" indent="-228600">
              <a:lnSpc>
                <a:spcPct val="100000"/>
              </a:lnSpc>
              <a:spcBef>
                <a:spcPts val="72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Perangkat </a:t>
            </a:r>
            <a:r>
              <a:rPr sz="1200" dirty="0">
                <a:latin typeface="Times New Roman"/>
                <a:cs typeface="Times New Roman"/>
              </a:rPr>
              <a:t>lunak </a:t>
            </a:r>
            <a:r>
              <a:rPr sz="1200" spc="-5" dirty="0">
                <a:latin typeface="Times New Roman"/>
                <a:cs typeface="Times New Roman"/>
              </a:rPr>
              <a:t>visualisasi, </a:t>
            </a:r>
            <a:r>
              <a:rPr sz="1200" spc="-10" dirty="0">
                <a:latin typeface="Times New Roman"/>
                <a:cs typeface="Times New Roman"/>
              </a:rPr>
              <a:t>misalnya </a:t>
            </a:r>
            <a:r>
              <a:rPr sz="1200" dirty="0">
                <a:latin typeface="Times New Roman"/>
                <a:cs typeface="Times New Roman"/>
              </a:rPr>
              <a:t>Matlab dan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Maple</a:t>
            </a:r>
            <a:endParaRPr sz="1200">
              <a:latin typeface="Times New Roman"/>
              <a:cs typeface="Times New Roman"/>
            </a:endParaRPr>
          </a:p>
          <a:p>
            <a:pPr marL="469900" lvl="1" indent="-228600">
              <a:lnSpc>
                <a:spcPct val="100000"/>
              </a:lnSpc>
              <a:spcBef>
                <a:spcPts val="70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Perangkat </a:t>
            </a:r>
            <a:r>
              <a:rPr sz="1200" dirty="0">
                <a:latin typeface="Times New Roman"/>
                <a:cs typeface="Times New Roman"/>
              </a:rPr>
              <a:t>lunak untuk </a:t>
            </a:r>
            <a:r>
              <a:rPr sz="1200" spc="-5" dirty="0">
                <a:latin typeface="Times New Roman"/>
                <a:cs typeface="Times New Roman"/>
              </a:rPr>
              <a:t>virtual reality, </a:t>
            </a:r>
            <a:r>
              <a:rPr sz="1200" dirty="0">
                <a:latin typeface="Times New Roman"/>
                <a:cs typeface="Times New Roman"/>
              </a:rPr>
              <a:t>augmented </a:t>
            </a:r>
            <a:r>
              <a:rPr sz="1200" spc="-5" dirty="0">
                <a:latin typeface="Times New Roman"/>
                <a:cs typeface="Times New Roman"/>
              </a:rPr>
              <a:t>reality </a:t>
            </a:r>
            <a:r>
              <a:rPr sz="1200" dirty="0">
                <a:latin typeface="Times New Roman"/>
                <a:cs typeface="Times New Roman"/>
              </a:rPr>
              <a:t>dan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sebagainya</a:t>
            </a:r>
            <a:endParaRPr sz="1200">
              <a:latin typeface="Times New Roman"/>
              <a:cs typeface="Times New Roman"/>
            </a:endParaRPr>
          </a:p>
          <a:p>
            <a:pPr marL="469900" lvl="1" indent="-228600">
              <a:lnSpc>
                <a:spcPct val="100000"/>
              </a:lnSpc>
              <a:spcBef>
                <a:spcPts val="72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Perangkat </a:t>
            </a:r>
            <a:r>
              <a:rPr sz="1200" spc="-10" dirty="0">
                <a:latin typeface="Times New Roman"/>
                <a:cs typeface="Times New Roman"/>
              </a:rPr>
              <a:t>Lunak </a:t>
            </a:r>
            <a:r>
              <a:rPr sz="1200" dirty="0">
                <a:latin typeface="Times New Roman"/>
                <a:cs typeface="Times New Roman"/>
              </a:rPr>
              <a:t>pemrograman </a:t>
            </a:r>
            <a:r>
              <a:rPr sz="1200" spc="-5" dirty="0">
                <a:latin typeface="Times New Roman"/>
                <a:cs typeface="Times New Roman"/>
              </a:rPr>
              <a:t>seperti </a:t>
            </a:r>
            <a:r>
              <a:rPr sz="1200" spc="-10" dirty="0">
                <a:latin typeface="Times New Roman"/>
                <a:cs typeface="Times New Roman"/>
              </a:rPr>
              <a:t>Visual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Studio.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04571" y="914400"/>
            <a:ext cx="5731902" cy="3197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7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627120" y="9874334"/>
            <a:ext cx="44704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124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01700" y="889000"/>
            <a:ext cx="5759450" cy="2448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61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Caladea"/>
                <a:cs typeface="Caladea"/>
              </a:rPr>
              <a:t>MODUL IX DASAR-DASAR </a:t>
            </a:r>
            <a:r>
              <a:rPr sz="1600" b="1" dirty="0">
                <a:latin typeface="Caladea"/>
                <a:cs typeface="Caladea"/>
              </a:rPr>
              <a:t>PEMROGRAMAN</a:t>
            </a:r>
            <a:r>
              <a:rPr sz="1600" b="1" spc="15" dirty="0">
                <a:latin typeface="Caladea"/>
                <a:cs typeface="Caladea"/>
              </a:rPr>
              <a:t> </a:t>
            </a:r>
            <a:r>
              <a:rPr sz="1600" b="1" spc="-5" dirty="0">
                <a:latin typeface="Caladea"/>
                <a:cs typeface="Caladea"/>
              </a:rPr>
              <a:t>GRAFIS</a:t>
            </a:r>
            <a:endParaRPr sz="1600">
              <a:latin typeface="Caladea"/>
              <a:cs typeface="Calade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50">
              <a:latin typeface="Caladea"/>
              <a:cs typeface="Caladea"/>
            </a:endParaRPr>
          </a:p>
          <a:p>
            <a:pPr marL="12700" marR="5080" indent="457200" algn="just">
              <a:lnSpc>
                <a:spcPct val="143800"/>
              </a:lnSpc>
            </a:pPr>
            <a:r>
              <a:rPr sz="1200" dirty="0">
                <a:latin typeface="Times New Roman"/>
                <a:cs typeface="Times New Roman"/>
              </a:rPr>
              <a:t>Setelah </a:t>
            </a:r>
            <a:r>
              <a:rPr sz="1200" spc="-5" dirty="0">
                <a:latin typeface="Times New Roman"/>
                <a:cs typeface="Times New Roman"/>
              </a:rPr>
              <a:t>membaca </a:t>
            </a:r>
            <a:r>
              <a:rPr sz="1200" dirty="0">
                <a:latin typeface="Times New Roman"/>
                <a:cs typeface="Times New Roman"/>
              </a:rPr>
              <a:t>modul ini, </a:t>
            </a:r>
            <a:r>
              <a:rPr sz="1200" spc="-5" dirty="0">
                <a:latin typeface="Times New Roman"/>
                <a:cs typeface="Times New Roman"/>
              </a:rPr>
              <a:t>mahasiswa </a:t>
            </a:r>
            <a:r>
              <a:rPr sz="1200" dirty="0">
                <a:latin typeface="Times New Roman"/>
                <a:cs typeface="Times New Roman"/>
              </a:rPr>
              <a:t>akan </a:t>
            </a:r>
            <a:r>
              <a:rPr sz="1200" spc="-5" dirty="0">
                <a:latin typeface="Times New Roman"/>
                <a:cs typeface="Times New Roman"/>
              </a:rPr>
              <a:t>memiliki </a:t>
            </a:r>
            <a:r>
              <a:rPr sz="1200" dirty="0">
                <a:latin typeface="Times New Roman"/>
                <a:cs typeface="Times New Roman"/>
              </a:rPr>
              <a:t>pengetahuan dan </a:t>
            </a:r>
            <a:r>
              <a:rPr sz="1200" spc="-5" dirty="0">
                <a:latin typeface="Times New Roman"/>
                <a:cs typeface="Times New Roman"/>
              </a:rPr>
              <a:t>mampu  </a:t>
            </a:r>
            <a:r>
              <a:rPr sz="1200" dirty="0">
                <a:latin typeface="Times New Roman"/>
                <a:cs typeface="Times New Roman"/>
              </a:rPr>
              <a:t>menjelaskan (i) apa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dimaksud </a:t>
            </a:r>
            <a:r>
              <a:rPr sz="1200" spc="-5" dirty="0">
                <a:latin typeface="Times New Roman"/>
                <a:cs typeface="Times New Roman"/>
              </a:rPr>
              <a:t>area gambar </a:t>
            </a:r>
            <a:r>
              <a:rPr sz="1200" dirty="0">
                <a:latin typeface="Times New Roman"/>
                <a:cs typeface="Times New Roman"/>
              </a:rPr>
              <a:t>atau </a:t>
            </a:r>
            <a:r>
              <a:rPr sz="1200" i="1" spc="-5" dirty="0">
                <a:latin typeface="Times New Roman"/>
                <a:cs typeface="Times New Roman"/>
              </a:rPr>
              <a:t>drawing area </a:t>
            </a:r>
            <a:r>
              <a:rPr sz="1200" spc="-10" dirty="0">
                <a:latin typeface="Times New Roman"/>
                <a:cs typeface="Times New Roman"/>
              </a:rPr>
              <a:t>dalam </a:t>
            </a:r>
            <a:r>
              <a:rPr sz="1200" spc="-5" dirty="0">
                <a:latin typeface="Times New Roman"/>
                <a:cs typeface="Times New Roman"/>
              </a:rPr>
              <a:t>pemrograman  grafis </a:t>
            </a:r>
            <a:r>
              <a:rPr sz="1200" dirty="0">
                <a:latin typeface="Times New Roman"/>
                <a:cs typeface="Times New Roman"/>
              </a:rPr>
              <a:t>(ii) apa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dimaksud </a:t>
            </a:r>
            <a:r>
              <a:rPr sz="1200" spc="-5" dirty="0">
                <a:latin typeface="Times New Roman"/>
                <a:cs typeface="Times New Roman"/>
              </a:rPr>
              <a:t>dengan sistem koordinat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implementasinya dalam sistem  grafika </a:t>
            </a:r>
            <a:r>
              <a:rPr sz="1200" dirty="0">
                <a:latin typeface="Times New Roman"/>
                <a:cs typeface="Times New Roman"/>
              </a:rPr>
              <a:t>(iii) </a:t>
            </a:r>
            <a:r>
              <a:rPr sz="1200" spc="-5" dirty="0">
                <a:latin typeface="Times New Roman"/>
                <a:cs typeface="Times New Roman"/>
              </a:rPr>
              <a:t>bagaimana membuat </a:t>
            </a:r>
            <a:r>
              <a:rPr sz="1200" spc="-10" dirty="0">
                <a:latin typeface="Times New Roman"/>
                <a:cs typeface="Times New Roman"/>
              </a:rPr>
              <a:t>program </a:t>
            </a:r>
            <a:r>
              <a:rPr sz="1200" dirty="0">
                <a:latin typeface="Times New Roman"/>
                <a:cs typeface="Times New Roman"/>
              </a:rPr>
              <a:t>pertama </a:t>
            </a:r>
            <a:r>
              <a:rPr sz="1200" spc="-5" dirty="0">
                <a:latin typeface="Times New Roman"/>
                <a:cs typeface="Times New Roman"/>
              </a:rPr>
              <a:t>aplikasi grafika komputer </a:t>
            </a:r>
            <a:r>
              <a:rPr sz="1200" spc="-15" dirty="0">
                <a:latin typeface="Times New Roman"/>
                <a:cs typeface="Times New Roman"/>
              </a:rPr>
              <a:t>(iv)  </a:t>
            </a:r>
            <a:r>
              <a:rPr sz="1200" spc="-5" dirty="0">
                <a:latin typeface="Times New Roman"/>
                <a:cs typeface="Times New Roman"/>
              </a:rPr>
              <a:t>menggunakan </a:t>
            </a:r>
            <a:r>
              <a:rPr sz="1200" dirty="0">
                <a:latin typeface="Times New Roman"/>
                <a:cs typeface="Times New Roman"/>
              </a:rPr>
              <a:t>struktur paling </a:t>
            </a:r>
            <a:r>
              <a:rPr sz="1200" spc="-5" dirty="0">
                <a:latin typeface="Times New Roman"/>
                <a:cs typeface="Times New Roman"/>
              </a:rPr>
              <a:t>sederhana yaitu Point </a:t>
            </a:r>
            <a:r>
              <a:rPr sz="1200" spc="-1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PointF </a:t>
            </a:r>
            <a:r>
              <a:rPr sz="1200" dirty="0">
                <a:latin typeface="Times New Roman"/>
                <a:cs typeface="Times New Roman"/>
              </a:rPr>
              <a:t>dalam </a:t>
            </a:r>
            <a:r>
              <a:rPr sz="1200" spc="-5" dirty="0">
                <a:latin typeface="Times New Roman"/>
                <a:cs typeface="Times New Roman"/>
              </a:rPr>
              <a:t>aplikasi grafika  </a:t>
            </a:r>
            <a:r>
              <a:rPr sz="1200" dirty="0">
                <a:latin typeface="Times New Roman"/>
                <a:cs typeface="Times New Roman"/>
              </a:rPr>
              <a:t>komputer </a:t>
            </a:r>
            <a:r>
              <a:rPr sz="1200" spc="-10" dirty="0">
                <a:latin typeface="Times New Roman"/>
                <a:cs typeface="Times New Roman"/>
              </a:rPr>
              <a:t>(v) </a:t>
            </a:r>
            <a:r>
              <a:rPr sz="1200" dirty="0">
                <a:latin typeface="Times New Roman"/>
                <a:cs typeface="Times New Roman"/>
              </a:rPr>
              <a:t>membuat </a:t>
            </a:r>
            <a:r>
              <a:rPr sz="1200" spc="-5" dirty="0">
                <a:latin typeface="Times New Roman"/>
                <a:cs typeface="Times New Roman"/>
              </a:rPr>
              <a:t>program aplikasi grafis </a:t>
            </a:r>
            <a:r>
              <a:rPr sz="1200" dirty="0">
                <a:latin typeface="Times New Roman"/>
                <a:cs typeface="Times New Roman"/>
              </a:rPr>
              <a:t>untuk menggambar </a:t>
            </a:r>
            <a:r>
              <a:rPr sz="1200" spc="-5" dirty="0">
                <a:latin typeface="Times New Roman"/>
                <a:cs typeface="Times New Roman"/>
              </a:rPr>
              <a:t>objek-objek </a:t>
            </a:r>
            <a:r>
              <a:rPr sz="1200" dirty="0">
                <a:latin typeface="Times New Roman"/>
                <a:cs typeface="Times New Roman"/>
              </a:rPr>
              <a:t>standar  seperti </a:t>
            </a:r>
            <a:r>
              <a:rPr sz="1200" spc="-5" dirty="0">
                <a:latin typeface="Times New Roman"/>
                <a:cs typeface="Times New Roman"/>
              </a:rPr>
              <a:t>garis, persegi, lingkaran </a:t>
            </a:r>
            <a:r>
              <a:rPr sz="1200" dirty="0">
                <a:latin typeface="Times New Roman"/>
                <a:cs typeface="Times New Roman"/>
              </a:rPr>
              <a:t>dan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sebagainya.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3909059"/>
            <a:ext cx="5760720" cy="5558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3720" lvl="1" indent="-541655">
              <a:lnSpc>
                <a:spcPct val="100000"/>
              </a:lnSpc>
              <a:spcBef>
                <a:spcPts val="100"/>
              </a:spcBef>
              <a:buFont typeface="Times New Roman"/>
              <a:buAutoNum type="arabicPeriod"/>
              <a:tabLst>
                <a:tab pos="553085" algn="l"/>
                <a:tab pos="554355" algn="l"/>
              </a:tabLst>
            </a:pPr>
            <a:r>
              <a:rPr sz="1400" b="1" spc="-5" dirty="0">
                <a:latin typeface="Times New Roman"/>
                <a:cs typeface="Times New Roman"/>
              </a:rPr>
              <a:t>Area</a:t>
            </a:r>
            <a:r>
              <a:rPr sz="1400" b="1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Times New Roman"/>
                <a:cs typeface="Times New Roman"/>
              </a:rPr>
              <a:t>Gambar</a:t>
            </a:r>
            <a:endParaRPr sz="1400">
              <a:latin typeface="Times New Roman"/>
              <a:cs typeface="Times New Roman"/>
            </a:endParaRPr>
          </a:p>
          <a:p>
            <a:pPr marL="12700" marR="5080" indent="227965">
              <a:lnSpc>
                <a:spcPct val="144400"/>
              </a:lnSpc>
              <a:spcBef>
                <a:spcPts val="1080"/>
              </a:spcBef>
            </a:pPr>
            <a:r>
              <a:rPr sz="1200" dirty="0">
                <a:latin typeface="Times New Roman"/>
                <a:cs typeface="Times New Roman"/>
              </a:rPr>
              <a:t>Setiap </a:t>
            </a:r>
            <a:r>
              <a:rPr sz="1200" spc="-5" dirty="0">
                <a:latin typeface="Times New Roman"/>
                <a:cs typeface="Times New Roman"/>
              </a:rPr>
              <a:t>aplikasi </a:t>
            </a:r>
            <a:r>
              <a:rPr sz="1200" i="1" spc="-5" dirty="0">
                <a:latin typeface="Times New Roman"/>
                <a:cs typeface="Times New Roman"/>
              </a:rPr>
              <a:t>drawing </a:t>
            </a:r>
            <a:r>
              <a:rPr sz="1200" spc="-5" dirty="0">
                <a:latin typeface="Times New Roman"/>
                <a:cs typeface="Times New Roman"/>
              </a:rPr>
              <a:t>paling </a:t>
            </a:r>
            <a:r>
              <a:rPr sz="1200" dirty="0">
                <a:latin typeface="Times New Roman"/>
                <a:cs typeface="Times New Roman"/>
              </a:rPr>
              <a:t>tidak </a:t>
            </a:r>
            <a:r>
              <a:rPr sz="1200" spc="-5" dirty="0">
                <a:latin typeface="Times New Roman"/>
                <a:cs typeface="Times New Roman"/>
              </a:rPr>
              <a:t>terdiri dari </a:t>
            </a:r>
            <a:r>
              <a:rPr sz="1200" spc="-10" dirty="0">
                <a:latin typeface="Times New Roman"/>
                <a:cs typeface="Times New Roman"/>
              </a:rPr>
              <a:t>tiga </a:t>
            </a:r>
            <a:r>
              <a:rPr sz="1200" dirty="0">
                <a:latin typeface="Times New Roman"/>
                <a:cs typeface="Times New Roman"/>
              </a:rPr>
              <a:t>komponen </a:t>
            </a:r>
            <a:r>
              <a:rPr sz="1200" spc="-5" dirty="0">
                <a:latin typeface="Times New Roman"/>
                <a:cs typeface="Times New Roman"/>
              </a:rPr>
              <a:t>yaitu </a:t>
            </a:r>
            <a:r>
              <a:rPr sz="1200" i="1" dirty="0">
                <a:latin typeface="Times New Roman"/>
                <a:cs typeface="Times New Roman"/>
              </a:rPr>
              <a:t>canvas, </a:t>
            </a:r>
            <a:r>
              <a:rPr sz="1200" i="1" spc="-5" dirty="0">
                <a:latin typeface="Times New Roman"/>
                <a:cs typeface="Times New Roman"/>
              </a:rPr>
              <a:t>brush, </a:t>
            </a:r>
            <a:r>
              <a:rPr sz="1200" i="1" dirty="0">
                <a:latin typeface="Times New Roman"/>
                <a:cs typeface="Times New Roman"/>
              </a:rPr>
              <a:t>pen</a:t>
            </a:r>
            <a:r>
              <a:rPr sz="1200" dirty="0">
                <a:latin typeface="Times New Roman"/>
                <a:cs typeface="Times New Roman"/>
              </a:rPr>
              <a:t>,  dan </a:t>
            </a:r>
            <a:r>
              <a:rPr sz="1200" i="1" spc="-5" dirty="0">
                <a:latin typeface="Times New Roman"/>
                <a:cs typeface="Times New Roman"/>
              </a:rPr>
              <a:t>process </a:t>
            </a:r>
            <a:r>
              <a:rPr sz="1200" spc="-5" dirty="0">
                <a:latin typeface="Times New Roman"/>
                <a:cs typeface="Times New Roman"/>
              </a:rPr>
              <a:t>sebagai </a:t>
            </a:r>
            <a:r>
              <a:rPr sz="1200" dirty="0">
                <a:latin typeface="Times New Roman"/>
                <a:cs typeface="Times New Roman"/>
              </a:rPr>
              <a:t>berikit:</a:t>
            </a:r>
            <a:endParaRPr sz="1200">
              <a:latin typeface="Times New Roman"/>
              <a:cs typeface="Times New Roman"/>
            </a:endParaRPr>
          </a:p>
          <a:p>
            <a:pPr marL="469900" marR="10795" lvl="2" indent="-228600">
              <a:lnSpc>
                <a:spcPct val="144400"/>
              </a:lnSpc>
              <a:spcBef>
                <a:spcPts val="1060"/>
              </a:spcBef>
              <a:buFont typeface="Symbol"/>
              <a:buChar char=""/>
              <a:tabLst>
                <a:tab pos="469900" algn="l"/>
                <a:tab pos="470534" algn="l"/>
              </a:tabLst>
            </a:pPr>
            <a:r>
              <a:rPr sz="1200" i="1" dirty="0">
                <a:latin typeface="Times New Roman"/>
                <a:cs typeface="Times New Roman"/>
              </a:rPr>
              <a:t>Canvas</a:t>
            </a:r>
            <a:r>
              <a:rPr sz="1200" dirty="0">
                <a:latin typeface="Times New Roman"/>
                <a:cs typeface="Times New Roman"/>
              </a:rPr>
              <a:t>: adalah </a:t>
            </a:r>
            <a:r>
              <a:rPr sz="1200" spc="-5" dirty="0">
                <a:latin typeface="Times New Roman"/>
                <a:cs typeface="Times New Roman"/>
              </a:rPr>
              <a:t>area dimana object akan digambar, </a:t>
            </a:r>
            <a:r>
              <a:rPr sz="1200" dirty="0">
                <a:latin typeface="Times New Roman"/>
                <a:cs typeface="Times New Roman"/>
              </a:rPr>
              <a:t>misal </a:t>
            </a:r>
            <a:r>
              <a:rPr sz="1200" spc="-5" dirty="0">
                <a:latin typeface="Times New Roman"/>
                <a:cs typeface="Times New Roman"/>
              </a:rPr>
              <a:t>pada aplikasi </a:t>
            </a:r>
            <a:r>
              <a:rPr sz="1200" spc="-10" dirty="0">
                <a:latin typeface="Times New Roman"/>
                <a:cs typeface="Times New Roman"/>
              </a:rPr>
              <a:t>Windows,  </a:t>
            </a:r>
            <a:r>
              <a:rPr sz="1200" spc="-5" dirty="0">
                <a:latin typeface="Times New Roman"/>
                <a:cs typeface="Times New Roman"/>
              </a:rPr>
              <a:t>Windows </a:t>
            </a:r>
            <a:r>
              <a:rPr sz="1200" spc="-10" dirty="0">
                <a:latin typeface="Times New Roman"/>
                <a:cs typeface="Times New Roman"/>
              </a:rPr>
              <a:t>Form </a:t>
            </a:r>
            <a:r>
              <a:rPr sz="1200" dirty="0">
                <a:latin typeface="Times New Roman"/>
                <a:cs typeface="Times New Roman"/>
              </a:rPr>
              <a:t>adalah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canvasnya.</a:t>
            </a:r>
            <a:endParaRPr sz="1200">
              <a:latin typeface="Times New Roman"/>
              <a:cs typeface="Times New Roman"/>
            </a:endParaRPr>
          </a:p>
          <a:p>
            <a:pPr marL="469900" marR="7620" lvl="2" indent="-229235">
              <a:lnSpc>
                <a:spcPct val="143100"/>
              </a:lnSpc>
              <a:spcBef>
                <a:spcPts val="100"/>
              </a:spcBef>
              <a:buFont typeface="Symbol"/>
              <a:buChar char=""/>
              <a:tabLst>
                <a:tab pos="469900" algn="l"/>
                <a:tab pos="470534" algn="l"/>
              </a:tabLst>
            </a:pPr>
            <a:r>
              <a:rPr sz="1200" i="1" spc="-5" dirty="0">
                <a:latin typeface="Times New Roman"/>
                <a:cs typeface="Times New Roman"/>
              </a:rPr>
              <a:t>Brush </a:t>
            </a:r>
            <a:r>
              <a:rPr sz="1200" dirty="0">
                <a:latin typeface="Times New Roman"/>
                <a:cs typeface="Times New Roman"/>
              </a:rPr>
              <a:t>atau </a:t>
            </a:r>
            <a:r>
              <a:rPr sz="1200" i="1" dirty="0">
                <a:latin typeface="Times New Roman"/>
                <a:cs typeface="Times New Roman"/>
              </a:rPr>
              <a:t>Pen </a:t>
            </a:r>
            <a:r>
              <a:rPr sz="1200" spc="-5" dirty="0">
                <a:latin typeface="Times New Roman"/>
                <a:cs typeface="Times New Roman"/>
              </a:rPr>
              <a:t>merepresentasikan tekstur, </a:t>
            </a:r>
            <a:r>
              <a:rPr sz="1200" dirty="0">
                <a:latin typeface="Times New Roman"/>
                <a:cs typeface="Times New Roman"/>
              </a:rPr>
              <a:t>warna, dan ukuran dari </a:t>
            </a:r>
            <a:r>
              <a:rPr sz="1200" spc="-5" dirty="0">
                <a:latin typeface="Times New Roman"/>
                <a:cs typeface="Times New Roman"/>
              </a:rPr>
              <a:t>objek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spc="5" dirty="0">
                <a:latin typeface="Times New Roman"/>
                <a:cs typeface="Times New Roman"/>
              </a:rPr>
              <a:t>akan  </a:t>
            </a:r>
            <a:r>
              <a:rPr sz="1200" spc="-5" dirty="0">
                <a:latin typeface="Times New Roman"/>
                <a:cs typeface="Times New Roman"/>
              </a:rPr>
              <a:t>digambar </a:t>
            </a:r>
            <a:r>
              <a:rPr sz="1200" dirty="0">
                <a:latin typeface="Times New Roman"/>
                <a:cs typeface="Times New Roman"/>
              </a:rPr>
              <a:t>pada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canvas.</a:t>
            </a:r>
            <a:endParaRPr sz="1200">
              <a:latin typeface="Times New Roman"/>
              <a:cs typeface="Times New Roman"/>
            </a:endParaRPr>
          </a:p>
          <a:p>
            <a:pPr marL="469900" lvl="2" indent="-229235">
              <a:lnSpc>
                <a:spcPct val="100000"/>
              </a:lnSpc>
              <a:spcBef>
                <a:spcPts val="720"/>
              </a:spcBef>
              <a:buFont typeface="Symbol"/>
              <a:buChar char=""/>
              <a:tabLst>
                <a:tab pos="469900" algn="l"/>
                <a:tab pos="470534" algn="l"/>
              </a:tabLst>
            </a:pPr>
            <a:r>
              <a:rPr sz="1200" i="1" spc="-5" dirty="0">
                <a:latin typeface="Times New Roman"/>
                <a:cs typeface="Times New Roman"/>
              </a:rPr>
              <a:t>Process </a:t>
            </a:r>
            <a:r>
              <a:rPr sz="1200" dirty="0">
                <a:latin typeface="Times New Roman"/>
                <a:cs typeface="Times New Roman"/>
              </a:rPr>
              <a:t>mendifinisikan </a:t>
            </a:r>
            <a:r>
              <a:rPr sz="1200" spc="-5" dirty="0">
                <a:latin typeface="Times New Roman"/>
                <a:cs typeface="Times New Roman"/>
              </a:rPr>
              <a:t>bagaimana object </a:t>
            </a:r>
            <a:r>
              <a:rPr sz="1200" dirty="0">
                <a:latin typeface="Times New Roman"/>
                <a:cs typeface="Times New Roman"/>
              </a:rPr>
              <a:t>tersebut </a:t>
            </a:r>
            <a:r>
              <a:rPr sz="1200" spc="-5" dirty="0">
                <a:latin typeface="Times New Roman"/>
                <a:cs typeface="Times New Roman"/>
              </a:rPr>
              <a:t>akan digambar kedalam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canvas.</a:t>
            </a:r>
            <a:endParaRPr sz="1200">
              <a:latin typeface="Times New Roman"/>
              <a:cs typeface="Times New Roman"/>
            </a:endParaRPr>
          </a:p>
          <a:p>
            <a:pPr lvl="2">
              <a:lnSpc>
                <a:spcPct val="100000"/>
              </a:lnSpc>
              <a:spcBef>
                <a:spcPts val="30"/>
              </a:spcBef>
              <a:buFont typeface="Symbol"/>
              <a:buChar char=""/>
            </a:pPr>
            <a:endParaRPr sz="14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Setiap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area</a:t>
            </a:r>
            <a:r>
              <a:rPr sz="1200" i="1" spc="25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drawing</a:t>
            </a:r>
            <a:r>
              <a:rPr sz="1200" i="1" spc="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memiliki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empat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property</a:t>
            </a:r>
            <a:r>
              <a:rPr sz="1200" i="1" spc="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utama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yaitu: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weight,</a:t>
            </a:r>
            <a:r>
              <a:rPr sz="1200" i="1" spc="45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height,</a:t>
            </a:r>
            <a:r>
              <a:rPr sz="1200" i="1" spc="40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resolution</a:t>
            </a:r>
            <a:r>
              <a:rPr sz="1200" i="1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dan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200" i="1" dirty="0">
                <a:latin typeface="Times New Roman"/>
                <a:cs typeface="Times New Roman"/>
              </a:rPr>
              <a:t>color depth </a:t>
            </a:r>
            <a:r>
              <a:rPr sz="1200" spc="-5" dirty="0">
                <a:latin typeface="Times New Roman"/>
                <a:cs typeface="Times New Roman"/>
              </a:rPr>
              <a:t>sebagai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berikut: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Times New Roman"/>
              <a:cs typeface="Times New Roman"/>
            </a:endParaRPr>
          </a:p>
          <a:p>
            <a:pPr marL="469900" lvl="2" indent="-229235" algn="just">
              <a:lnSpc>
                <a:spcPct val="100000"/>
              </a:lnSpc>
              <a:spcBef>
                <a:spcPts val="5"/>
              </a:spcBef>
              <a:buFont typeface="Symbol"/>
              <a:buChar char=""/>
              <a:tabLst>
                <a:tab pos="470534" algn="l"/>
              </a:tabLst>
            </a:pPr>
            <a:r>
              <a:rPr sz="1200" i="1" spc="-5" dirty="0">
                <a:latin typeface="Times New Roman"/>
                <a:cs typeface="Times New Roman"/>
              </a:rPr>
              <a:t>Width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i="1" dirty="0">
                <a:latin typeface="Times New Roman"/>
                <a:cs typeface="Times New Roman"/>
              </a:rPr>
              <a:t>height </a:t>
            </a:r>
            <a:r>
              <a:rPr sz="1200" i="1" spc="-5" dirty="0">
                <a:latin typeface="Times New Roman"/>
                <a:cs typeface="Times New Roman"/>
              </a:rPr>
              <a:t>property </a:t>
            </a:r>
            <a:r>
              <a:rPr sz="1200" spc="-5" dirty="0">
                <a:latin typeface="Times New Roman"/>
                <a:cs typeface="Times New Roman"/>
              </a:rPr>
              <a:t>digunakan untuk medeskripsikan </a:t>
            </a:r>
            <a:r>
              <a:rPr sz="1200" dirty="0">
                <a:latin typeface="Times New Roman"/>
                <a:cs typeface="Times New Roman"/>
              </a:rPr>
              <a:t>ukuran </a:t>
            </a:r>
            <a:r>
              <a:rPr sz="1200" i="1" spc="-5" dirty="0">
                <a:latin typeface="Times New Roman"/>
                <a:cs typeface="Times New Roman"/>
              </a:rPr>
              <a:t>area</a:t>
            </a:r>
            <a:r>
              <a:rPr sz="1200" i="1" spc="40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drawing</a:t>
            </a:r>
            <a:endParaRPr sz="1200">
              <a:latin typeface="Times New Roman"/>
              <a:cs typeface="Times New Roman"/>
            </a:endParaRPr>
          </a:p>
          <a:p>
            <a:pPr marL="469900" algn="just">
              <a:lnSpc>
                <a:spcPct val="100000"/>
              </a:lnSpc>
              <a:spcBef>
                <a:spcPts val="620"/>
              </a:spcBef>
            </a:pPr>
            <a:r>
              <a:rPr sz="1200" dirty="0">
                <a:latin typeface="Times New Roman"/>
                <a:cs typeface="Times New Roman"/>
              </a:rPr>
              <a:t>secara </a:t>
            </a:r>
            <a:r>
              <a:rPr sz="1200" spc="-5" dirty="0">
                <a:latin typeface="Times New Roman"/>
                <a:cs typeface="Times New Roman"/>
              </a:rPr>
              <a:t>vertikal </a:t>
            </a:r>
            <a:r>
              <a:rPr sz="1200" dirty="0">
                <a:latin typeface="Times New Roman"/>
                <a:cs typeface="Times New Roman"/>
              </a:rPr>
              <a:t>dan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horizontal</a:t>
            </a:r>
            <a:endParaRPr sz="1200">
              <a:latin typeface="Times New Roman"/>
              <a:cs typeface="Times New Roman"/>
            </a:endParaRPr>
          </a:p>
          <a:p>
            <a:pPr marL="469900" marR="5715" lvl="2" indent="-228600" algn="just">
              <a:lnSpc>
                <a:spcPct val="143800"/>
              </a:lnSpc>
              <a:spcBef>
                <a:spcPts val="85"/>
              </a:spcBef>
              <a:buFont typeface="Symbol"/>
              <a:buChar char=""/>
              <a:tabLst>
                <a:tab pos="470534" algn="l"/>
              </a:tabLst>
            </a:pPr>
            <a:r>
              <a:rPr sz="1200" i="1" dirty="0">
                <a:latin typeface="Times New Roman"/>
                <a:cs typeface="Times New Roman"/>
              </a:rPr>
              <a:t>Resolution </a:t>
            </a:r>
            <a:r>
              <a:rPr sz="1200" spc="-5" dirty="0">
                <a:latin typeface="Times New Roman"/>
                <a:cs typeface="Times New Roman"/>
              </a:rPr>
              <a:t>adalah satuan </a:t>
            </a:r>
            <a:r>
              <a:rPr sz="1200" dirty="0">
                <a:latin typeface="Times New Roman"/>
                <a:cs typeface="Times New Roman"/>
              </a:rPr>
              <a:t>untuk </a:t>
            </a:r>
            <a:r>
              <a:rPr sz="1200" spc="-5" dirty="0">
                <a:latin typeface="Times New Roman"/>
                <a:cs typeface="Times New Roman"/>
              </a:rPr>
              <a:t>mengukur </a:t>
            </a:r>
            <a:r>
              <a:rPr sz="1200" i="1" dirty="0">
                <a:latin typeface="Times New Roman"/>
                <a:cs typeface="Times New Roman"/>
              </a:rPr>
              <a:t>output quality </a:t>
            </a:r>
            <a:r>
              <a:rPr sz="1200" spc="-5" dirty="0">
                <a:latin typeface="Times New Roman"/>
                <a:cs typeface="Times New Roman"/>
              </a:rPr>
              <a:t>dari </a:t>
            </a:r>
            <a:r>
              <a:rPr sz="1200" i="1" spc="-5" dirty="0">
                <a:latin typeface="Times New Roman"/>
                <a:cs typeface="Times New Roman"/>
              </a:rPr>
              <a:t>graphic object </a:t>
            </a:r>
            <a:r>
              <a:rPr sz="1200" dirty="0">
                <a:latin typeface="Times New Roman"/>
                <a:cs typeface="Times New Roman"/>
              </a:rPr>
              <a:t>atau  </a:t>
            </a:r>
            <a:r>
              <a:rPr sz="1200" i="1" spc="-5" dirty="0">
                <a:latin typeface="Times New Roman"/>
                <a:cs typeface="Times New Roman"/>
              </a:rPr>
              <a:t>images </a:t>
            </a:r>
            <a:r>
              <a:rPr sz="1200" spc="-5" dirty="0">
                <a:latin typeface="Times New Roman"/>
                <a:cs typeface="Times New Roman"/>
              </a:rPr>
              <a:t>dalam satuan </a:t>
            </a:r>
            <a:r>
              <a:rPr sz="1200" i="1" dirty="0">
                <a:latin typeface="Times New Roman"/>
                <a:cs typeface="Times New Roman"/>
              </a:rPr>
              <a:t>dot </a:t>
            </a:r>
            <a:r>
              <a:rPr sz="1200" i="1" spc="-10" dirty="0">
                <a:latin typeface="Times New Roman"/>
                <a:cs typeface="Times New Roman"/>
              </a:rPr>
              <a:t>per </a:t>
            </a:r>
            <a:r>
              <a:rPr sz="1200" i="1" dirty="0">
                <a:latin typeface="Times New Roman"/>
                <a:cs typeface="Times New Roman"/>
              </a:rPr>
              <a:t>inch </a:t>
            </a:r>
            <a:r>
              <a:rPr sz="1200" dirty="0">
                <a:latin typeface="Times New Roman"/>
                <a:cs typeface="Times New Roman"/>
              </a:rPr>
              <a:t>(dpi). </a:t>
            </a:r>
            <a:r>
              <a:rPr sz="1200" spc="-10" dirty="0">
                <a:latin typeface="Times New Roman"/>
                <a:cs typeface="Times New Roman"/>
              </a:rPr>
              <a:t>Sebagai </a:t>
            </a:r>
            <a:r>
              <a:rPr sz="1200" dirty="0">
                <a:latin typeface="Times New Roman"/>
                <a:cs typeface="Times New Roman"/>
              </a:rPr>
              <a:t>contoh </a:t>
            </a:r>
            <a:r>
              <a:rPr sz="1200" spc="-5" dirty="0">
                <a:latin typeface="Times New Roman"/>
                <a:cs typeface="Times New Roman"/>
              </a:rPr>
              <a:t>resolusi </a:t>
            </a:r>
            <a:r>
              <a:rPr sz="1200" dirty="0">
                <a:latin typeface="Times New Roman"/>
                <a:cs typeface="Times New Roman"/>
              </a:rPr>
              <a:t>72 </a:t>
            </a:r>
            <a:r>
              <a:rPr sz="1200" spc="-10" dirty="0">
                <a:latin typeface="Times New Roman"/>
                <a:cs typeface="Times New Roman"/>
              </a:rPr>
              <a:t>dpi </a:t>
            </a:r>
            <a:r>
              <a:rPr sz="1200" spc="-5" dirty="0">
                <a:latin typeface="Times New Roman"/>
                <a:cs typeface="Times New Roman"/>
              </a:rPr>
              <a:t>berarti </a:t>
            </a:r>
            <a:r>
              <a:rPr sz="1200" dirty="0">
                <a:latin typeface="Times New Roman"/>
                <a:cs typeface="Times New Roman"/>
              </a:rPr>
              <a:t>1 </a:t>
            </a:r>
            <a:r>
              <a:rPr sz="1200" i="1" spc="-5" dirty="0">
                <a:latin typeface="Times New Roman"/>
                <a:cs typeface="Times New Roman"/>
              </a:rPr>
              <a:t>inch  </a:t>
            </a:r>
            <a:r>
              <a:rPr sz="1200" dirty="0">
                <a:latin typeface="Times New Roman"/>
                <a:cs typeface="Times New Roman"/>
              </a:rPr>
              <a:t>dari </a:t>
            </a:r>
            <a:r>
              <a:rPr sz="1200" spc="-5" dirty="0">
                <a:latin typeface="Times New Roman"/>
                <a:cs typeface="Times New Roman"/>
              </a:rPr>
              <a:t>area </a:t>
            </a:r>
            <a:r>
              <a:rPr sz="1200" dirty="0">
                <a:latin typeface="Times New Roman"/>
                <a:cs typeface="Times New Roman"/>
              </a:rPr>
              <a:t>tersebut </a:t>
            </a:r>
            <a:r>
              <a:rPr sz="1200" spc="-5" dirty="0">
                <a:latin typeface="Times New Roman"/>
                <a:cs typeface="Times New Roman"/>
              </a:rPr>
              <a:t>terdiri dari </a:t>
            </a:r>
            <a:r>
              <a:rPr sz="1200" dirty="0">
                <a:latin typeface="Times New Roman"/>
                <a:cs typeface="Times New Roman"/>
              </a:rPr>
              <a:t>72 </a:t>
            </a:r>
            <a:r>
              <a:rPr sz="1200" i="1" spc="-5" dirty="0">
                <a:latin typeface="Times New Roman"/>
                <a:cs typeface="Times New Roman"/>
              </a:rPr>
              <a:t>horizontal </a:t>
            </a:r>
            <a:r>
              <a:rPr sz="1200" dirty="0">
                <a:latin typeface="Times New Roman"/>
                <a:cs typeface="Times New Roman"/>
              </a:rPr>
              <a:t>dan 72 </a:t>
            </a:r>
            <a:r>
              <a:rPr sz="1200" i="1" spc="-5" dirty="0">
                <a:latin typeface="Times New Roman"/>
                <a:cs typeface="Times New Roman"/>
              </a:rPr>
              <a:t>vertical </a:t>
            </a:r>
            <a:r>
              <a:rPr sz="1200" i="1" dirty="0">
                <a:latin typeface="Times New Roman"/>
                <a:cs typeface="Times New Roman"/>
              </a:rPr>
              <a:t>pixel</a:t>
            </a:r>
            <a:r>
              <a:rPr sz="1200" dirty="0">
                <a:latin typeface="Times New Roman"/>
                <a:cs typeface="Times New Roman"/>
              </a:rPr>
              <a:t>. </a:t>
            </a:r>
            <a:r>
              <a:rPr sz="1200" spc="-5" dirty="0">
                <a:latin typeface="Times New Roman"/>
                <a:cs typeface="Times New Roman"/>
              </a:rPr>
              <a:t>Untuk monitor  resolusi </a:t>
            </a:r>
            <a:r>
              <a:rPr sz="1200" dirty="0">
                <a:latin typeface="Times New Roman"/>
                <a:cs typeface="Times New Roman"/>
              </a:rPr>
              <a:t>1280x1024 berarti pada </a:t>
            </a:r>
            <a:r>
              <a:rPr sz="1200" spc="-5" dirty="0">
                <a:latin typeface="Times New Roman"/>
                <a:cs typeface="Times New Roman"/>
              </a:rPr>
              <a:t>area monitor </a:t>
            </a:r>
            <a:r>
              <a:rPr sz="1200" dirty="0">
                <a:latin typeface="Times New Roman"/>
                <a:cs typeface="Times New Roman"/>
              </a:rPr>
              <a:t>tersebut </a:t>
            </a:r>
            <a:r>
              <a:rPr sz="1200" spc="-5" dirty="0">
                <a:latin typeface="Times New Roman"/>
                <a:cs typeface="Times New Roman"/>
              </a:rPr>
              <a:t>terdiri dari </a:t>
            </a:r>
            <a:r>
              <a:rPr sz="1200" dirty="0">
                <a:latin typeface="Times New Roman"/>
                <a:cs typeface="Times New Roman"/>
              </a:rPr>
              <a:t>1280 </a:t>
            </a:r>
            <a:r>
              <a:rPr sz="1200" i="1" spc="-5" dirty="0">
                <a:latin typeface="Times New Roman"/>
                <a:cs typeface="Times New Roman"/>
              </a:rPr>
              <a:t>horizontal  </a:t>
            </a:r>
            <a:r>
              <a:rPr sz="1200" i="1" dirty="0">
                <a:latin typeface="Times New Roman"/>
                <a:cs typeface="Times New Roman"/>
              </a:rPr>
              <a:t>pixel </a:t>
            </a:r>
            <a:r>
              <a:rPr sz="1200" spc="-10" dirty="0">
                <a:latin typeface="Times New Roman"/>
                <a:cs typeface="Times New Roman"/>
              </a:rPr>
              <a:t>dan </a:t>
            </a:r>
            <a:r>
              <a:rPr sz="1200" dirty="0">
                <a:latin typeface="Times New Roman"/>
                <a:cs typeface="Times New Roman"/>
              </a:rPr>
              <a:t>1024 </a:t>
            </a:r>
            <a:r>
              <a:rPr sz="1200" i="1" spc="-5" dirty="0">
                <a:latin typeface="Times New Roman"/>
                <a:cs typeface="Times New Roman"/>
              </a:rPr>
              <a:t>vertical</a:t>
            </a:r>
            <a:r>
              <a:rPr sz="1200" i="1" spc="15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pixel.</a:t>
            </a:r>
            <a:endParaRPr sz="1200">
              <a:latin typeface="Times New Roman"/>
              <a:cs typeface="Times New Roman"/>
            </a:endParaRPr>
          </a:p>
          <a:p>
            <a:pPr marL="469900" lvl="2" indent="-229235" algn="just">
              <a:lnSpc>
                <a:spcPct val="100000"/>
              </a:lnSpc>
              <a:spcBef>
                <a:spcPts val="720"/>
              </a:spcBef>
              <a:buFont typeface="Symbol"/>
              <a:buChar char=""/>
              <a:tabLst>
                <a:tab pos="470534" algn="l"/>
              </a:tabLst>
            </a:pPr>
            <a:r>
              <a:rPr sz="1200" i="1" dirty="0">
                <a:latin typeface="Times New Roman"/>
                <a:cs typeface="Times New Roman"/>
              </a:rPr>
              <a:t>Color depth </a:t>
            </a:r>
            <a:r>
              <a:rPr sz="1200" dirty="0">
                <a:latin typeface="Times New Roman"/>
                <a:cs typeface="Times New Roman"/>
              </a:rPr>
              <a:t>adalah jumlah </a:t>
            </a:r>
            <a:r>
              <a:rPr sz="1200" spc="-5" dirty="0">
                <a:latin typeface="Times New Roman"/>
                <a:cs typeface="Times New Roman"/>
              </a:rPr>
              <a:t>warna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spc="-5" dirty="0">
                <a:latin typeface="Times New Roman"/>
                <a:cs typeface="Times New Roman"/>
              </a:rPr>
              <a:t>digunakan </a:t>
            </a:r>
            <a:r>
              <a:rPr sz="1200" dirty="0">
                <a:latin typeface="Times New Roman"/>
                <a:cs typeface="Times New Roman"/>
              </a:rPr>
              <a:t>untuk</a:t>
            </a:r>
            <a:r>
              <a:rPr sz="1200" spc="-1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merepresentasikan setiap</a:t>
            </a:r>
            <a:endParaRPr sz="12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640"/>
              </a:spcBef>
            </a:pPr>
            <a:r>
              <a:rPr sz="1200" i="1" dirty="0">
                <a:latin typeface="Times New Roman"/>
                <a:cs typeface="Times New Roman"/>
              </a:rPr>
              <a:t>pixel.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810209"/>
            <a:ext cx="5759450" cy="25171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28600" algn="just">
              <a:lnSpc>
                <a:spcPct val="143800"/>
              </a:lnSpc>
              <a:spcBef>
                <a:spcPts val="90"/>
              </a:spcBef>
            </a:pPr>
            <a:r>
              <a:rPr sz="1200" spc="-5" dirty="0">
                <a:latin typeface="Times New Roman"/>
                <a:cs typeface="Times New Roman"/>
              </a:rPr>
              <a:t>Definisi </a:t>
            </a:r>
            <a:r>
              <a:rPr sz="1200" dirty="0">
                <a:latin typeface="Times New Roman"/>
                <a:cs typeface="Times New Roman"/>
              </a:rPr>
              <a:t>dari </a:t>
            </a:r>
            <a:r>
              <a:rPr sz="1200" i="1" spc="-10" dirty="0">
                <a:latin typeface="Times New Roman"/>
                <a:cs typeface="Times New Roman"/>
              </a:rPr>
              <a:t>pixel </a:t>
            </a:r>
            <a:r>
              <a:rPr sz="1200" dirty="0">
                <a:latin typeface="Times New Roman"/>
                <a:cs typeface="Times New Roman"/>
              </a:rPr>
              <a:t>adalah: elemen </a:t>
            </a:r>
            <a:r>
              <a:rPr sz="1200" spc="-5" dirty="0">
                <a:latin typeface="Times New Roman"/>
                <a:cs typeface="Times New Roman"/>
              </a:rPr>
              <a:t>terkecil pada proses </a:t>
            </a:r>
            <a:r>
              <a:rPr sz="1200" dirty="0">
                <a:latin typeface="Times New Roman"/>
                <a:cs typeface="Times New Roman"/>
              </a:rPr>
              <a:t>drawing untuk menampilkan  </a:t>
            </a:r>
            <a:r>
              <a:rPr sz="1200" i="1" spc="-5" dirty="0">
                <a:latin typeface="Times New Roman"/>
                <a:cs typeface="Times New Roman"/>
              </a:rPr>
              <a:t>graphic object </a:t>
            </a:r>
            <a:r>
              <a:rPr sz="1200" dirty="0">
                <a:latin typeface="Times New Roman"/>
                <a:cs typeface="Times New Roman"/>
              </a:rPr>
              <a:t>atau </a:t>
            </a:r>
            <a:r>
              <a:rPr sz="1200" i="1" spc="-5" dirty="0">
                <a:latin typeface="Times New Roman"/>
                <a:cs typeface="Times New Roman"/>
              </a:rPr>
              <a:t>images </a:t>
            </a:r>
            <a:r>
              <a:rPr sz="1200" spc="-5" dirty="0">
                <a:latin typeface="Times New Roman"/>
                <a:cs typeface="Times New Roman"/>
              </a:rPr>
              <a:t>pada layar. </a:t>
            </a:r>
            <a:r>
              <a:rPr sz="1200" i="1" dirty="0">
                <a:latin typeface="Times New Roman"/>
                <a:cs typeface="Times New Roman"/>
              </a:rPr>
              <a:t>Pixel </a:t>
            </a:r>
            <a:r>
              <a:rPr sz="1200" i="1" spc="-5" dirty="0">
                <a:latin typeface="Times New Roman"/>
                <a:cs typeface="Times New Roman"/>
              </a:rPr>
              <a:t>density </a:t>
            </a:r>
            <a:r>
              <a:rPr sz="1200" dirty="0">
                <a:latin typeface="Times New Roman"/>
                <a:cs typeface="Times New Roman"/>
              </a:rPr>
              <a:t>sering </a:t>
            </a:r>
            <a:r>
              <a:rPr sz="1200" spc="-5" dirty="0">
                <a:latin typeface="Times New Roman"/>
                <a:cs typeface="Times New Roman"/>
              </a:rPr>
              <a:t>direpresentasikan dengan nilai </a:t>
            </a:r>
            <a:r>
              <a:rPr sz="1200" dirty="0">
                <a:latin typeface="Times New Roman"/>
                <a:cs typeface="Times New Roman"/>
              </a:rPr>
              <a:t>dpi  (</a:t>
            </a:r>
            <a:r>
              <a:rPr sz="1200" i="1" dirty="0">
                <a:latin typeface="Times New Roman"/>
                <a:cs typeface="Times New Roman"/>
              </a:rPr>
              <a:t>dot per</a:t>
            </a:r>
            <a:r>
              <a:rPr sz="1200" i="1" spc="-10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inch</a:t>
            </a:r>
            <a:r>
              <a:rPr sz="1200" dirty="0">
                <a:latin typeface="Times New Roman"/>
                <a:cs typeface="Times New Roman"/>
              </a:rPr>
              <a:t>).</a:t>
            </a:r>
            <a:endParaRPr sz="1200">
              <a:latin typeface="Times New Roman"/>
              <a:cs typeface="Times New Roman"/>
            </a:endParaRPr>
          </a:p>
          <a:p>
            <a:pPr marL="12700" marR="5715" indent="228600" algn="just">
              <a:lnSpc>
                <a:spcPct val="143900"/>
              </a:lnSpc>
              <a:spcBef>
                <a:spcPts val="985"/>
              </a:spcBef>
            </a:pPr>
            <a:r>
              <a:rPr sz="1200" dirty="0">
                <a:latin typeface="Times New Roman"/>
                <a:cs typeface="Times New Roman"/>
              </a:rPr>
              <a:t>Struktur </a:t>
            </a:r>
            <a:r>
              <a:rPr sz="1200" i="1" dirty="0">
                <a:latin typeface="Times New Roman"/>
                <a:cs typeface="Times New Roman"/>
              </a:rPr>
              <a:t>color </a:t>
            </a:r>
            <a:r>
              <a:rPr sz="1200" dirty="0">
                <a:latin typeface="Times New Roman"/>
                <a:cs typeface="Times New Roman"/>
              </a:rPr>
              <a:t>pada </a:t>
            </a:r>
            <a:r>
              <a:rPr sz="1200" spc="-10" dirty="0">
                <a:latin typeface="Times New Roman"/>
                <a:cs typeface="Times New Roman"/>
              </a:rPr>
              <a:t>GDI+ </a:t>
            </a:r>
            <a:r>
              <a:rPr sz="1200" dirty="0">
                <a:latin typeface="Times New Roman"/>
                <a:cs typeface="Times New Roman"/>
              </a:rPr>
              <a:t>mempunyai empat komponen </a:t>
            </a:r>
            <a:r>
              <a:rPr sz="1200" spc="-5" dirty="0">
                <a:latin typeface="Times New Roman"/>
                <a:cs typeface="Times New Roman"/>
              </a:rPr>
              <a:t>warna yaitu: </a:t>
            </a:r>
            <a:r>
              <a:rPr sz="1200" i="1" dirty="0">
                <a:latin typeface="Times New Roman"/>
                <a:cs typeface="Times New Roman"/>
              </a:rPr>
              <a:t>alpha, </a:t>
            </a:r>
            <a:r>
              <a:rPr sz="1200" i="1" spc="-5" dirty="0">
                <a:latin typeface="Times New Roman"/>
                <a:cs typeface="Times New Roman"/>
              </a:rPr>
              <a:t>red, </a:t>
            </a:r>
            <a:r>
              <a:rPr sz="1200" i="1" dirty="0">
                <a:latin typeface="Times New Roman"/>
                <a:cs typeface="Times New Roman"/>
              </a:rPr>
              <a:t>green, 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i="1" dirty="0">
                <a:latin typeface="Times New Roman"/>
                <a:cs typeface="Times New Roman"/>
              </a:rPr>
              <a:t>blue</a:t>
            </a:r>
            <a:r>
              <a:rPr sz="1200" dirty="0">
                <a:latin typeface="Times New Roman"/>
                <a:cs typeface="Times New Roman"/>
              </a:rPr>
              <a:t>. </a:t>
            </a:r>
            <a:r>
              <a:rPr sz="1200" spc="-10" dirty="0">
                <a:latin typeface="Times New Roman"/>
                <a:cs typeface="Times New Roman"/>
              </a:rPr>
              <a:t>Ketiga </a:t>
            </a:r>
            <a:r>
              <a:rPr sz="1200" dirty="0">
                <a:latin typeface="Times New Roman"/>
                <a:cs typeface="Times New Roman"/>
              </a:rPr>
              <a:t>komponen </a:t>
            </a:r>
            <a:r>
              <a:rPr sz="1200" spc="-5" dirty="0">
                <a:latin typeface="Times New Roman"/>
                <a:cs typeface="Times New Roman"/>
              </a:rPr>
              <a:t>dikenal </a:t>
            </a:r>
            <a:r>
              <a:rPr sz="1200" spc="-10" dirty="0">
                <a:latin typeface="Times New Roman"/>
                <a:cs typeface="Times New Roman"/>
              </a:rPr>
              <a:t>sebagai </a:t>
            </a:r>
            <a:r>
              <a:rPr sz="1200" spc="-5" dirty="0">
                <a:latin typeface="Times New Roman"/>
                <a:cs typeface="Times New Roman"/>
              </a:rPr>
              <a:t>RGB </a:t>
            </a:r>
            <a:r>
              <a:rPr sz="1200" dirty="0">
                <a:latin typeface="Times New Roman"/>
                <a:cs typeface="Times New Roman"/>
              </a:rPr>
              <a:t>mewakili kombinasi </a:t>
            </a:r>
            <a:r>
              <a:rPr sz="1200" spc="-10" dirty="0">
                <a:latin typeface="Times New Roman"/>
                <a:cs typeface="Times New Roman"/>
              </a:rPr>
              <a:t>warna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akan  muncul. </a:t>
            </a:r>
            <a:r>
              <a:rPr sz="1200" spc="-5" dirty="0">
                <a:latin typeface="Times New Roman"/>
                <a:cs typeface="Times New Roman"/>
              </a:rPr>
              <a:t>Setiap komponen dalam </a:t>
            </a:r>
            <a:r>
              <a:rPr sz="1200" spc="-15" dirty="0">
                <a:latin typeface="Times New Roman"/>
                <a:cs typeface="Times New Roman"/>
              </a:rPr>
              <a:t>RGB </a:t>
            </a:r>
            <a:r>
              <a:rPr sz="1200" dirty="0">
                <a:latin typeface="Times New Roman"/>
                <a:cs typeface="Times New Roman"/>
              </a:rPr>
              <a:t>mempunyai 256 </a:t>
            </a:r>
            <a:r>
              <a:rPr sz="1200" i="1" dirty="0">
                <a:latin typeface="Times New Roman"/>
                <a:cs typeface="Times New Roman"/>
              </a:rPr>
              <a:t>color combination</a:t>
            </a:r>
            <a:r>
              <a:rPr sz="1200" dirty="0">
                <a:latin typeface="Times New Roman"/>
                <a:cs typeface="Times New Roman"/>
              </a:rPr>
              <a:t>, </a:t>
            </a:r>
            <a:r>
              <a:rPr sz="1200" spc="-5" dirty="0">
                <a:latin typeface="Times New Roman"/>
                <a:cs typeface="Times New Roman"/>
              </a:rPr>
              <a:t>sehingga  </a:t>
            </a:r>
            <a:r>
              <a:rPr sz="1200" dirty="0">
                <a:latin typeface="Times New Roman"/>
                <a:cs typeface="Times New Roman"/>
              </a:rPr>
              <a:t>kombinasi </a:t>
            </a:r>
            <a:r>
              <a:rPr sz="1200" spc="-10" dirty="0">
                <a:latin typeface="Times New Roman"/>
                <a:cs typeface="Times New Roman"/>
              </a:rPr>
              <a:t>tiga </a:t>
            </a:r>
            <a:r>
              <a:rPr sz="1200" dirty="0">
                <a:latin typeface="Times New Roman"/>
                <a:cs typeface="Times New Roman"/>
              </a:rPr>
              <a:t>komponen </a:t>
            </a:r>
            <a:r>
              <a:rPr sz="1200" spc="-5" dirty="0">
                <a:latin typeface="Times New Roman"/>
                <a:cs typeface="Times New Roman"/>
              </a:rPr>
              <a:t>RGB </a:t>
            </a:r>
            <a:r>
              <a:rPr sz="1200" dirty="0">
                <a:latin typeface="Times New Roman"/>
                <a:cs typeface="Times New Roman"/>
              </a:rPr>
              <a:t>tersebut </a:t>
            </a:r>
            <a:r>
              <a:rPr sz="1200" spc="-5" dirty="0">
                <a:latin typeface="Times New Roman"/>
                <a:cs typeface="Times New Roman"/>
              </a:rPr>
              <a:t>mempunyai kemungkinan warna 256x256x256.  Alpha </a:t>
            </a:r>
            <a:r>
              <a:rPr sz="1200" dirty="0">
                <a:latin typeface="Times New Roman"/>
                <a:cs typeface="Times New Roman"/>
              </a:rPr>
              <a:t>komponen </a:t>
            </a:r>
            <a:r>
              <a:rPr sz="1200" spc="-5" dirty="0">
                <a:latin typeface="Times New Roman"/>
                <a:cs typeface="Times New Roman"/>
              </a:rPr>
              <a:t>mewakili </a:t>
            </a:r>
            <a:r>
              <a:rPr sz="1200" dirty="0">
                <a:latin typeface="Times New Roman"/>
                <a:cs typeface="Times New Roman"/>
              </a:rPr>
              <a:t>aspek </a:t>
            </a:r>
            <a:r>
              <a:rPr sz="1200" spc="-5" dirty="0">
                <a:latin typeface="Times New Roman"/>
                <a:cs typeface="Times New Roman"/>
              </a:rPr>
              <a:t>transparan </a:t>
            </a:r>
            <a:r>
              <a:rPr sz="1200" dirty="0">
                <a:latin typeface="Times New Roman"/>
                <a:cs typeface="Times New Roman"/>
              </a:rPr>
              <a:t>dari </a:t>
            </a:r>
            <a:r>
              <a:rPr sz="1200" spc="-5" dirty="0">
                <a:latin typeface="Times New Roman"/>
                <a:cs typeface="Times New Roman"/>
              </a:rPr>
              <a:t>warna, yang </a:t>
            </a:r>
            <a:r>
              <a:rPr sz="1200" dirty="0">
                <a:latin typeface="Times New Roman"/>
                <a:cs typeface="Times New Roman"/>
              </a:rPr>
              <a:t>akan terlihat </a:t>
            </a:r>
            <a:r>
              <a:rPr sz="1200" spc="-5" dirty="0">
                <a:latin typeface="Times New Roman"/>
                <a:cs typeface="Times New Roman"/>
              </a:rPr>
              <a:t>ketika beberapa  warna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digabungkan.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4437329"/>
            <a:ext cx="5758815" cy="8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05585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Gambar </a:t>
            </a:r>
            <a:r>
              <a:rPr sz="1200" b="1" dirty="0">
                <a:latin typeface="Times New Roman"/>
                <a:cs typeface="Times New Roman"/>
              </a:rPr>
              <a:t>9.1 </a:t>
            </a:r>
            <a:r>
              <a:rPr sz="1200" b="1" spc="-5" dirty="0">
                <a:latin typeface="Times New Roman"/>
                <a:cs typeface="Times New Roman"/>
              </a:rPr>
              <a:t>Struktur Warna dalam</a:t>
            </a:r>
            <a:r>
              <a:rPr sz="1200" b="1" spc="2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GDI+</a:t>
            </a:r>
            <a:endParaRPr sz="1200">
              <a:latin typeface="Times New Roman"/>
              <a:cs typeface="Times New Roman"/>
            </a:endParaRPr>
          </a:p>
          <a:p>
            <a:pPr marL="12700" marR="5080" indent="228600">
              <a:lnSpc>
                <a:spcPct val="143100"/>
              </a:lnSpc>
              <a:spcBef>
                <a:spcPts val="1000"/>
              </a:spcBef>
            </a:pPr>
            <a:r>
              <a:rPr sz="1200" spc="-5" dirty="0">
                <a:latin typeface="Times New Roman"/>
                <a:cs typeface="Times New Roman"/>
              </a:rPr>
              <a:t>Dari gambar </a:t>
            </a:r>
            <a:r>
              <a:rPr sz="1200" dirty="0">
                <a:latin typeface="Times New Roman"/>
                <a:cs typeface="Times New Roman"/>
              </a:rPr>
              <a:t>di atas dapat </a:t>
            </a:r>
            <a:r>
              <a:rPr sz="1200" spc="-5" dirty="0">
                <a:latin typeface="Times New Roman"/>
                <a:cs typeface="Times New Roman"/>
              </a:rPr>
              <a:t>diasumsikan bahwa </a:t>
            </a:r>
            <a:r>
              <a:rPr sz="1200" i="1" spc="-5" dirty="0">
                <a:latin typeface="Times New Roman"/>
                <a:cs typeface="Times New Roman"/>
              </a:rPr>
              <a:t>area drawing </a:t>
            </a:r>
            <a:r>
              <a:rPr sz="1200" dirty="0">
                <a:latin typeface="Times New Roman"/>
                <a:cs typeface="Times New Roman"/>
              </a:rPr>
              <a:t>paling tidak harus  mendukung </a:t>
            </a:r>
            <a:r>
              <a:rPr sz="1200" spc="-5" dirty="0">
                <a:latin typeface="Times New Roman"/>
                <a:cs typeface="Times New Roman"/>
              </a:rPr>
              <a:t>24-</a:t>
            </a:r>
            <a:r>
              <a:rPr sz="1200" i="1" spc="-5" dirty="0">
                <a:latin typeface="Times New Roman"/>
                <a:cs typeface="Times New Roman"/>
              </a:rPr>
              <a:t>bit </a:t>
            </a:r>
            <a:r>
              <a:rPr sz="1200" i="1" dirty="0">
                <a:latin typeface="Times New Roman"/>
                <a:cs typeface="Times New Roman"/>
              </a:rPr>
              <a:t>color </a:t>
            </a:r>
            <a:r>
              <a:rPr sz="1200" i="1" spc="-5" dirty="0">
                <a:latin typeface="Times New Roman"/>
                <a:cs typeface="Times New Roman"/>
              </a:rPr>
              <a:t>system </a:t>
            </a:r>
            <a:r>
              <a:rPr sz="1200" spc="-5" dirty="0">
                <a:latin typeface="Times New Roman"/>
                <a:cs typeface="Times New Roman"/>
              </a:rPr>
              <a:t>(8-bit </a:t>
            </a:r>
            <a:r>
              <a:rPr sz="1200" dirty="0">
                <a:latin typeface="Times New Roman"/>
                <a:cs typeface="Times New Roman"/>
              </a:rPr>
              <a:t>untuk setiap R, </a:t>
            </a:r>
            <a:r>
              <a:rPr sz="1200" spc="-20" dirty="0">
                <a:latin typeface="Times New Roman"/>
                <a:cs typeface="Times New Roman"/>
              </a:rPr>
              <a:t>G, </a:t>
            </a:r>
            <a:r>
              <a:rPr sz="1200" dirty="0">
                <a:latin typeface="Times New Roman"/>
                <a:cs typeface="Times New Roman"/>
              </a:rPr>
              <a:t>dan B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komponen).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700" y="5867400"/>
            <a:ext cx="575310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3085" algn="l"/>
              </a:tabLst>
            </a:pPr>
            <a:r>
              <a:rPr sz="1400" b="1" spc="-5" dirty="0">
                <a:latin typeface="Times New Roman"/>
                <a:cs typeface="Times New Roman"/>
              </a:rPr>
              <a:t>IX.2	Sistem</a:t>
            </a:r>
            <a:r>
              <a:rPr sz="1400" b="1" spc="-2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Koordinat</a:t>
            </a:r>
            <a:endParaRPr sz="1400">
              <a:latin typeface="Times New Roman"/>
              <a:cs typeface="Times New Roman"/>
            </a:endParaRPr>
          </a:p>
          <a:p>
            <a:pPr marL="86360" marR="5080" indent="156845">
              <a:lnSpc>
                <a:spcPct val="143700"/>
              </a:lnSpc>
              <a:spcBef>
                <a:spcPts val="1110"/>
              </a:spcBef>
            </a:pPr>
            <a:r>
              <a:rPr sz="1200" spc="-5" dirty="0">
                <a:latin typeface="Times New Roman"/>
                <a:cs typeface="Times New Roman"/>
              </a:rPr>
              <a:t>Memahami sistem koordinat sangat penting </a:t>
            </a:r>
            <a:r>
              <a:rPr sz="1200" dirty="0">
                <a:latin typeface="Times New Roman"/>
                <a:cs typeface="Times New Roman"/>
              </a:rPr>
              <a:t>untuk pemrograman grafika, </a:t>
            </a:r>
            <a:r>
              <a:rPr sz="1200" spc="-5" dirty="0">
                <a:latin typeface="Times New Roman"/>
                <a:cs typeface="Times New Roman"/>
              </a:rPr>
              <a:t>sistem koordinat  merepresentasikan </a:t>
            </a:r>
            <a:r>
              <a:rPr sz="1200" dirty="0">
                <a:latin typeface="Times New Roman"/>
                <a:cs typeface="Times New Roman"/>
              </a:rPr>
              <a:t>letak </a:t>
            </a:r>
            <a:r>
              <a:rPr sz="1200" i="1" spc="-5" dirty="0">
                <a:latin typeface="Times New Roman"/>
                <a:cs typeface="Times New Roman"/>
              </a:rPr>
              <a:t>graphic objet </a:t>
            </a:r>
            <a:r>
              <a:rPr sz="1200" spc="-15" dirty="0">
                <a:latin typeface="Times New Roman"/>
                <a:cs typeface="Times New Roman"/>
              </a:rPr>
              <a:t>pada </a:t>
            </a:r>
            <a:r>
              <a:rPr sz="1200" spc="-5" dirty="0">
                <a:latin typeface="Times New Roman"/>
                <a:cs typeface="Times New Roman"/>
              </a:rPr>
              <a:t>perangkat tampilan seperti monitor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i="1" spc="-5" dirty="0">
                <a:latin typeface="Times New Roman"/>
                <a:cs typeface="Times New Roman"/>
              </a:rPr>
              <a:t>printer</a:t>
            </a:r>
            <a:r>
              <a:rPr sz="1200" spc="-5" dirty="0">
                <a:latin typeface="Times New Roman"/>
                <a:cs typeface="Times New Roman"/>
              </a:rPr>
              <a:t>.  Sistem Koordinat Kartesian merupakan sistem koordinat </a:t>
            </a:r>
            <a:r>
              <a:rPr sz="1200" dirty="0">
                <a:latin typeface="Times New Roman"/>
                <a:cs typeface="Times New Roman"/>
              </a:rPr>
              <a:t>standar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umum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digunakan.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44267" y="9481718"/>
            <a:ext cx="28727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Gambar 9.2 </a:t>
            </a:r>
            <a:r>
              <a:rPr sz="1200" b="1" dirty="0">
                <a:latin typeface="Times New Roman"/>
                <a:cs typeface="Times New Roman"/>
              </a:rPr>
              <a:t>Sistem </a:t>
            </a:r>
            <a:r>
              <a:rPr sz="1200" b="1" spc="-5" dirty="0">
                <a:latin typeface="Times New Roman"/>
                <a:cs typeface="Times New Roman"/>
              </a:rPr>
              <a:t>Koordinat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Biasa/Umum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08599" y="3599824"/>
            <a:ext cx="4174789" cy="5530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76169" y="7267728"/>
            <a:ext cx="1882154" cy="19414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627120" y="9874334"/>
            <a:ext cx="44704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125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889000"/>
            <a:ext cx="5756910" cy="2753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Posisi sistem </a:t>
            </a:r>
            <a:r>
              <a:rPr sz="1200" dirty="0">
                <a:latin typeface="Times New Roman"/>
                <a:cs typeface="Times New Roman"/>
              </a:rPr>
              <a:t>koordinat </a:t>
            </a:r>
            <a:r>
              <a:rPr sz="1200" spc="-5" dirty="0">
                <a:latin typeface="Times New Roman"/>
                <a:cs typeface="Times New Roman"/>
              </a:rPr>
              <a:t>kartesian dibagi </a:t>
            </a:r>
            <a:r>
              <a:rPr sz="1200" dirty="0">
                <a:latin typeface="Times New Roman"/>
                <a:cs typeface="Times New Roman"/>
              </a:rPr>
              <a:t>menjadi </a:t>
            </a:r>
            <a:r>
              <a:rPr sz="1200" spc="-5" dirty="0">
                <a:latin typeface="Times New Roman"/>
                <a:cs typeface="Times New Roman"/>
              </a:rPr>
              <a:t>beberapa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kuadran: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50">
              <a:latin typeface="Times New Roman"/>
              <a:cs typeface="Times New Roman"/>
            </a:endParaRPr>
          </a:p>
          <a:p>
            <a:pPr marL="1155700" indent="-229235">
              <a:lnSpc>
                <a:spcPct val="100000"/>
              </a:lnSpc>
              <a:buFont typeface="Symbol"/>
              <a:buChar char=""/>
              <a:tabLst>
                <a:tab pos="1155065" algn="l"/>
                <a:tab pos="1155700" algn="l"/>
              </a:tabLst>
            </a:pPr>
            <a:r>
              <a:rPr sz="1200" spc="-5" dirty="0">
                <a:latin typeface="Times New Roman"/>
                <a:cs typeface="Times New Roman"/>
              </a:rPr>
              <a:t>Kuadran </a:t>
            </a:r>
            <a:r>
              <a:rPr sz="1200" dirty="0">
                <a:latin typeface="Times New Roman"/>
                <a:cs typeface="Times New Roman"/>
              </a:rPr>
              <a:t>I: x &gt; 0 dan y &gt;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  <a:p>
            <a:pPr marL="1155700" indent="-229235">
              <a:lnSpc>
                <a:spcPct val="100000"/>
              </a:lnSpc>
              <a:spcBef>
                <a:spcPts val="720"/>
              </a:spcBef>
              <a:buFont typeface="Symbol"/>
              <a:buChar char=""/>
              <a:tabLst>
                <a:tab pos="1155065" algn="l"/>
                <a:tab pos="1155700" algn="l"/>
              </a:tabLst>
            </a:pPr>
            <a:r>
              <a:rPr sz="1200" spc="-5" dirty="0">
                <a:latin typeface="Times New Roman"/>
                <a:cs typeface="Times New Roman"/>
              </a:rPr>
              <a:t>Kuadran </a:t>
            </a:r>
            <a:r>
              <a:rPr sz="1200" dirty="0">
                <a:latin typeface="Times New Roman"/>
                <a:cs typeface="Times New Roman"/>
              </a:rPr>
              <a:t>II: x &lt; 0 dan y &gt;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  <a:p>
            <a:pPr marL="1155700" indent="-229235">
              <a:lnSpc>
                <a:spcPct val="100000"/>
              </a:lnSpc>
              <a:spcBef>
                <a:spcPts val="720"/>
              </a:spcBef>
              <a:buFont typeface="Symbol"/>
              <a:buChar char=""/>
              <a:tabLst>
                <a:tab pos="1155065" algn="l"/>
                <a:tab pos="1155700" algn="l"/>
              </a:tabLst>
            </a:pPr>
            <a:r>
              <a:rPr sz="1200" spc="-5" dirty="0">
                <a:latin typeface="Times New Roman"/>
                <a:cs typeface="Times New Roman"/>
              </a:rPr>
              <a:t>Kuadran </a:t>
            </a:r>
            <a:r>
              <a:rPr sz="1200" dirty="0">
                <a:latin typeface="Times New Roman"/>
                <a:cs typeface="Times New Roman"/>
              </a:rPr>
              <a:t>III: x &lt; 0 dan y &lt;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  <a:p>
            <a:pPr marL="1155700" indent="-229235">
              <a:lnSpc>
                <a:spcPct val="100000"/>
              </a:lnSpc>
              <a:spcBef>
                <a:spcPts val="720"/>
              </a:spcBef>
              <a:buFont typeface="Symbol"/>
              <a:buChar char=""/>
              <a:tabLst>
                <a:tab pos="1155065" algn="l"/>
                <a:tab pos="1155700" algn="l"/>
              </a:tabLst>
            </a:pPr>
            <a:r>
              <a:rPr sz="1200" spc="-5" dirty="0">
                <a:latin typeface="Times New Roman"/>
                <a:cs typeface="Times New Roman"/>
              </a:rPr>
              <a:t>Kuadran IV: </a:t>
            </a:r>
            <a:r>
              <a:rPr sz="1200" dirty="0">
                <a:latin typeface="Times New Roman"/>
                <a:cs typeface="Times New Roman"/>
              </a:rPr>
              <a:t>x &gt; 0 dan y &lt;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700"/>
              </a:spcBef>
            </a:pPr>
            <a:r>
              <a:rPr sz="1200" dirty="0">
                <a:latin typeface="Symbol"/>
                <a:cs typeface="Symbol"/>
              </a:rPr>
              <a:t></a:t>
            </a:r>
            <a:endParaRPr sz="1200">
              <a:latin typeface="Symbol"/>
              <a:cs typeface="Symbo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Sistem </a:t>
            </a:r>
            <a:r>
              <a:rPr sz="1200" b="1" spc="-5" dirty="0">
                <a:latin typeface="Times New Roman"/>
                <a:cs typeface="Times New Roman"/>
              </a:rPr>
              <a:t>Koordinat Standar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GDI+</a:t>
            </a:r>
            <a:endParaRPr sz="1200">
              <a:latin typeface="Times New Roman"/>
              <a:cs typeface="Times New Roman"/>
            </a:endParaRPr>
          </a:p>
          <a:p>
            <a:pPr marL="12700" marR="5080" indent="457200">
              <a:lnSpc>
                <a:spcPct val="144400"/>
              </a:lnSpc>
              <a:spcBef>
                <a:spcPts val="960"/>
              </a:spcBef>
            </a:pPr>
            <a:r>
              <a:rPr sz="1200" dirty="0">
                <a:latin typeface="Times New Roman"/>
                <a:cs typeface="Times New Roman"/>
              </a:rPr>
              <a:t>Tidak </a:t>
            </a:r>
            <a:r>
              <a:rPr sz="1200" spc="-5" dirty="0">
                <a:latin typeface="Times New Roman"/>
                <a:cs typeface="Times New Roman"/>
              </a:rPr>
              <a:t>seperti sistem kartesian, pada </a:t>
            </a:r>
            <a:r>
              <a:rPr sz="1200" spc="-10" dirty="0">
                <a:latin typeface="Times New Roman"/>
                <a:cs typeface="Times New Roman"/>
              </a:rPr>
              <a:t>perangkat </a:t>
            </a:r>
            <a:r>
              <a:rPr sz="1200" dirty="0">
                <a:latin typeface="Times New Roman"/>
                <a:cs typeface="Times New Roman"/>
              </a:rPr>
              <a:t>tampilan </a:t>
            </a:r>
            <a:r>
              <a:rPr sz="1200" spc="-5" dirty="0">
                <a:latin typeface="Times New Roman"/>
                <a:cs typeface="Times New Roman"/>
              </a:rPr>
              <a:t>seperti monitor sumbu (0,0)  </a:t>
            </a:r>
            <a:r>
              <a:rPr sz="1200" dirty="0">
                <a:latin typeface="Times New Roman"/>
                <a:cs typeface="Times New Roman"/>
              </a:rPr>
              <a:t>terletak </a:t>
            </a:r>
            <a:r>
              <a:rPr sz="1200" spc="-5" dirty="0">
                <a:latin typeface="Times New Roman"/>
                <a:cs typeface="Times New Roman"/>
              </a:rPr>
              <a:t>pada </a:t>
            </a:r>
            <a:r>
              <a:rPr sz="1200" dirty="0">
                <a:latin typeface="Times New Roman"/>
                <a:cs typeface="Times New Roman"/>
              </a:rPr>
              <a:t>pojok </a:t>
            </a:r>
            <a:r>
              <a:rPr sz="1200" spc="-5" dirty="0">
                <a:latin typeface="Times New Roman"/>
                <a:cs typeface="Times New Roman"/>
              </a:rPr>
              <a:t>kiri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atas.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0690" y="6098336"/>
            <a:ext cx="24009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Gambar 9.3 </a:t>
            </a:r>
            <a:r>
              <a:rPr sz="1200" b="1" dirty="0">
                <a:latin typeface="Times New Roman"/>
                <a:cs typeface="Times New Roman"/>
              </a:rPr>
              <a:t>Sistem </a:t>
            </a:r>
            <a:r>
              <a:rPr sz="1200" b="1" spc="-5" dirty="0">
                <a:latin typeface="Times New Roman"/>
                <a:cs typeface="Times New Roman"/>
              </a:rPr>
              <a:t>Koordinat</a:t>
            </a:r>
            <a:r>
              <a:rPr sz="1200" b="1" spc="-4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GDI+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78686" y="4141391"/>
            <a:ext cx="2186362" cy="1697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26497" y="3922469"/>
            <a:ext cx="2019894" cy="19263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27120" y="9874334"/>
            <a:ext cx="44704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126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27120" y="9874334"/>
            <a:ext cx="44704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127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01700" y="889000"/>
            <a:ext cx="5739130" cy="8561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3720" lvl="1" indent="-541655">
              <a:lnSpc>
                <a:spcPct val="100000"/>
              </a:lnSpc>
              <a:spcBef>
                <a:spcPts val="100"/>
              </a:spcBef>
              <a:buFont typeface="Times New Roman"/>
              <a:buAutoNum type="arabicPeriod" startAt="3"/>
              <a:tabLst>
                <a:tab pos="553085" algn="l"/>
                <a:tab pos="554355" algn="l"/>
              </a:tabLst>
            </a:pPr>
            <a:r>
              <a:rPr sz="1400" b="1" spc="-5" dirty="0">
                <a:latin typeface="Times New Roman"/>
                <a:cs typeface="Times New Roman"/>
              </a:rPr>
              <a:t>Membuat Program </a:t>
            </a:r>
            <a:r>
              <a:rPr sz="1400" b="1" spc="-10" dirty="0">
                <a:latin typeface="Times New Roman"/>
                <a:cs typeface="Times New Roman"/>
              </a:rPr>
              <a:t>Pertama </a:t>
            </a:r>
            <a:r>
              <a:rPr sz="1400" b="1" dirty="0">
                <a:latin typeface="Times New Roman"/>
                <a:cs typeface="Times New Roman"/>
              </a:rPr>
              <a:t>Aplikasi </a:t>
            </a:r>
            <a:r>
              <a:rPr sz="1400" b="1" spc="-5" dirty="0">
                <a:latin typeface="Times New Roman"/>
                <a:cs typeface="Times New Roman"/>
              </a:rPr>
              <a:t>Grafika</a:t>
            </a:r>
            <a:r>
              <a:rPr sz="1400" b="1" spc="35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Times New Roman"/>
                <a:cs typeface="Times New Roman"/>
              </a:rPr>
              <a:t>Komputer</a:t>
            </a:r>
            <a:endParaRPr sz="1400">
              <a:latin typeface="Times New Roman"/>
              <a:cs typeface="Times New Roman"/>
            </a:endParaRPr>
          </a:p>
          <a:p>
            <a:pPr marL="12700" marR="161290">
              <a:lnSpc>
                <a:spcPct val="143100"/>
              </a:lnSpc>
              <a:spcBef>
                <a:spcPts val="1120"/>
              </a:spcBef>
            </a:pPr>
            <a:r>
              <a:rPr sz="1200" spc="-5" dirty="0">
                <a:latin typeface="Times New Roman"/>
                <a:cs typeface="Times New Roman"/>
              </a:rPr>
              <a:t>Pada bagian </a:t>
            </a:r>
            <a:r>
              <a:rPr sz="1200" dirty="0">
                <a:latin typeface="Times New Roman"/>
                <a:cs typeface="Times New Roman"/>
              </a:rPr>
              <a:t>ini </a:t>
            </a:r>
            <a:r>
              <a:rPr sz="1200" spc="-5" dirty="0">
                <a:latin typeface="Times New Roman"/>
                <a:cs typeface="Times New Roman"/>
              </a:rPr>
              <a:t>akan dijelaskan </a:t>
            </a:r>
            <a:r>
              <a:rPr sz="1200" dirty="0">
                <a:latin typeface="Times New Roman"/>
                <a:cs typeface="Times New Roman"/>
              </a:rPr>
              <a:t>salah </a:t>
            </a:r>
            <a:r>
              <a:rPr sz="1200" spc="-5" dirty="0">
                <a:latin typeface="Times New Roman"/>
                <a:cs typeface="Times New Roman"/>
              </a:rPr>
              <a:t>satu </a:t>
            </a:r>
            <a:r>
              <a:rPr sz="1200" dirty="0">
                <a:latin typeface="Times New Roman"/>
                <a:cs typeface="Times New Roman"/>
              </a:rPr>
              <a:t>cara </a:t>
            </a:r>
            <a:r>
              <a:rPr sz="1200" spc="-5" dirty="0">
                <a:latin typeface="Times New Roman"/>
                <a:cs typeface="Times New Roman"/>
              </a:rPr>
              <a:t>bagaimana membuat aplikasi menggunakan  </a:t>
            </a:r>
            <a:r>
              <a:rPr sz="1200" dirty="0">
                <a:latin typeface="Times New Roman"/>
                <a:cs typeface="Times New Roman"/>
              </a:rPr>
              <a:t>library </a:t>
            </a:r>
            <a:r>
              <a:rPr sz="1200" spc="-10" dirty="0">
                <a:latin typeface="Times New Roman"/>
                <a:cs typeface="Times New Roman"/>
              </a:rPr>
              <a:t>GDI+ </a:t>
            </a:r>
            <a:r>
              <a:rPr sz="1200" spc="-5" dirty="0">
                <a:latin typeface="Times New Roman"/>
                <a:cs typeface="Times New Roman"/>
              </a:rPr>
              <a:t>menggunakan .NET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Framework.</a:t>
            </a:r>
            <a:endParaRPr sz="1200">
              <a:latin typeface="Times New Roman"/>
              <a:cs typeface="Times New Roman"/>
            </a:endParaRPr>
          </a:p>
          <a:p>
            <a:pPr marL="469900" marR="219710" lvl="2" indent="-228600">
              <a:lnSpc>
                <a:spcPct val="143100"/>
              </a:lnSpc>
              <a:spcBef>
                <a:spcPts val="1020"/>
              </a:spcBef>
              <a:buAutoNum type="arabicPeriod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Pertama </a:t>
            </a:r>
            <a:r>
              <a:rPr sz="1200" spc="-5" dirty="0">
                <a:latin typeface="Times New Roman"/>
                <a:cs typeface="Times New Roman"/>
              </a:rPr>
              <a:t>buat aplikasi windows </a:t>
            </a:r>
            <a:r>
              <a:rPr sz="1200" dirty="0">
                <a:latin typeface="Times New Roman"/>
                <a:cs typeface="Times New Roman"/>
              </a:rPr>
              <a:t>form baru pada </a:t>
            </a:r>
            <a:r>
              <a:rPr sz="1200" i="1" dirty="0">
                <a:latin typeface="Times New Roman"/>
                <a:cs typeface="Times New Roman"/>
              </a:rPr>
              <a:t>visual </a:t>
            </a:r>
            <a:r>
              <a:rPr sz="1200" i="1" spc="-5" dirty="0">
                <a:latin typeface="Times New Roman"/>
                <a:cs typeface="Times New Roman"/>
              </a:rPr>
              <a:t>studio</a:t>
            </a:r>
            <a:r>
              <a:rPr sz="1200" spc="-5" dirty="0">
                <a:latin typeface="Times New Roman"/>
                <a:cs typeface="Times New Roman"/>
              </a:rPr>
              <a:t>, </a:t>
            </a:r>
            <a:r>
              <a:rPr sz="1200" dirty="0">
                <a:latin typeface="Times New Roman"/>
                <a:cs typeface="Times New Roman"/>
              </a:rPr>
              <a:t>beri </a:t>
            </a:r>
            <a:r>
              <a:rPr sz="1200" spc="-10" dirty="0">
                <a:latin typeface="Times New Roman"/>
                <a:cs typeface="Times New Roman"/>
              </a:rPr>
              <a:t>nama </a:t>
            </a:r>
            <a:r>
              <a:rPr sz="1200" spc="-5" dirty="0">
                <a:latin typeface="Times New Roman"/>
                <a:cs typeface="Times New Roman"/>
              </a:rPr>
              <a:t>projectnya  program1</a:t>
            </a:r>
            <a:endParaRPr sz="1200">
              <a:latin typeface="Times New Roman"/>
              <a:cs typeface="Times New Roman"/>
            </a:endParaRPr>
          </a:p>
          <a:p>
            <a:pPr marL="469900" marR="17145" lvl="2" indent="-228600">
              <a:lnSpc>
                <a:spcPct val="143100"/>
              </a:lnSpc>
              <a:spcBef>
                <a:spcPts val="15"/>
              </a:spcBef>
              <a:buAutoNum type="arabicPeriod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Untuk menggunakan </a:t>
            </a:r>
            <a:r>
              <a:rPr sz="1200" spc="-15" dirty="0">
                <a:latin typeface="Times New Roman"/>
                <a:cs typeface="Times New Roman"/>
              </a:rPr>
              <a:t>GDI+ </a:t>
            </a:r>
            <a:r>
              <a:rPr sz="1200" dirty="0">
                <a:latin typeface="Times New Roman"/>
                <a:cs typeface="Times New Roman"/>
              </a:rPr>
              <a:t>maka anda </a:t>
            </a:r>
            <a:r>
              <a:rPr sz="1200" spc="-5" dirty="0">
                <a:latin typeface="Times New Roman"/>
                <a:cs typeface="Times New Roman"/>
              </a:rPr>
              <a:t>harus </a:t>
            </a:r>
            <a:r>
              <a:rPr sz="1200" dirty="0">
                <a:latin typeface="Times New Roman"/>
                <a:cs typeface="Times New Roman"/>
              </a:rPr>
              <a:t>menambahkan </a:t>
            </a:r>
            <a:r>
              <a:rPr sz="1200" spc="-5" dirty="0">
                <a:latin typeface="Times New Roman"/>
                <a:cs typeface="Times New Roman"/>
              </a:rPr>
              <a:t>referensi </a:t>
            </a:r>
            <a:r>
              <a:rPr sz="1200" i="1" spc="-5" dirty="0">
                <a:latin typeface="Times New Roman"/>
                <a:cs typeface="Times New Roman"/>
              </a:rPr>
              <a:t>library </a:t>
            </a:r>
            <a:r>
              <a:rPr sz="1200" spc="-5" dirty="0">
                <a:latin typeface="Times New Roman"/>
                <a:cs typeface="Times New Roman"/>
              </a:rPr>
              <a:t>kedalam  program sebagai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berikut</a:t>
            </a:r>
            <a:endParaRPr sz="1200">
              <a:latin typeface="Times New Roman"/>
              <a:cs typeface="Times New Roman"/>
            </a:endParaRPr>
          </a:p>
          <a:p>
            <a:pPr lvl="2">
              <a:lnSpc>
                <a:spcPct val="100000"/>
              </a:lnSpc>
              <a:spcBef>
                <a:spcPts val="25"/>
              </a:spcBef>
              <a:buFont typeface="Times New Roman"/>
              <a:buAutoNum type="arabicPeriod"/>
            </a:pPr>
            <a:endParaRPr sz="1300">
              <a:latin typeface="Times New Roman"/>
              <a:cs typeface="Times New Roman"/>
            </a:endParaRPr>
          </a:p>
          <a:p>
            <a:pPr marL="469900">
              <a:lnSpc>
                <a:spcPts val="1400"/>
              </a:lnSpc>
            </a:pP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using</a:t>
            </a:r>
            <a:r>
              <a:rPr sz="1200" b="1" spc="-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System.Drawing;</a:t>
            </a:r>
            <a:endParaRPr sz="1200">
              <a:latin typeface="Courier New"/>
              <a:cs typeface="Courier New"/>
            </a:endParaRPr>
          </a:p>
          <a:p>
            <a:pPr marL="469900">
              <a:lnSpc>
                <a:spcPts val="1400"/>
              </a:lnSpc>
            </a:pP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using </a:t>
            </a:r>
            <a:r>
              <a:rPr sz="1200" b="1" spc="-5" dirty="0">
                <a:latin typeface="Courier New"/>
                <a:cs typeface="Courier New"/>
              </a:rPr>
              <a:t>System.Drawing.Drawing2D;</a:t>
            </a:r>
            <a:endParaRPr sz="1200">
              <a:latin typeface="Courier New"/>
              <a:cs typeface="Courier New"/>
            </a:endParaRPr>
          </a:p>
          <a:p>
            <a:pPr marL="469900" marR="346710" lvl="2" indent="-228600">
              <a:lnSpc>
                <a:spcPct val="143100"/>
              </a:lnSpc>
              <a:spcBef>
                <a:spcPts val="1100"/>
              </a:spcBef>
              <a:buAutoNum type="arabicPeriod" startAt="3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Untuk menggambar </a:t>
            </a:r>
            <a:r>
              <a:rPr sz="1200" dirty="0">
                <a:latin typeface="Times New Roman"/>
                <a:cs typeface="Times New Roman"/>
              </a:rPr>
              <a:t>di form anda </a:t>
            </a:r>
            <a:r>
              <a:rPr sz="1200" spc="-5" dirty="0">
                <a:latin typeface="Times New Roman"/>
                <a:cs typeface="Times New Roman"/>
              </a:rPr>
              <a:t>dapat menambahkan </a:t>
            </a:r>
            <a:r>
              <a:rPr sz="1200" dirty="0">
                <a:latin typeface="Times New Roman"/>
                <a:cs typeface="Times New Roman"/>
              </a:rPr>
              <a:t>kode </a:t>
            </a:r>
            <a:r>
              <a:rPr sz="1200" spc="-5" dirty="0">
                <a:latin typeface="Times New Roman"/>
                <a:cs typeface="Times New Roman"/>
              </a:rPr>
              <a:t>penambahan instant  </a:t>
            </a:r>
            <a:r>
              <a:rPr sz="1200" dirty="0">
                <a:latin typeface="Times New Roman"/>
                <a:cs typeface="Times New Roman"/>
              </a:rPr>
              <a:t>object </a:t>
            </a:r>
            <a:r>
              <a:rPr sz="1200" spc="-5" dirty="0">
                <a:latin typeface="Times New Roman"/>
                <a:cs typeface="Times New Roman"/>
              </a:rPr>
              <a:t>dari class graphic dalam method OnPaint sebagai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berikut:</a:t>
            </a:r>
            <a:endParaRPr sz="1200">
              <a:latin typeface="Times New Roman"/>
              <a:cs typeface="Times New Roman"/>
            </a:endParaRPr>
          </a:p>
          <a:p>
            <a:pPr lvl="2">
              <a:lnSpc>
                <a:spcPct val="100000"/>
              </a:lnSpc>
              <a:spcBef>
                <a:spcPts val="25"/>
              </a:spcBef>
              <a:buFont typeface="Times New Roman"/>
              <a:buAutoNum type="arabicPeriod" startAt="3"/>
            </a:pPr>
            <a:endParaRPr sz="1300">
              <a:latin typeface="Times New Roman"/>
              <a:cs typeface="Times New Roman"/>
            </a:endParaRPr>
          </a:p>
          <a:p>
            <a:pPr marL="469900">
              <a:lnSpc>
                <a:spcPts val="1400"/>
              </a:lnSpc>
            </a:pP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private void </a:t>
            </a:r>
            <a:r>
              <a:rPr sz="1200" b="1" spc="-5" dirty="0">
                <a:latin typeface="Courier New"/>
                <a:cs typeface="Courier New"/>
              </a:rPr>
              <a:t>Form1_Paint(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object </a:t>
            </a:r>
            <a:r>
              <a:rPr sz="1200" b="1" spc="-5" dirty="0">
                <a:latin typeface="Courier New"/>
                <a:cs typeface="Courier New"/>
              </a:rPr>
              <a:t>sender,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PaintEventArgs</a:t>
            </a:r>
            <a:r>
              <a:rPr sz="1200" b="1" spc="130" dirty="0">
                <a:solidFill>
                  <a:srgbClr val="2B92B0"/>
                </a:solidFill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e)</a:t>
            </a:r>
            <a:endParaRPr sz="1200">
              <a:latin typeface="Courier New"/>
              <a:cs typeface="Courier New"/>
            </a:endParaRPr>
          </a:p>
          <a:p>
            <a:pPr marL="46990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731520">
              <a:lnSpc>
                <a:spcPts val="1350"/>
              </a:lnSpc>
            </a:pP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Graphics </a:t>
            </a:r>
            <a:r>
              <a:rPr sz="1200" b="1" spc="-5" dirty="0">
                <a:latin typeface="Courier New"/>
                <a:cs typeface="Courier New"/>
              </a:rPr>
              <a:t>g = e.Graphics;</a:t>
            </a:r>
            <a:endParaRPr sz="1200">
              <a:latin typeface="Courier New"/>
              <a:cs typeface="Courier New"/>
            </a:endParaRPr>
          </a:p>
          <a:p>
            <a:pPr marL="469265">
              <a:lnSpc>
                <a:spcPts val="1390"/>
              </a:lnSpc>
            </a:pPr>
            <a:r>
              <a:rPr sz="1200" b="1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469265" marR="601345" lvl="2" indent="-228600">
              <a:lnSpc>
                <a:spcPct val="144400"/>
              </a:lnSpc>
              <a:spcBef>
                <a:spcPts val="1080"/>
              </a:spcBef>
              <a:buAutoNum type="arabicPeriod" startAt="4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Untuk </a:t>
            </a:r>
            <a:r>
              <a:rPr sz="1200" dirty="0">
                <a:latin typeface="Times New Roman"/>
                <a:cs typeface="Times New Roman"/>
              </a:rPr>
              <a:t>menambahkan </a:t>
            </a:r>
            <a:r>
              <a:rPr sz="1200" spc="-5" dirty="0">
                <a:latin typeface="Times New Roman"/>
                <a:cs typeface="Times New Roman"/>
              </a:rPr>
              <a:t>object Pen, </a:t>
            </a:r>
            <a:r>
              <a:rPr sz="1200" spc="-10" dirty="0">
                <a:latin typeface="Times New Roman"/>
                <a:cs typeface="Times New Roman"/>
              </a:rPr>
              <a:t>Brush, </a:t>
            </a:r>
            <a:r>
              <a:rPr sz="1200" dirty="0">
                <a:latin typeface="Times New Roman"/>
                <a:cs typeface="Times New Roman"/>
              </a:rPr>
              <a:t>serta </a:t>
            </a:r>
            <a:r>
              <a:rPr sz="1200" spc="-5" dirty="0">
                <a:latin typeface="Times New Roman"/>
                <a:cs typeface="Times New Roman"/>
              </a:rPr>
              <a:t>Drawing Shape </a:t>
            </a:r>
            <a:r>
              <a:rPr sz="1200" dirty="0">
                <a:latin typeface="Times New Roman"/>
                <a:cs typeface="Times New Roman"/>
              </a:rPr>
              <a:t>kedalam </a:t>
            </a:r>
            <a:r>
              <a:rPr sz="1200" spc="-5" dirty="0">
                <a:latin typeface="Times New Roman"/>
                <a:cs typeface="Times New Roman"/>
              </a:rPr>
              <a:t>form  </a:t>
            </a:r>
            <a:r>
              <a:rPr sz="1200" dirty="0">
                <a:latin typeface="Times New Roman"/>
                <a:cs typeface="Times New Roman"/>
              </a:rPr>
              <a:t>tambahkan kode </a:t>
            </a:r>
            <a:r>
              <a:rPr sz="1200" spc="-10" dirty="0">
                <a:latin typeface="Times New Roman"/>
                <a:cs typeface="Times New Roman"/>
              </a:rPr>
              <a:t>sebagai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berikut: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Times New Roman"/>
              <a:cs typeface="Times New Roman"/>
            </a:endParaRPr>
          </a:p>
          <a:p>
            <a:pPr marL="461645">
              <a:lnSpc>
                <a:spcPts val="1400"/>
              </a:lnSpc>
            </a:pP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private void </a:t>
            </a:r>
            <a:r>
              <a:rPr sz="1200" b="1" spc="-5" dirty="0">
                <a:latin typeface="Courier New"/>
                <a:cs typeface="Courier New"/>
              </a:rPr>
              <a:t>Form1_Paint(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object </a:t>
            </a:r>
            <a:r>
              <a:rPr sz="1200" b="1" spc="-5" dirty="0">
                <a:latin typeface="Courier New"/>
                <a:cs typeface="Courier New"/>
              </a:rPr>
              <a:t>sender,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PaintEventArgs</a:t>
            </a:r>
            <a:r>
              <a:rPr sz="1200" b="1" spc="125" dirty="0">
                <a:solidFill>
                  <a:srgbClr val="2B92B0"/>
                </a:solidFill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e)</a:t>
            </a:r>
            <a:endParaRPr sz="1200">
              <a:latin typeface="Courier New"/>
              <a:cs typeface="Courier New"/>
            </a:endParaRPr>
          </a:p>
          <a:p>
            <a:pPr marL="461645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731520">
              <a:lnSpc>
                <a:spcPts val="1360"/>
              </a:lnSpc>
            </a:pP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Graphics </a:t>
            </a:r>
            <a:r>
              <a:rPr sz="1200" b="1" spc="-5" dirty="0">
                <a:latin typeface="Courier New"/>
                <a:cs typeface="Courier New"/>
              </a:rPr>
              <a:t>g = e.Graphics;</a:t>
            </a:r>
            <a:endParaRPr sz="1200">
              <a:latin typeface="Courier New"/>
              <a:cs typeface="Courier New"/>
            </a:endParaRPr>
          </a:p>
          <a:p>
            <a:pPr marL="731520" marR="518159">
              <a:lnSpc>
                <a:spcPts val="1360"/>
              </a:lnSpc>
              <a:spcBef>
                <a:spcPts val="75"/>
              </a:spcBef>
            </a:pPr>
            <a:r>
              <a:rPr sz="1200" b="1" spc="-5" dirty="0">
                <a:latin typeface="Courier New"/>
                <a:cs typeface="Courier New"/>
              </a:rPr>
              <a:t>g.SmoothingMode =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SmoothingMode</a:t>
            </a:r>
            <a:r>
              <a:rPr sz="1200" b="1" spc="-5" dirty="0">
                <a:latin typeface="Courier New"/>
                <a:cs typeface="Courier New"/>
              </a:rPr>
              <a:t>.AntiAlias; 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Rectangle </a:t>
            </a:r>
            <a:r>
              <a:rPr sz="1200" b="1" spc="-5" dirty="0">
                <a:latin typeface="Courier New"/>
                <a:cs typeface="Courier New"/>
              </a:rPr>
              <a:t>rect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Rectangle</a:t>
            </a:r>
            <a:r>
              <a:rPr sz="1200" b="1" spc="-5" dirty="0">
                <a:latin typeface="Courier New"/>
                <a:cs typeface="Courier New"/>
              </a:rPr>
              <a:t>(20, 20, 100, 100); 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Pen </a:t>
            </a:r>
            <a:r>
              <a:rPr sz="1200" b="1" spc="-5" dirty="0">
                <a:latin typeface="Courier New"/>
                <a:cs typeface="Courier New"/>
              </a:rPr>
              <a:t>redPen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Pen</a:t>
            </a:r>
            <a:r>
              <a:rPr sz="1200" b="1" spc="-5" dirty="0">
                <a:latin typeface="Courier New"/>
                <a:cs typeface="Courier New"/>
              </a:rPr>
              <a:t>(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Color</a:t>
            </a:r>
            <a:r>
              <a:rPr sz="1200" b="1" spc="-5" dirty="0">
                <a:latin typeface="Courier New"/>
                <a:cs typeface="Courier New"/>
              </a:rPr>
              <a:t>.Red,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3);</a:t>
            </a:r>
            <a:endParaRPr sz="1200">
              <a:latin typeface="Courier New"/>
              <a:cs typeface="Courier New"/>
            </a:endParaRPr>
          </a:p>
          <a:p>
            <a:pPr marL="731520">
              <a:lnSpc>
                <a:spcPts val="1285"/>
              </a:lnSpc>
            </a:pP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Pen </a:t>
            </a:r>
            <a:r>
              <a:rPr sz="1200" b="1" spc="-5" dirty="0">
                <a:latin typeface="Courier New"/>
                <a:cs typeface="Courier New"/>
              </a:rPr>
              <a:t>blackPen =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Pens</a:t>
            </a:r>
            <a:r>
              <a:rPr sz="1200" b="1" spc="-5" dirty="0">
                <a:latin typeface="Courier New"/>
                <a:cs typeface="Courier New"/>
              </a:rPr>
              <a:t>.Black;</a:t>
            </a:r>
            <a:endParaRPr sz="1200">
              <a:latin typeface="Courier New"/>
              <a:cs typeface="Courier New"/>
            </a:endParaRPr>
          </a:p>
          <a:p>
            <a:pPr marL="731520" marR="243840">
              <a:lnSpc>
                <a:spcPts val="1360"/>
              </a:lnSpc>
              <a:spcBef>
                <a:spcPts val="70"/>
              </a:spcBef>
            </a:pP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SolidBrush </a:t>
            </a:r>
            <a:r>
              <a:rPr sz="1200" b="1" spc="-5" dirty="0">
                <a:latin typeface="Courier New"/>
                <a:cs typeface="Courier New"/>
              </a:rPr>
              <a:t>greenBrush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SolidBrush</a:t>
            </a:r>
            <a:r>
              <a:rPr sz="1200" b="1" spc="-5" dirty="0">
                <a:latin typeface="Courier New"/>
                <a:cs typeface="Courier New"/>
              </a:rPr>
              <a:t>(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Color</a:t>
            </a:r>
            <a:r>
              <a:rPr sz="1200" b="1" spc="-5" dirty="0">
                <a:latin typeface="Courier New"/>
                <a:cs typeface="Courier New"/>
              </a:rPr>
              <a:t>.Green);  g.DrawRectangle(redPen, rect);  g.FillEllipse(greenBrush, rect);  g.DrawLine(blackPen, 0, 250,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this</a:t>
            </a:r>
            <a:r>
              <a:rPr sz="1200" b="1" spc="-5" dirty="0">
                <a:latin typeface="Courier New"/>
                <a:cs typeface="Courier New"/>
              </a:rPr>
              <a:t>.Width,</a:t>
            </a:r>
            <a:r>
              <a:rPr sz="1200" b="1" spc="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250);</a:t>
            </a:r>
            <a:endParaRPr sz="1200">
              <a:latin typeface="Courier New"/>
              <a:cs typeface="Courier New"/>
            </a:endParaRPr>
          </a:p>
          <a:p>
            <a:pPr marL="731520">
              <a:lnSpc>
                <a:spcPts val="1285"/>
              </a:lnSpc>
            </a:pPr>
            <a:r>
              <a:rPr sz="1200" b="1" spc="-5" dirty="0">
                <a:latin typeface="Courier New"/>
                <a:cs typeface="Courier New"/>
              </a:rPr>
              <a:t>g.FillEllipse(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Brushes</a:t>
            </a:r>
            <a:r>
              <a:rPr sz="1200" b="1" spc="-5" dirty="0">
                <a:latin typeface="Courier New"/>
                <a:cs typeface="Courier New"/>
              </a:rPr>
              <a:t>.Blue, 70, 220, 30,</a:t>
            </a:r>
            <a:r>
              <a:rPr sz="1200" b="1" spc="2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30);</a:t>
            </a:r>
            <a:endParaRPr sz="1200">
              <a:latin typeface="Courier New"/>
              <a:cs typeface="Courier New"/>
            </a:endParaRPr>
          </a:p>
          <a:p>
            <a:pPr marL="73152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g.FillEllipse(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Brushes</a:t>
            </a:r>
            <a:r>
              <a:rPr sz="1200" b="1" spc="-5" dirty="0">
                <a:latin typeface="Courier New"/>
                <a:cs typeface="Courier New"/>
              </a:rPr>
              <a:t>.SkyBlue, 100, 210, 40,</a:t>
            </a:r>
            <a:r>
              <a:rPr sz="1200" b="1" spc="4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40);</a:t>
            </a:r>
            <a:endParaRPr sz="1200">
              <a:latin typeface="Courier New"/>
              <a:cs typeface="Courier New"/>
            </a:endParaRPr>
          </a:p>
          <a:p>
            <a:pPr marL="73152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g.FillEllipse(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Brushes</a:t>
            </a:r>
            <a:r>
              <a:rPr sz="1200" b="1" spc="-5" dirty="0">
                <a:latin typeface="Courier New"/>
                <a:cs typeface="Courier New"/>
              </a:rPr>
              <a:t>.Green, 140, 200, 50,</a:t>
            </a:r>
            <a:r>
              <a:rPr sz="1200" b="1" spc="3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50);</a:t>
            </a:r>
            <a:endParaRPr sz="1200">
              <a:latin typeface="Courier New"/>
              <a:cs typeface="Courier New"/>
            </a:endParaRPr>
          </a:p>
          <a:p>
            <a:pPr marL="73152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g.FillEllipse(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Brushes</a:t>
            </a:r>
            <a:r>
              <a:rPr sz="1200" b="1" spc="-5" dirty="0">
                <a:latin typeface="Courier New"/>
                <a:cs typeface="Courier New"/>
              </a:rPr>
              <a:t>.Yellow, 190, 190, 60,</a:t>
            </a:r>
            <a:r>
              <a:rPr sz="1200" b="1" spc="10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60);</a:t>
            </a:r>
            <a:endParaRPr sz="1200">
              <a:latin typeface="Courier New"/>
              <a:cs typeface="Courier New"/>
            </a:endParaRPr>
          </a:p>
          <a:p>
            <a:pPr marL="73152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g.FillEllipse(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Brushes</a:t>
            </a:r>
            <a:r>
              <a:rPr sz="1200" b="1" spc="-5" dirty="0">
                <a:latin typeface="Courier New"/>
                <a:cs typeface="Courier New"/>
              </a:rPr>
              <a:t>.Violet, 250, 180, 70,</a:t>
            </a:r>
            <a:r>
              <a:rPr sz="1200" b="1" spc="10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70);</a:t>
            </a:r>
            <a:endParaRPr sz="1200">
              <a:latin typeface="Courier New"/>
              <a:cs typeface="Courier New"/>
            </a:endParaRPr>
          </a:p>
          <a:p>
            <a:pPr marL="73152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g.FillEllipse(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Brushes</a:t>
            </a:r>
            <a:r>
              <a:rPr sz="1200" b="1" spc="-5" dirty="0">
                <a:latin typeface="Courier New"/>
                <a:cs typeface="Courier New"/>
              </a:rPr>
              <a:t>.Red, 320, 170, 80,</a:t>
            </a:r>
            <a:r>
              <a:rPr sz="1200" b="1" spc="2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80);</a:t>
            </a:r>
            <a:endParaRPr sz="1200">
              <a:latin typeface="Courier New"/>
              <a:cs typeface="Courier New"/>
            </a:endParaRPr>
          </a:p>
          <a:p>
            <a:pPr marL="461645">
              <a:lnSpc>
                <a:spcPts val="1400"/>
              </a:lnSpc>
            </a:pPr>
            <a:r>
              <a:rPr sz="1200" b="1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00">
              <a:latin typeface="Courier New"/>
              <a:cs typeface="Courier New"/>
            </a:endParaRPr>
          </a:p>
          <a:p>
            <a:pPr marL="240665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5. Jalankan </a:t>
            </a:r>
            <a:r>
              <a:rPr sz="1200" spc="-5" dirty="0">
                <a:latin typeface="Times New Roman"/>
                <a:cs typeface="Times New Roman"/>
              </a:rPr>
              <a:t>program dengan menekan </a:t>
            </a:r>
            <a:r>
              <a:rPr sz="1200" spc="-10" dirty="0">
                <a:latin typeface="Times New Roman"/>
                <a:cs typeface="Times New Roman"/>
              </a:rPr>
              <a:t>tombol </a:t>
            </a:r>
            <a:r>
              <a:rPr sz="1200" spc="-30" dirty="0">
                <a:latin typeface="Times New Roman"/>
                <a:cs typeface="Times New Roman"/>
              </a:rPr>
              <a:t>F5 </a:t>
            </a:r>
            <a:r>
              <a:rPr sz="1200" dirty="0">
                <a:latin typeface="Times New Roman"/>
                <a:cs typeface="Times New Roman"/>
              </a:rPr>
              <a:t>untuk melihat </a:t>
            </a:r>
            <a:r>
              <a:rPr sz="1200" spc="-10" dirty="0">
                <a:latin typeface="Times New Roman"/>
                <a:cs typeface="Times New Roman"/>
              </a:rPr>
              <a:t>hasilnya </a:t>
            </a:r>
            <a:r>
              <a:rPr sz="1200" spc="-5" dirty="0">
                <a:latin typeface="Times New Roman"/>
                <a:cs typeface="Times New Roman"/>
              </a:rPr>
              <a:t>sebagai</a:t>
            </a:r>
            <a:r>
              <a:rPr sz="1200" spc="1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berikut: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4864049"/>
            <a:ext cx="3569335" cy="53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Objek Dasar</a:t>
            </a:r>
            <a:r>
              <a:rPr sz="1200" b="1" spc="-2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GDI+</a:t>
            </a:r>
            <a:endParaRPr sz="1200">
              <a:latin typeface="Times New Roman"/>
              <a:cs typeface="Times New Roman"/>
            </a:endParaRPr>
          </a:p>
          <a:p>
            <a:pPr marL="283845">
              <a:lnSpc>
                <a:spcPct val="100000"/>
              </a:lnSpc>
              <a:spcBef>
                <a:spcPts val="1120"/>
              </a:spcBef>
            </a:pPr>
            <a:r>
              <a:rPr sz="1200" spc="-5" dirty="0">
                <a:latin typeface="Times New Roman"/>
                <a:cs typeface="Times New Roman"/>
              </a:rPr>
              <a:t>Berikut </a:t>
            </a:r>
            <a:r>
              <a:rPr sz="1200" dirty="0">
                <a:latin typeface="Times New Roman"/>
                <a:cs typeface="Times New Roman"/>
              </a:rPr>
              <a:t>ini adalah </a:t>
            </a:r>
            <a:r>
              <a:rPr sz="1200" spc="-5" dirty="0">
                <a:latin typeface="Times New Roman"/>
                <a:cs typeface="Times New Roman"/>
              </a:rPr>
              <a:t>daftar property </a:t>
            </a:r>
            <a:r>
              <a:rPr sz="1200" dirty="0">
                <a:latin typeface="Times New Roman"/>
                <a:cs typeface="Times New Roman"/>
              </a:rPr>
              <a:t>dari Color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structure</a:t>
            </a:r>
            <a:endParaRPr sz="1200">
              <a:latin typeface="Times New Roman"/>
              <a:cs typeface="Times New Roman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03300" y="5605779"/>
          <a:ext cx="5676900" cy="3855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24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739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Property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Description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39">
                <a:tc>
                  <a:txBody>
                    <a:bodyPr/>
                    <a:lstStyle/>
                    <a:p>
                      <a:pPr marL="67945" marR="67310">
                        <a:lnSpc>
                          <a:spcPts val="1380"/>
                        </a:lnSpc>
                        <a:spcBef>
                          <a:spcPts val="61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Red,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Blue, Green,</a:t>
                      </a:r>
                      <a:r>
                        <a:rPr sz="12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Aqua,  Azure,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8105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specified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color static property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for almost every</a:t>
                      </a:r>
                      <a:r>
                        <a:rPr sz="12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color.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739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A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Returns the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alpha component value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in a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Color</a:t>
                      </a:r>
                      <a:r>
                        <a:rPr sz="12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structure.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7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Returns the red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component value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in a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Color</a:t>
                      </a:r>
                      <a:r>
                        <a:rPr sz="12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structure.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74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G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Returns the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green component value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in a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Color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 structure.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79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B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Returns the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blue component value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in a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Color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 structure.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739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IsEmpty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Indicates whether a Color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structure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is</a:t>
                      </a:r>
                      <a:r>
                        <a:rPr sz="12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uninitialized.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IsKnownColor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Indicates whether a color is</a:t>
                      </a:r>
                      <a:r>
                        <a:rPr sz="12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predefined.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2739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IsNamedColor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Indicates whether a color is</a:t>
                      </a:r>
                      <a:r>
                        <a:rPr sz="12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predefined.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5279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IsSystemColor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Indicates whether a color is a 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system</a:t>
                      </a:r>
                      <a:r>
                        <a:rPr sz="12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color.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Name.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Returns the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name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color.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364614" y="914400"/>
            <a:ext cx="4635474" cy="34283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627120" y="9874334"/>
            <a:ext cx="44704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128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3627120" y="9874334"/>
            <a:ext cx="44704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129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173429" y="889000"/>
            <a:ext cx="30384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Berikut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spc="-5" dirty="0">
                <a:latin typeface="Times New Roman"/>
                <a:cs typeface="Times New Roman"/>
              </a:rPr>
              <a:t>daftar method </a:t>
            </a:r>
            <a:r>
              <a:rPr sz="1200" dirty="0">
                <a:latin typeface="Times New Roman"/>
                <a:cs typeface="Times New Roman"/>
              </a:rPr>
              <a:t>dari </a:t>
            </a:r>
            <a:r>
              <a:rPr sz="1200" spc="-5" dirty="0">
                <a:latin typeface="Times New Roman"/>
                <a:cs typeface="Times New Roman"/>
              </a:rPr>
              <a:t>Color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structure</a:t>
            </a:r>
            <a:endParaRPr sz="1200">
              <a:latin typeface="Times New Roman"/>
              <a:cs typeface="Times New Roman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03300" y="1303007"/>
          <a:ext cx="5676900" cy="35388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6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2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286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Method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289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Description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99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FromArgb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2890" marR="69215">
                        <a:lnSpc>
                          <a:spcPts val="1380"/>
                        </a:lnSpc>
                        <a:spcBef>
                          <a:spcPts val="59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Creates a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Color structure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from the four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8-bit 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ARGB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component 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(alpha-red-green-blue)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values.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556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FromKnownColor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289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Creates a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Color structure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from the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specified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predefined</a:t>
                      </a:r>
                      <a:r>
                        <a:rPr sz="12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color.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FromName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2890" marR="634365">
                        <a:lnSpc>
                          <a:spcPts val="1380"/>
                        </a:lnSpc>
                        <a:spcBef>
                          <a:spcPts val="59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Creates a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Color structure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from the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specified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name of a  predefined</a:t>
                      </a:r>
                      <a:r>
                        <a:rPr sz="12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color.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556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054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GetBrightness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2890" marR="189230" indent="-635">
                        <a:lnSpc>
                          <a:spcPts val="1380"/>
                        </a:lnSpc>
                        <a:spcBef>
                          <a:spcPts val="61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Returns the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hue-saturation-brightness 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(HSB)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brightness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value 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of this Color</a:t>
                      </a:r>
                      <a:r>
                        <a:rPr sz="12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structure.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810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GetHue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289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Returns the 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HSB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hue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value,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in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degrees,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of this Color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structure.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27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GetSaturation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289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Returns the 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HSB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saturation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value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of this Color</a:t>
                      </a:r>
                      <a:r>
                        <a:rPr sz="12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structure.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274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ToArgb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289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Returns the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32-bit 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ARGB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value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of this Color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structure.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279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ToKnownColor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289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Returns the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KnownColor value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of this Color</a:t>
                      </a:r>
                      <a:r>
                        <a:rPr sz="12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structure.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901700" y="5207000"/>
            <a:ext cx="5760085" cy="3357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3085" algn="l"/>
              </a:tabLst>
            </a:pPr>
            <a:r>
              <a:rPr sz="1400" b="1" spc="-5" dirty="0">
                <a:latin typeface="Times New Roman"/>
                <a:cs typeface="Times New Roman"/>
              </a:rPr>
              <a:t>IX.4	Menggunaan Struktur </a:t>
            </a:r>
            <a:r>
              <a:rPr sz="1400" b="1" spc="-10" dirty="0">
                <a:latin typeface="Times New Roman"/>
                <a:cs typeface="Times New Roman"/>
              </a:rPr>
              <a:t>Point </a:t>
            </a:r>
            <a:r>
              <a:rPr sz="1400" b="1" spc="-5" dirty="0">
                <a:latin typeface="Times New Roman"/>
                <a:cs typeface="Times New Roman"/>
              </a:rPr>
              <a:t>dan</a:t>
            </a:r>
            <a:r>
              <a:rPr sz="1400" b="1" spc="2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PointF</a:t>
            </a:r>
            <a:endParaRPr sz="1400">
              <a:latin typeface="Times New Roman"/>
              <a:cs typeface="Times New Roman"/>
            </a:endParaRPr>
          </a:p>
          <a:p>
            <a:pPr marL="12700" marR="6985" indent="228600" algn="just">
              <a:lnSpc>
                <a:spcPct val="143700"/>
              </a:lnSpc>
              <a:spcBef>
                <a:spcPts val="1110"/>
              </a:spcBef>
            </a:pPr>
            <a:r>
              <a:rPr sz="1200" spc="-5" dirty="0">
                <a:latin typeface="Times New Roman"/>
                <a:cs typeface="Times New Roman"/>
              </a:rPr>
              <a:t>Pada </a:t>
            </a:r>
            <a:r>
              <a:rPr sz="1200" spc="-15" dirty="0">
                <a:latin typeface="Times New Roman"/>
                <a:cs typeface="Times New Roman"/>
              </a:rPr>
              <a:t>GDI+ </a:t>
            </a:r>
            <a:r>
              <a:rPr sz="1200" dirty="0">
                <a:latin typeface="Times New Roman"/>
                <a:cs typeface="Times New Roman"/>
              </a:rPr>
              <a:t>point </a:t>
            </a:r>
            <a:r>
              <a:rPr sz="1200" spc="-5" dirty="0">
                <a:latin typeface="Times New Roman"/>
                <a:cs typeface="Times New Roman"/>
              </a:rPr>
              <a:t>digunakan </a:t>
            </a:r>
            <a:r>
              <a:rPr sz="1200" dirty="0">
                <a:latin typeface="Times New Roman"/>
                <a:cs typeface="Times New Roman"/>
              </a:rPr>
              <a:t>untuk mendefinisikan </a:t>
            </a:r>
            <a:r>
              <a:rPr sz="1200" spc="-5" dirty="0">
                <a:latin typeface="Times New Roman"/>
                <a:cs typeface="Times New Roman"/>
              </a:rPr>
              <a:t>koordinat </a:t>
            </a:r>
            <a:r>
              <a:rPr sz="1200" dirty="0">
                <a:latin typeface="Times New Roman"/>
                <a:cs typeface="Times New Roman"/>
              </a:rPr>
              <a:t>titik dua </a:t>
            </a:r>
            <a:r>
              <a:rPr sz="1200" spc="-10" dirty="0">
                <a:latin typeface="Times New Roman"/>
                <a:cs typeface="Times New Roman"/>
              </a:rPr>
              <a:t>dimensi </a:t>
            </a:r>
            <a:r>
              <a:rPr sz="1200" spc="-5" dirty="0">
                <a:latin typeface="Times New Roman"/>
                <a:cs typeface="Times New Roman"/>
              </a:rPr>
              <a:t>yang  </a:t>
            </a:r>
            <a:r>
              <a:rPr sz="1200" dirty="0">
                <a:latin typeface="Times New Roman"/>
                <a:cs typeface="Times New Roman"/>
              </a:rPr>
              <a:t>direpresentasikan </a:t>
            </a:r>
            <a:r>
              <a:rPr sz="1200" spc="-5" dirty="0">
                <a:latin typeface="Times New Roman"/>
                <a:cs typeface="Times New Roman"/>
              </a:rPr>
              <a:t>sebagai </a:t>
            </a:r>
            <a:r>
              <a:rPr sz="1200" dirty="0">
                <a:latin typeface="Times New Roman"/>
                <a:cs typeface="Times New Roman"/>
              </a:rPr>
              <a:t>matrix (x </a:t>
            </a:r>
            <a:r>
              <a:rPr sz="1200" spc="-10" dirty="0">
                <a:latin typeface="Times New Roman"/>
                <a:cs typeface="Times New Roman"/>
              </a:rPr>
              <a:t>dan </a:t>
            </a:r>
            <a:r>
              <a:rPr sz="1200" dirty="0">
                <a:latin typeface="Times New Roman"/>
                <a:cs typeface="Times New Roman"/>
              </a:rPr>
              <a:t>y koordinat). </a:t>
            </a:r>
            <a:r>
              <a:rPr sz="1200" spc="-5" dirty="0">
                <a:latin typeface="Times New Roman"/>
                <a:cs typeface="Times New Roman"/>
              </a:rPr>
              <a:t>Terdapat tiga </a:t>
            </a:r>
            <a:r>
              <a:rPr sz="1200" dirty="0">
                <a:latin typeface="Times New Roman"/>
                <a:cs typeface="Times New Roman"/>
              </a:rPr>
              <a:t>macam </a:t>
            </a:r>
            <a:r>
              <a:rPr sz="1200" spc="-5" dirty="0">
                <a:latin typeface="Times New Roman"/>
                <a:cs typeface="Times New Roman"/>
              </a:rPr>
              <a:t>konstruktor </a:t>
            </a:r>
            <a:r>
              <a:rPr sz="1200" spc="-10" dirty="0">
                <a:latin typeface="Times New Roman"/>
                <a:cs typeface="Times New Roman"/>
              </a:rPr>
              <a:t>yang  </a:t>
            </a:r>
            <a:r>
              <a:rPr sz="1200" dirty="0">
                <a:latin typeface="Times New Roman"/>
                <a:cs typeface="Times New Roman"/>
              </a:rPr>
              <a:t>dapat </a:t>
            </a:r>
            <a:r>
              <a:rPr sz="1200" spc="-5" dirty="0">
                <a:latin typeface="Times New Roman"/>
                <a:cs typeface="Times New Roman"/>
              </a:rPr>
              <a:t>digunakan </a:t>
            </a:r>
            <a:r>
              <a:rPr sz="1200" dirty="0">
                <a:latin typeface="Times New Roman"/>
                <a:cs typeface="Times New Roman"/>
              </a:rPr>
              <a:t>untuk </a:t>
            </a:r>
            <a:r>
              <a:rPr sz="1200" spc="-5" dirty="0">
                <a:latin typeface="Times New Roman"/>
                <a:cs typeface="Times New Roman"/>
              </a:rPr>
              <a:t>membuat object point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yaitu: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sz="1200" spc="-5" dirty="0">
                <a:latin typeface="Courier New"/>
                <a:cs typeface="Courier New"/>
              </a:rPr>
              <a:t>Point pt1 = new Point(10);</a:t>
            </a:r>
            <a:endParaRPr sz="1200">
              <a:latin typeface="Courier New"/>
              <a:cs typeface="Courier New"/>
            </a:endParaRPr>
          </a:p>
          <a:p>
            <a:pPr marL="469900" marR="1441450">
              <a:lnSpc>
                <a:spcPct val="211100"/>
              </a:lnSpc>
            </a:pPr>
            <a:r>
              <a:rPr sz="1200" spc="-5" dirty="0">
                <a:latin typeface="Courier New"/>
                <a:cs typeface="Courier New"/>
              </a:rPr>
              <a:t>Point pt2 = new Point( new Size(20, 20) );  Point pt3 = new Point(30,</a:t>
            </a:r>
            <a:r>
              <a:rPr sz="120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30);</a:t>
            </a:r>
            <a:endParaRPr sz="1200">
              <a:latin typeface="Courier New"/>
              <a:cs typeface="Courier New"/>
            </a:endParaRPr>
          </a:p>
          <a:p>
            <a:pPr marL="12700" marR="5080">
              <a:lnSpc>
                <a:spcPct val="143100"/>
              </a:lnSpc>
              <a:spcBef>
                <a:spcPts val="1060"/>
              </a:spcBef>
            </a:pPr>
            <a:r>
              <a:rPr sz="1200" dirty="0">
                <a:latin typeface="Times New Roman"/>
                <a:cs typeface="Times New Roman"/>
              </a:rPr>
              <a:t>Struktur PointF hampir sama </a:t>
            </a:r>
            <a:r>
              <a:rPr sz="1200" spc="-5" dirty="0">
                <a:latin typeface="Times New Roman"/>
                <a:cs typeface="Times New Roman"/>
              </a:rPr>
              <a:t>dengan Point </a:t>
            </a:r>
            <a:r>
              <a:rPr sz="1200" spc="-10" dirty="0">
                <a:latin typeface="Times New Roman"/>
                <a:cs typeface="Times New Roman"/>
              </a:rPr>
              <a:t>hanya </a:t>
            </a:r>
            <a:r>
              <a:rPr sz="1200" dirty="0">
                <a:latin typeface="Times New Roman"/>
                <a:cs typeface="Times New Roman"/>
              </a:rPr>
              <a:t>saja nilai </a:t>
            </a:r>
            <a:r>
              <a:rPr sz="1200" spc="-5" dirty="0">
                <a:latin typeface="Times New Roman"/>
                <a:cs typeface="Times New Roman"/>
              </a:rPr>
              <a:t>sumbu </a:t>
            </a:r>
            <a:r>
              <a:rPr sz="1200" dirty="0">
                <a:latin typeface="Times New Roman"/>
                <a:cs typeface="Times New Roman"/>
              </a:rPr>
              <a:t>x dan </a:t>
            </a:r>
            <a:r>
              <a:rPr sz="1200" spc="-10" dirty="0">
                <a:latin typeface="Times New Roman"/>
                <a:cs typeface="Times New Roman"/>
              </a:rPr>
              <a:t>y-nya </a:t>
            </a:r>
            <a:r>
              <a:rPr sz="1200" dirty="0">
                <a:latin typeface="Times New Roman"/>
                <a:cs typeface="Times New Roman"/>
              </a:rPr>
              <a:t>tidak berupa  </a:t>
            </a:r>
            <a:r>
              <a:rPr sz="1200" spc="-5" dirty="0">
                <a:latin typeface="Times New Roman"/>
                <a:cs typeface="Times New Roman"/>
              </a:rPr>
              <a:t>integer melainkan </a:t>
            </a:r>
            <a:r>
              <a:rPr sz="1200" dirty="0">
                <a:latin typeface="Times New Roman"/>
                <a:cs typeface="Times New Roman"/>
              </a:rPr>
              <a:t>floating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point.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sz="1200" spc="-5" dirty="0">
                <a:latin typeface="Courier New"/>
                <a:cs typeface="Courier New"/>
              </a:rPr>
              <a:t>PointF pt3 = new PointF(30.0f,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30.0f);</a:t>
            </a: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27120" y="9874334"/>
            <a:ext cx="44704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130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01700" y="889000"/>
            <a:ext cx="5715000" cy="8515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Program </a:t>
            </a:r>
            <a:r>
              <a:rPr sz="1200" dirty="0">
                <a:latin typeface="Times New Roman"/>
                <a:cs typeface="Times New Roman"/>
              </a:rPr>
              <a:t>di bawah </a:t>
            </a:r>
            <a:r>
              <a:rPr sz="1200" spc="-5" dirty="0">
                <a:latin typeface="Times New Roman"/>
                <a:cs typeface="Times New Roman"/>
              </a:rPr>
              <a:t>menunjukkan </a:t>
            </a:r>
            <a:r>
              <a:rPr sz="1200" dirty="0">
                <a:latin typeface="Times New Roman"/>
                <a:cs typeface="Times New Roman"/>
              </a:rPr>
              <a:t>contoh </a:t>
            </a:r>
            <a:r>
              <a:rPr sz="1200" spc="-5" dirty="0">
                <a:latin typeface="Times New Roman"/>
                <a:cs typeface="Times New Roman"/>
              </a:rPr>
              <a:t>penggunaan </a:t>
            </a:r>
            <a:r>
              <a:rPr sz="1200" dirty="0">
                <a:latin typeface="Times New Roman"/>
                <a:cs typeface="Times New Roman"/>
              </a:rPr>
              <a:t>struktur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Point.</a:t>
            </a:r>
            <a:endParaRPr sz="1200">
              <a:latin typeface="Times New Roman"/>
              <a:cs typeface="Times New Roman"/>
            </a:endParaRPr>
          </a:p>
          <a:p>
            <a:pPr marL="462280">
              <a:lnSpc>
                <a:spcPts val="1400"/>
              </a:lnSpc>
              <a:spcBef>
                <a:spcPts val="1020"/>
              </a:spcBef>
            </a:pP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private void </a:t>
            </a:r>
            <a:r>
              <a:rPr sz="1200" b="1" spc="-5" dirty="0">
                <a:latin typeface="Courier New"/>
                <a:cs typeface="Courier New"/>
              </a:rPr>
              <a:t>Form1_Paint(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object </a:t>
            </a:r>
            <a:r>
              <a:rPr sz="1200" b="1" spc="-5" dirty="0">
                <a:latin typeface="Courier New"/>
                <a:cs typeface="Courier New"/>
              </a:rPr>
              <a:t>sender,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PaintEventArgs</a:t>
            </a:r>
            <a:r>
              <a:rPr sz="1200" b="1" spc="135" dirty="0">
                <a:solidFill>
                  <a:srgbClr val="2B92B0"/>
                </a:solidFill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e)</a:t>
            </a:r>
            <a:endParaRPr sz="1200">
              <a:latin typeface="Courier New"/>
              <a:cs typeface="Courier New"/>
            </a:endParaRPr>
          </a:p>
          <a:p>
            <a:pPr marL="46228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822960" marR="2232025">
              <a:lnSpc>
                <a:spcPts val="1360"/>
              </a:lnSpc>
              <a:spcBef>
                <a:spcPts val="70"/>
              </a:spcBef>
            </a:pP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Graphics </a:t>
            </a:r>
            <a:r>
              <a:rPr sz="1200" b="1" spc="-5" dirty="0">
                <a:latin typeface="Courier New"/>
                <a:cs typeface="Courier New"/>
              </a:rPr>
              <a:t>g = e.Graphics; 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Point </a:t>
            </a:r>
            <a:r>
              <a:rPr sz="1200" b="1" spc="-5" dirty="0">
                <a:latin typeface="Courier New"/>
                <a:cs typeface="Courier New"/>
              </a:rPr>
              <a:t>pt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Point</a:t>
            </a:r>
            <a:r>
              <a:rPr sz="1200" b="1" spc="-5" dirty="0">
                <a:latin typeface="Courier New"/>
                <a:cs typeface="Courier New"/>
              </a:rPr>
              <a:t>(50, 50); 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Point </a:t>
            </a:r>
            <a:r>
              <a:rPr sz="1200" b="1" spc="-5" dirty="0">
                <a:latin typeface="Courier New"/>
                <a:cs typeface="Courier New"/>
              </a:rPr>
              <a:t>newPoint =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Point</a:t>
            </a:r>
            <a:r>
              <a:rPr sz="1200" b="1" spc="-5" dirty="0">
                <a:latin typeface="Courier New"/>
                <a:cs typeface="Courier New"/>
              </a:rPr>
              <a:t>.Empty;  newPoint.X =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100;</a:t>
            </a:r>
            <a:endParaRPr sz="1200">
              <a:latin typeface="Courier New"/>
              <a:cs typeface="Courier New"/>
            </a:endParaRPr>
          </a:p>
          <a:p>
            <a:pPr marL="822960">
              <a:lnSpc>
                <a:spcPts val="1285"/>
              </a:lnSpc>
            </a:pPr>
            <a:r>
              <a:rPr sz="1200" b="1" spc="-5" dirty="0">
                <a:latin typeface="Courier New"/>
                <a:cs typeface="Courier New"/>
              </a:rPr>
              <a:t>newPoint.Y =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200;</a:t>
            </a:r>
            <a:endParaRPr sz="1200">
              <a:latin typeface="Courier New"/>
              <a:cs typeface="Courier New"/>
            </a:endParaRPr>
          </a:p>
          <a:p>
            <a:pPr marL="822960" marR="1957705">
              <a:lnSpc>
                <a:spcPts val="1360"/>
              </a:lnSpc>
              <a:spcBef>
                <a:spcPts val="70"/>
              </a:spcBef>
            </a:pP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Pen </a:t>
            </a:r>
            <a:r>
              <a:rPr sz="1200" b="1" spc="-5" dirty="0">
                <a:latin typeface="Courier New"/>
                <a:cs typeface="Courier New"/>
              </a:rPr>
              <a:t>pn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Pen</a:t>
            </a:r>
            <a:r>
              <a:rPr sz="1200" b="1" spc="-5" dirty="0">
                <a:latin typeface="Courier New"/>
                <a:cs typeface="Courier New"/>
              </a:rPr>
              <a:t>(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Color</a:t>
            </a:r>
            <a:r>
              <a:rPr sz="1200" b="1" spc="-5" dirty="0">
                <a:latin typeface="Courier New"/>
                <a:cs typeface="Courier New"/>
              </a:rPr>
              <a:t>.Blue, 4);  g.DrawLine(pn, pt, newPoint);  pn.Dispose();</a:t>
            </a:r>
            <a:endParaRPr sz="1200">
              <a:latin typeface="Courier New"/>
              <a:cs typeface="Courier New"/>
            </a:endParaRPr>
          </a:p>
          <a:p>
            <a:pPr marL="822960">
              <a:lnSpc>
                <a:spcPts val="1295"/>
              </a:lnSpc>
            </a:pPr>
            <a:r>
              <a:rPr sz="1200" b="1" spc="-5" dirty="0">
                <a:latin typeface="Courier New"/>
                <a:cs typeface="Courier New"/>
              </a:rPr>
              <a:t>g.Dispose();</a:t>
            </a:r>
            <a:endParaRPr sz="1200">
              <a:latin typeface="Courier New"/>
              <a:cs typeface="Courier New"/>
            </a:endParaRPr>
          </a:p>
          <a:p>
            <a:pPr marL="462280">
              <a:lnSpc>
                <a:spcPts val="1410"/>
              </a:lnSpc>
            </a:pPr>
            <a:r>
              <a:rPr sz="1200" b="1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12700" marR="225425" indent="457200">
              <a:lnSpc>
                <a:spcPct val="144400"/>
              </a:lnSpc>
              <a:spcBef>
                <a:spcPts val="585"/>
              </a:spcBef>
            </a:pPr>
            <a:r>
              <a:rPr sz="1200" dirty="0">
                <a:latin typeface="Times New Roman"/>
                <a:cs typeface="Times New Roman"/>
              </a:rPr>
              <a:t>Selain struktur </a:t>
            </a:r>
            <a:r>
              <a:rPr sz="1200" spc="-10" dirty="0">
                <a:latin typeface="Times New Roman"/>
                <a:cs typeface="Times New Roman"/>
              </a:rPr>
              <a:t>Point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PointF </a:t>
            </a:r>
            <a:r>
              <a:rPr sz="1200" dirty="0">
                <a:latin typeface="Times New Roman"/>
                <a:cs typeface="Times New Roman"/>
              </a:rPr>
              <a:t>terdapat struktur </a:t>
            </a:r>
            <a:r>
              <a:rPr sz="1200" spc="-5" dirty="0">
                <a:latin typeface="Times New Roman"/>
                <a:cs typeface="Times New Roman"/>
              </a:rPr>
              <a:t>lain yaitu </a:t>
            </a:r>
            <a:r>
              <a:rPr sz="1200" dirty="0">
                <a:latin typeface="Times New Roman"/>
                <a:cs typeface="Times New Roman"/>
              </a:rPr>
              <a:t>Rectangle. </a:t>
            </a:r>
            <a:r>
              <a:rPr sz="1200" spc="-5" dirty="0">
                <a:latin typeface="Times New Roman"/>
                <a:cs typeface="Times New Roman"/>
              </a:rPr>
              <a:t>Program </a:t>
            </a:r>
            <a:r>
              <a:rPr sz="1200" dirty="0">
                <a:latin typeface="Times New Roman"/>
                <a:cs typeface="Times New Roman"/>
              </a:rPr>
              <a:t>di  bawah ini </a:t>
            </a:r>
            <a:r>
              <a:rPr sz="1200" spc="-5" dirty="0">
                <a:latin typeface="Times New Roman"/>
                <a:cs typeface="Times New Roman"/>
              </a:rPr>
              <a:t>menggambarkan penggunaan </a:t>
            </a:r>
            <a:r>
              <a:rPr sz="1200" dirty="0">
                <a:latin typeface="Times New Roman"/>
                <a:cs typeface="Times New Roman"/>
              </a:rPr>
              <a:t>struktur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tersebut.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462280">
              <a:lnSpc>
                <a:spcPts val="1400"/>
              </a:lnSpc>
              <a:spcBef>
                <a:spcPts val="5"/>
              </a:spcBef>
            </a:pP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private void </a:t>
            </a:r>
            <a:r>
              <a:rPr sz="1200" b="1" spc="-5" dirty="0">
                <a:latin typeface="Courier New"/>
                <a:cs typeface="Courier New"/>
              </a:rPr>
              <a:t>Form1_Paint(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object </a:t>
            </a:r>
            <a:r>
              <a:rPr sz="1200" b="1" spc="-5" dirty="0">
                <a:latin typeface="Courier New"/>
                <a:cs typeface="Courier New"/>
              </a:rPr>
              <a:t>sender,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PaintEventArgs</a:t>
            </a:r>
            <a:r>
              <a:rPr sz="1200" b="1" spc="135" dirty="0">
                <a:solidFill>
                  <a:srgbClr val="2B92B0"/>
                </a:solidFill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e)</a:t>
            </a:r>
            <a:endParaRPr sz="1200">
              <a:latin typeface="Courier New"/>
              <a:cs typeface="Courier New"/>
            </a:endParaRPr>
          </a:p>
          <a:p>
            <a:pPr marL="46228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822960" marR="1683385">
              <a:lnSpc>
                <a:spcPts val="1360"/>
              </a:lnSpc>
              <a:spcBef>
                <a:spcPts val="70"/>
              </a:spcBef>
            </a:pP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Graphics </a:t>
            </a:r>
            <a:r>
              <a:rPr sz="1200" b="1" spc="-5" dirty="0">
                <a:latin typeface="Courier New"/>
                <a:cs typeface="Courier New"/>
              </a:rPr>
              <a:t>g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this</a:t>
            </a:r>
            <a:r>
              <a:rPr sz="1200" b="1" spc="-5" dirty="0">
                <a:latin typeface="Courier New"/>
                <a:cs typeface="Courier New"/>
              </a:rPr>
              <a:t>.CreateGraphics(); 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1200" b="1" spc="-5" dirty="0">
                <a:latin typeface="Courier New"/>
                <a:cs typeface="Courier New"/>
              </a:rPr>
              <a:t>x =</a:t>
            </a:r>
            <a:r>
              <a:rPr sz="1200" b="1" spc="-1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40;</a:t>
            </a:r>
            <a:endParaRPr sz="1200">
              <a:latin typeface="Courier New"/>
              <a:cs typeface="Courier New"/>
            </a:endParaRPr>
          </a:p>
          <a:p>
            <a:pPr marL="822960">
              <a:lnSpc>
                <a:spcPts val="1295"/>
              </a:lnSpc>
            </a:pP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1200" b="1" spc="-5" dirty="0">
                <a:latin typeface="Courier New"/>
                <a:cs typeface="Courier New"/>
              </a:rPr>
              <a:t>y =</a:t>
            </a:r>
            <a:r>
              <a:rPr sz="1200" b="1" spc="-7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40;</a:t>
            </a:r>
            <a:endParaRPr sz="1200">
              <a:latin typeface="Courier New"/>
              <a:cs typeface="Courier New"/>
            </a:endParaRPr>
          </a:p>
          <a:p>
            <a:pPr marL="822960">
              <a:lnSpc>
                <a:spcPts val="1410"/>
              </a:lnSpc>
            </a:pP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1200" b="1" spc="-5" dirty="0">
                <a:latin typeface="Courier New"/>
                <a:cs typeface="Courier New"/>
              </a:rPr>
              <a:t>height =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120;</a:t>
            </a:r>
            <a:endParaRPr sz="1200">
              <a:latin typeface="Courier New"/>
              <a:cs typeface="Courier New"/>
            </a:endParaRPr>
          </a:p>
          <a:p>
            <a:pPr marL="822960">
              <a:lnSpc>
                <a:spcPts val="14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1200" b="1" spc="-5" dirty="0">
                <a:latin typeface="Courier New"/>
                <a:cs typeface="Courier New"/>
              </a:rPr>
              <a:t>width =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120;</a:t>
            </a:r>
            <a:endParaRPr sz="1200">
              <a:latin typeface="Courier New"/>
              <a:cs typeface="Courier New"/>
            </a:endParaRPr>
          </a:p>
          <a:p>
            <a:pPr marL="822960" marR="2232025">
              <a:lnSpc>
                <a:spcPts val="1360"/>
              </a:lnSpc>
              <a:spcBef>
                <a:spcPts val="70"/>
              </a:spcBef>
            </a:pP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Point </a:t>
            </a:r>
            <a:r>
              <a:rPr sz="1200" b="1" spc="-5" dirty="0">
                <a:latin typeface="Courier New"/>
                <a:cs typeface="Courier New"/>
              </a:rPr>
              <a:t>pt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Point</a:t>
            </a:r>
            <a:r>
              <a:rPr sz="1200" b="1" spc="-5" dirty="0">
                <a:latin typeface="Courier New"/>
                <a:cs typeface="Courier New"/>
              </a:rPr>
              <a:t>(80, 80); 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Size </a:t>
            </a:r>
            <a:r>
              <a:rPr sz="1200" b="1" spc="-5" dirty="0">
                <a:latin typeface="Courier New"/>
                <a:cs typeface="Courier New"/>
              </a:rPr>
              <a:t>sz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Size</a:t>
            </a:r>
            <a:r>
              <a:rPr sz="1200" b="1" spc="-5" dirty="0">
                <a:latin typeface="Courier New"/>
                <a:cs typeface="Courier New"/>
              </a:rPr>
              <a:t>(100,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100);</a:t>
            </a:r>
            <a:endParaRPr sz="1200">
              <a:latin typeface="Courier New"/>
              <a:cs typeface="Courier New"/>
            </a:endParaRPr>
          </a:p>
          <a:p>
            <a:pPr marL="822960" marR="1226185">
              <a:lnSpc>
                <a:spcPts val="1360"/>
              </a:lnSpc>
            </a:pP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Rectangle </a:t>
            </a:r>
            <a:r>
              <a:rPr sz="1200" b="1" spc="-5" dirty="0">
                <a:latin typeface="Courier New"/>
                <a:cs typeface="Courier New"/>
              </a:rPr>
              <a:t>rect1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Rectangle</a:t>
            </a:r>
            <a:r>
              <a:rPr sz="1200" b="1" spc="-5" dirty="0">
                <a:latin typeface="Courier New"/>
                <a:cs typeface="Courier New"/>
              </a:rPr>
              <a:t>(pt, sz); 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Rectangle </a:t>
            </a:r>
            <a:r>
              <a:rPr sz="1200" b="1" spc="-5" dirty="0">
                <a:latin typeface="Courier New"/>
                <a:cs typeface="Courier New"/>
              </a:rPr>
              <a:t>rect2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=</a:t>
            </a:r>
            <a:endParaRPr sz="1200">
              <a:latin typeface="Courier New"/>
              <a:cs typeface="Courier New"/>
            </a:endParaRPr>
          </a:p>
          <a:p>
            <a:pPr marL="822960" marR="1683385">
              <a:lnSpc>
                <a:spcPts val="1360"/>
              </a:lnSpc>
            </a:pP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Rectangle</a:t>
            </a:r>
            <a:r>
              <a:rPr sz="1200" b="1" spc="-5" dirty="0">
                <a:latin typeface="Courier New"/>
                <a:cs typeface="Courier New"/>
              </a:rPr>
              <a:t>(x, y, width, height); 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Rectangle </a:t>
            </a:r>
            <a:r>
              <a:rPr sz="1200" b="1" spc="-5" dirty="0">
                <a:latin typeface="Courier New"/>
                <a:cs typeface="Courier New"/>
              </a:rPr>
              <a:t>rect3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=</a:t>
            </a:r>
            <a:endParaRPr sz="1200">
              <a:latin typeface="Courier New"/>
              <a:cs typeface="Courier New"/>
            </a:endParaRPr>
          </a:p>
          <a:p>
            <a:pPr marL="822960" marR="1683385">
              <a:lnSpc>
                <a:spcPts val="1360"/>
              </a:lnSpc>
            </a:pP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Rectangle</a:t>
            </a:r>
            <a:r>
              <a:rPr sz="1200" b="1" spc="-5" dirty="0">
                <a:latin typeface="Courier New"/>
                <a:cs typeface="Courier New"/>
              </a:rPr>
              <a:t>(10, 10, 180, 180); 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Pen </a:t>
            </a:r>
            <a:r>
              <a:rPr sz="1200" b="1" spc="-5" dirty="0">
                <a:latin typeface="Courier New"/>
                <a:cs typeface="Courier New"/>
              </a:rPr>
              <a:t>redPen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Pen</a:t>
            </a:r>
            <a:r>
              <a:rPr sz="1200" b="1" spc="-5" dirty="0">
                <a:latin typeface="Courier New"/>
                <a:cs typeface="Courier New"/>
              </a:rPr>
              <a:t>(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Color</a:t>
            </a:r>
            <a:r>
              <a:rPr sz="1200" b="1" spc="-5" dirty="0">
                <a:latin typeface="Courier New"/>
                <a:cs typeface="Courier New"/>
              </a:rPr>
              <a:t>.Red, 2); 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SolidBrush </a:t>
            </a:r>
            <a:r>
              <a:rPr sz="1200" b="1" spc="-5" dirty="0">
                <a:latin typeface="Courier New"/>
                <a:cs typeface="Courier New"/>
              </a:rPr>
              <a:t>greenBrush =</a:t>
            </a:r>
            <a:endParaRPr sz="1200">
              <a:latin typeface="Courier New"/>
              <a:cs typeface="Courier New"/>
            </a:endParaRPr>
          </a:p>
          <a:p>
            <a:pPr marL="822960">
              <a:lnSpc>
                <a:spcPts val="1285"/>
              </a:lnSpc>
            </a:pP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SolidBrush</a:t>
            </a:r>
            <a:r>
              <a:rPr sz="1200" b="1" spc="-5" dirty="0">
                <a:latin typeface="Courier New"/>
                <a:cs typeface="Courier New"/>
              </a:rPr>
              <a:t>(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Color</a:t>
            </a:r>
            <a:r>
              <a:rPr sz="1200" b="1" spc="-5" dirty="0">
                <a:latin typeface="Courier New"/>
                <a:cs typeface="Courier New"/>
              </a:rPr>
              <a:t>.Blue);</a:t>
            </a:r>
            <a:endParaRPr sz="1200">
              <a:latin typeface="Courier New"/>
              <a:cs typeface="Courier New"/>
            </a:endParaRPr>
          </a:p>
          <a:p>
            <a:pPr marL="822960">
              <a:lnSpc>
                <a:spcPts val="1360"/>
              </a:lnSpc>
            </a:pP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SolidBrush </a:t>
            </a:r>
            <a:r>
              <a:rPr sz="1200" b="1" spc="-5" dirty="0">
                <a:latin typeface="Courier New"/>
                <a:cs typeface="Courier New"/>
              </a:rPr>
              <a:t>blueBrush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=</a:t>
            </a:r>
            <a:endParaRPr sz="1200">
              <a:latin typeface="Courier New"/>
              <a:cs typeface="Courier New"/>
            </a:endParaRPr>
          </a:p>
          <a:p>
            <a:pPr marL="822960" marR="1683385">
              <a:lnSpc>
                <a:spcPts val="1360"/>
              </a:lnSpc>
              <a:spcBef>
                <a:spcPts val="70"/>
              </a:spcBef>
            </a:pP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SolidBrush</a:t>
            </a:r>
            <a:r>
              <a:rPr sz="1200" b="1" spc="-5" dirty="0">
                <a:latin typeface="Courier New"/>
                <a:cs typeface="Courier New"/>
              </a:rPr>
              <a:t>(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Color</a:t>
            </a:r>
            <a:r>
              <a:rPr sz="1200" b="1" spc="-5" dirty="0">
                <a:latin typeface="Courier New"/>
                <a:cs typeface="Courier New"/>
              </a:rPr>
              <a:t>.Green);  g.DrawRectangle(redPen, rect3);  g.FillRectangle(blueBrush, rect2);  g.FillRectangle(greenBrush, rect1);  redPen.Dispose();  blueBrush.Dispose();  greenBrush.Dispose();</a:t>
            </a:r>
            <a:endParaRPr sz="1200">
              <a:latin typeface="Courier New"/>
              <a:cs typeface="Courier New"/>
            </a:endParaRPr>
          </a:p>
          <a:p>
            <a:pPr marL="822960">
              <a:lnSpc>
                <a:spcPts val="1295"/>
              </a:lnSpc>
            </a:pPr>
            <a:r>
              <a:rPr sz="1200" b="1" spc="-5" dirty="0">
                <a:latin typeface="Courier New"/>
                <a:cs typeface="Courier New"/>
              </a:rPr>
              <a:t>g.Dispose();</a:t>
            </a:r>
            <a:endParaRPr sz="1200">
              <a:latin typeface="Courier New"/>
              <a:cs typeface="Courier New"/>
            </a:endParaRPr>
          </a:p>
          <a:p>
            <a:pPr marL="462280">
              <a:lnSpc>
                <a:spcPts val="1410"/>
              </a:lnSpc>
            </a:pPr>
            <a:r>
              <a:rPr sz="1200" b="1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50">
              <a:latin typeface="Courier New"/>
              <a:cs typeface="Courier New"/>
            </a:endParaRPr>
          </a:p>
          <a:p>
            <a:pPr marL="238125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Struktur </a:t>
            </a:r>
            <a:r>
              <a:rPr sz="1200" spc="-5" dirty="0">
                <a:latin typeface="Times New Roman"/>
                <a:cs typeface="Times New Roman"/>
              </a:rPr>
              <a:t>Rectangle memiliki beberapa method yang </a:t>
            </a:r>
            <a:r>
              <a:rPr sz="1200" dirty="0">
                <a:latin typeface="Times New Roman"/>
                <a:cs typeface="Times New Roman"/>
              </a:rPr>
              <a:t>bermanfaat </a:t>
            </a:r>
            <a:r>
              <a:rPr sz="1200" spc="-5" dirty="0">
                <a:latin typeface="Times New Roman"/>
                <a:cs typeface="Times New Roman"/>
              </a:rPr>
              <a:t>dalam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pengoperasiannya.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200" spc="-5" dirty="0">
                <a:latin typeface="Times New Roman"/>
                <a:cs typeface="Times New Roman"/>
              </a:rPr>
              <a:t>Method-method </a:t>
            </a:r>
            <a:r>
              <a:rPr sz="1200" dirty="0">
                <a:latin typeface="Times New Roman"/>
                <a:cs typeface="Times New Roman"/>
              </a:rPr>
              <a:t>itu </a:t>
            </a:r>
            <a:r>
              <a:rPr sz="1200" spc="-5" dirty="0">
                <a:latin typeface="Times New Roman"/>
                <a:cs typeface="Times New Roman"/>
              </a:rPr>
              <a:t>adalah </a:t>
            </a:r>
            <a:r>
              <a:rPr sz="1200" spc="-10" dirty="0">
                <a:latin typeface="Times New Roman"/>
                <a:cs typeface="Times New Roman"/>
              </a:rPr>
              <a:t>sebagai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berikut: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3627120" y="9874334"/>
            <a:ext cx="44704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131</a:t>
            </a:r>
            <a:endParaRPr sz="1200">
              <a:latin typeface="Times New Roman"/>
              <a:cs typeface="Times New Roman"/>
            </a:endParaRP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003300" y="914400"/>
          <a:ext cx="5676900" cy="538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34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5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74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Method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Description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Ceiling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58419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 marR="8890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Converts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 </a:t>
                      </a:r>
                      <a:r>
                        <a:rPr sz="1200" spc="-5" dirty="0">
                          <a:latin typeface="Courier New"/>
                          <a:cs typeface="Courier New"/>
                        </a:rPr>
                        <a:t>RectangleF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object to a </a:t>
                      </a:r>
                      <a:r>
                        <a:rPr sz="1200" spc="-5" dirty="0">
                          <a:latin typeface="Courier New"/>
                          <a:cs typeface="Courier New"/>
                        </a:rPr>
                        <a:t>Rectangle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object by  rounding the </a:t>
                      </a:r>
                      <a:r>
                        <a:rPr sz="1200" spc="-5" dirty="0">
                          <a:latin typeface="Courier New"/>
                          <a:cs typeface="Courier New"/>
                        </a:rPr>
                        <a:t>RectangleF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values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to the next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higher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integer 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values.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620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53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Contains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58419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 marR="522605">
                        <a:lnSpc>
                          <a:spcPts val="1380"/>
                        </a:lnSpc>
                        <a:spcBef>
                          <a:spcPts val="615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Determines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if the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specified point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is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contained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within 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the 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rectangular 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region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of a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rectangle.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810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44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FromLTRB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366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Creates a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rectangle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with 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specified edge</a:t>
                      </a:r>
                      <a:r>
                        <a:rPr sz="120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locations.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Inflate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58419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Creates and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returns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an inflated copy of a</a:t>
                      </a:r>
                      <a:r>
                        <a:rPr sz="12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rectangle.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799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Intersect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55879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 marR="146050">
                        <a:lnSpc>
                          <a:spcPts val="1380"/>
                        </a:lnSpc>
                        <a:spcBef>
                          <a:spcPts val="59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Replaces a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rectangle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with the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intersection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of itself and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another 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rectangle.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556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98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IntersectsWith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58419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Determines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if a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specified rectangle intersects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120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Courier New"/>
                          <a:cs typeface="Courier New"/>
                        </a:rPr>
                        <a:t>rect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620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799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Offset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5588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 marR="261620">
                        <a:lnSpc>
                          <a:spcPts val="1380"/>
                        </a:lnSpc>
                        <a:spcBef>
                          <a:spcPts val="595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Adjusts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the location of a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specified rectangle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by the specified  amount.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556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1120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Round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58419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 marR="8890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Converts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 </a:t>
                      </a:r>
                      <a:r>
                        <a:rPr sz="1200" spc="-5" dirty="0">
                          <a:latin typeface="Courier New"/>
                          <a:cs typeface="Courier New"/>
                        </a:rPr>
                        <a:t>RectangleF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object to a </a:t>
                      </a:r>
                      <a:r>
                        <a:rPr sz="1200" spc="-5" dirty="0">
                          <a:latin typeface="Courier New"/>
                          <a:cs typeface="Courier New"/>
                        </a:rPr>
                        <a:t>Rectangle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object by  rounding the </a:t>
                      </a:r>
                      <a:r>
                        <a:rPr sz="1200" spc="-5" dirty="0">
                          <a:latin typeface="Courier New"/>
                          <a:cs typeface="Courier New"/>
                        </a:rPr>
                        <a:t>RectangleF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values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to the nearest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integer  values.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620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Truncate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55879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Truncate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Converts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 </a:t>
                      </a:r>
                      <a:r>
                        <a:rPr sz="1200" spc="-5" dirty="0">
                          <a:latin typeface="Courier New"/>
                          <a:cs typeface="Courier New"/>
                        </a:rPr>
                        <a:t>RectangleF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object to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8478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Rectangle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object by truncating the </a:t>
                      </a:r>
                      <a:r>
                        <a:rPr sz="1200" spc="-5" dirty="0">
                          <a:latin typeface="Courier New"/>
                          <a:cs typeface="Courier New"/>
                        </a:rPr>
                        <a:t>RectangleF</a:t>
                      </a:r>
                      <a:r>
                        <a:rPr sz="120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values.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366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35939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Union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58419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Union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Returns a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rectangle that contains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the union of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two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8478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Rectangle</a:t>
                      </a:r>
                      <a:r>
                        <a:rPr sz="1200" spc="-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structures.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620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901700" y="7259319"/>
            <a:ext cx="5596890" cy="906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3085" algn="l"/>
              </a:tabLst>
            </a:pPr>
            <a:r>
              <a:rPr sz="1400" b="1" spc="-5" dirty="0">
                <a:latin typeface="Times New Roman"/>
                <a:cs typeface="Times New Roman"/>
              </a:rPr>
              <a:t>IX.5	Menggambar Objek-objek </a:t>
            </a:r>
            <a:r>
              <a:rPr sz="1400" b="1" spc="-10" dirty="0">
                <a:latin typeface="Times New Roman"/>
                <a:cs typeface="Times New Roman"/>
              </a:rPr>
              <a:t>Grafis</a:t>
            </a:r>
            <a:r>
              <a:rPr sz="1400" b="1" spc="5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Lainnya</a:t>
            </a:r>
            <a:endParaRPr sz="1400">
              <a:latin typeface="Times New Roman"/>
              <a:cs typeface="Times New Roman"/>
            </a:endParaRPr>
          </a:p>
          <a:p>
            <a:pPr marL="12700" marR="5080" indent="228600">
              <a:lnSpc>
                <a:spcPct val="144400"/>
              </a:lnSpc>
              <a:spcBef>
                <a:spcPts val="1100"/>
              </a:spcBef>
            </a:pPr>
            <a:r>
              <a:rPr sz="1200" spc="-5" dirty="0">
                <a:latin typeface="Times New Roman"/>
                <a:cs typeface="Times New Roman"/>
              </a:rPr>
              <a:t>Untuk menggambar </a:t>
            </a:r>
            <a:r>
              <a:rPr sz="1200" dirty="0">
                <a:latin typeface="Times New Roman"/>
                <a:cs typeface="Times New Roman"/>
              </a:rPr>
              <a:t>objek-objek </a:t>
            </a:r>
            <a:r>
              <a:rPr sz="1200" spc="-5" dirty="0">
                <a:latin typeface="Times New Roman"/>
                <a:cs typeface="Times New Roman"/>
              </a:rPr>
              <a:t>grafis lain, digunakan </a:t>
            </a:r>
            <a:r>
              <a:rPr sz="1200" dirty="0">
                <a:latin typeface="Times New Roman"/>
                <a:cs typeface="Times New Roman"/>
              </a:rPr>
              <a:t>method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ada di </a:t>
            </a:r>
            <a:r>
              <a:rPr sz="1200" spc="-5" dirty="0">
                <a:latin typeface="Times New Roman"/>
                <a:cs typeface="Times New Roman"/>
              </a:rPr>
              <a:t>dalam kelas  grafik. </a:t>
            </a:r>
            <a:r>
              <a:rPr sz="1200" dirty="0">
                <a:latin typeface="Times New Roman"/>
                <a:cs typeface="Times New Roman"/>
              </a:rPr>
              <a:t>Metode-metode </a:t>
            </a:r>
            <a:r>
              <a:rPr sz="1200" spc="-5" dirty="0">
                <a:latin typeface="Times New Roman"/>
                <a:cs typeface="Times New Roman"/>
              </a:rPr>
              <a:t>itu adalah </a:t>
            </a:r>
            <a:r>
              <a:rPr sz="1200" spc="-10" dirty="0">
                <a:latin typeface="Times New Roman"/>
                <a:cs typeface="Times New Roman"/>
              </a:rPr>
              <a:t>sebagai</a:t>
            </a:r>
            <a:r>
              <a:rPr sz="1200" dirty="0">
                <a:latin typeface="Times New Roman"/>
                <a:cs typeface="Times New Roman"/>
              </a:rPr>
              <a:t> berikut:</a:t>
            </a:r>
            <a:endParaRPr sz="1200">
              <a:latin typeface="Times New Roman"/>
              <a:cs typeface="Times New Roman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03300" y="8371840"/>
          <a:ext cx="5676900" cy="1384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2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7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Method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1009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Description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959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DrawArc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55879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0375" marR="73660">
                        <a:lnSpc>
                          <a:spcPct val="96500"/>
                        </a:lnSpc>
                        <a:spcBef>
                          <a:spcPts val="630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DrawArc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Draws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an arc (a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portion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of an ellipse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specified  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by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 pair of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coordinates,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 width, a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height,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and start and</a:t>
                      </a:r>
                      <a:r>
                        <a:rPr sz="1200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end 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angles).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001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798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DrawBezier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620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037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Draws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Bézier curve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defined by four </a:t>
                      </a:r>
                      <a:r>
                        <a:rPr sz="1200" dirty="0">
                          <a:latin typeface="Courier New"/>
                          <a:cs typeface="Courier New"/>
                        </a:rPr>
                        <a:t>Point</a:t>
                      </a:r>
                      <a:r>
                        <a:rPr sz="1200" spc="-5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structures.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620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27120" y="9874334"/>
            <a:ext cx="44704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132</a:t>
            </a:r>
            <a:endParaRPr sz="1200">
              <a:latin typeface="Times New Roman"/>
              <a:cs typeface="Times New Roman"/>
            </a:endParaRP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003300" y="914400"/>
          <a:ext cx="5676900" cy="8158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74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47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323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DrawBeziers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58419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420"/>
                        </a:lnSpc>
                        <a:spcBef>
                          <a:spcPts val="60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Draws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 series of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Bézier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splines from an array of</a:t>
                      </a:r>
                      <a:r>
                        <a:rPr sz="12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Courier New"/>
                          <a:cs typeface="Courier New"/>
                        </a:rPr>
                        <a:t>Point</a:t>
                      </a:r>
                      <a:endParaRPr sz="1200">
                        <a:latin typeface="Courier New"/>
                        <a:cs typeface="Courier New"/>
                      </a:endParaRPr>
                    </a:p>
                    <a:p>
                      <a:pPr marL="67945">
                        <a:lnSpc>
                          <a:spcPts val="142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structures.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620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0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DrawClosedCurve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366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Draws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 closed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cardinal spline defined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by an array</a:t>
                      </a:r>
                      <a:r>
                        <a:rPr sz="12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of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Point</a:t>
                      </a:r>
                      <a:r>
                        <a:rPr sz="1200" spc="-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structures.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239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DrawCurve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58419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420"/>
                        </a:lnSpc>
                        <a:spcBef>
                          <a:spcPts val="60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Draws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 cardinal spline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through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specified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array of</a:t>
                      </a:r>
                      <a:r>
                        <a:rPr sz="12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Courier New"/>
                          <a:cs typeface="Courier New"/>
                        </a:rPr>
                        <a:t>Point</a:t>
                      </a:r>
                      <a:endParaRPr sz="1200">
                        <a:latin typeface="Courier New"/>
                        <a:cs typeface="Courier New"/>
                      </a:endParaRPr>
                    </a:p>
                    <a:p>
                      <a:pPr marL="67945">
                        <a:lnSpc>
                          <a:spcPts val="142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structures.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620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DrawEllipse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5588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108585">
                        <a:lnSpc>
                          <a:spcPts val="1380"/>
                        </a:lnSpc>
                        <a:spcBef>
                          <a:spcPts val="595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Draws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an ellipse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defined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by a bounding rectangle specified  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by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 pair of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coordinates,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height,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and a</a:t>
                      </a:r>
                      <a:r>
                        <a:rPr sz="12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width.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556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DrawIcon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58419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114935">
                        <a:lnSpc>
                          <a:spcPts val="1400"/>
                        </a:lnSpc>
                        <a:spcBef>
                          <a:spcPts val="68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Draws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an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image represented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by the specified </a:t>
                      </a:r>
                      <a:r>
                        <a:rPr sz="1200" spc="-5" dirty="0">
                          <a:latin typeface="Courier New"/>
                          <a:cs typeface="Courier New"/>
                        </a:rPr>
                        <a:t>Icon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object  at the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specified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coordinates.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636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339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DrawIconUnstretched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5588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156845">
                        <a:lnSpc>
                          <a:spcPct val="102800"/>
                        </a:lnSpc>
                        <a:spcBef>
                          <a:spcPts val="540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DrawIconUnstretched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Draws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an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image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represented  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by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the specified </a:t>
                      </a:r>
                      <a:r>
                        <a:rPr sz="1200" spc="-5" dirty="0">
                          <a:latin typeface="Courier New"/>
                          <a:cs typeface="Courier New"/>
                        </a:rPr>
                        <a:t>Icon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object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without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scaling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2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image.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3239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DrawImage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58419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584835">
                        <a:lnSpc>
                          <a:spcPts val="1400"/>
                        </a:lnSpc>
                        <a:spcBef>
                          <a:spcPts val="68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Draws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specified </a:t>
                      </a:r>
                      <a:r>
                        <a:rPr sz="1200" spc="-5" dirty="0">
                          <a:latin typeface="Courier New"/>
                          <a:cs typeface="Courier New"/>
                        </a:rPr>
                        <a:t>Image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object 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at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the specified  location and with the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original</a:t>
                      </a:r>
                      <a:r>
                        <a:rPr sz="12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size.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636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596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DrawImageUnscaled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5588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283845">
                        <a:lnSpc>
                          <a:spcPct val="96500"/>
                        </a:lnSpc>
                        <a:spcBef>
                          <a:spcPts val="630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DrawImageUnscaled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Draws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the specified </a:t>
                      </a:r>
                      <a:r>
                        <a:rPr sz="1200" spc="-5" dirty="0">
                          <a:latin typeface="Courier New"/>
                          <a:cs typeface="Courier New"/>
                        </a:rPr>
                        <a:t>Image 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object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with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its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original size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at 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location specified by a  coordinate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pair.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001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0539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DrawLine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58419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102870">
                        <a:lnSpc>
                          <a:spcPts val="1380"/>
                        </a:lnSpc>
                        <a:spcBef>
                          <a:spcPts val="615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Draws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 line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connecting two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points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specified 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by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coordinate  pairs.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810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DrawLines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55879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Draws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 series of line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segments that connect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an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array</a:t>
                      </a:r>
                      <a:r>
                        <a:rPr sz="12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of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Point</a:t>
                      </a:r>
                      <a:r>
                        <a:rPr sz="1200" spc="-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structures.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798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DrawPath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620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Draws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 </a:t>
                      </a:r>
                      <a:r>
                        <a:rPr sz="1200" spc="-5" dirty="0">
                          <a:latin typeface="Courier New"/>
                          <a:cs typeface="Courier New"/>
                        </a:rPr>
                        <a:t>GraphicsPath</a:t>
                      </a:r>
                      <a:r>
                        <a:rPr sz="1200" spc="-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object.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620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2069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DrawPie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55879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306070">
                        <a:lnSpc>
                          <a:spcPts val="1400"/>
                        </a:lnSpc>
                        <a:spcBef>
                          <a:spcPts val="660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DrawPie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Draws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 pie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shape specified </a:t>
                      </a:r>
                      <a:r>
                        <a:rPr sz="1200" spc="-15" dirty="0">
                          <a:latin typeface="Times New Roman"/>
                          <a:cs typeface="Times New Roman"/>
                        </a:rPr>
                        <a:t>by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 coordinate  pair, a width, a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height,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two radial</a:t>
                      </a:r>
                      <a:r>
                        <a:rPr sz="12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lines.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382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798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DrawPolygon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58419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Draws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polygon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defined 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by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an 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array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200" dirty="0">
                          <a:latin typeface="Courier New"/>
                          <a:cs typeface="Courier New"/>
                        </a:rPr>
                        <a:t>Point</a:t>
                      </a:r>
                      <a:r>
                        <a:rPr sz="1200" spc="-1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structures.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620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DrawRectangle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55879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208915">
                        <a:lnSpc>
                          <a:spcPts val="1380"/>
                        </a:lnSpc>
                        <a:spcBef>
                          <a:spcPts val="595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Draws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 rectangle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specified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by a coordinate pair, a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width, 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and a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height.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556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23239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DrawRectangles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58419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Draws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 series of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rectangles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specified by an array</a:t>
                      </a:r>
                      <a:r>
                        <a:rPr sz="1200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of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Rectangle</a:t>
                      </a:r>
                      <a:r>
                        <a:rPr sz="1200" spc="-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structures.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DrawString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55879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364490">
                        <a:lnSpc>
                          <a:spcPct val="101400"/>
                        </a:lnSpc>
                        <a:spcBef>
                          <a:spcPts val="48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Draws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specified text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string at the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specified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location 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using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the specified </a:t>
                      </a:r>
                      <a:r>
                        <a:rPr sz="1200" spc="-5" dirty="0">
                          <a:latin typeface="Courier New"/>
                          <a:cs typeface="Courier New"/>
                        </a:rPr>
                        <a:t>Brush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sz="1200" spc="-5" dirty="0">
                          <a:latin typeface="Courier New"/>
                          <a:cs typeface="Courier New"/>
                        </a:rPr>
                        <a:t>Font</a:t>
                      </a:r>
                      <a:r>
                        <a:rPr sz="1200" spc="-1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objects.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096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891590"/>
            <a:ext cx="5687695" cy="5330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Program </a:t>
            </a:r>
            <a:r>
              <a:rPr sz="1200" b="1" spc="-5" dirty="0">
                <a:latin typeface="Times New Roman"/>
                <a:cs typeface="Times New Roman"/>
              </a:rPr>
              <a:t>Menggambar</a:t>
            </a:r>
            <a:r>
              <a:rPr sz="1200" b="1" spc="-4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Garis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50">
              <a:latin typeface="Times New Roman"/>
              <a:cs typeface="Times New Roman"/>
            </a:endParaRPr>
          </a:p>
          <a:p>
            <a:pPr marL="462280">
              <a:lnSpc>
                <a:spcPts val="1400"/>
              </a:lnSpc>
            </a:pP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private void </a:t>
            </a:r>
            <a:r>
              <a:rPr sz="1200" b="1" spc="-5" dirty="0">
                <a:latin typeface="Courier New"/>
                <a:cs typeface="Courier New"/>
              </a:rPr>
              <a:t>Form1_Paint(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object </a:t>
            </a:r>
            <a:r>
              <a:rPr sz="1200" b="1" spc="-5" dirty="0">
                <a:latin typeface="Courier New"/>
                <a:cs typeface="Courier New"/>
              </a:rPr>
              <a:t>sender,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PaintEventArgs</a:t>
            </a:r>
            <a:r>
              <a:rPr sz="1200" b="1" spc="140" dirty="0">
                <a:solidFill>
                  <a:srgbClr val="2B92B0"/>
                </a:solidFill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e)</a:t>
            </a:r>
            <a:endParaRPr sz="1200">
              <a:latin typeface="Courier New"/>
              <a:cs typeface="Courier New"/>
            </a:endParaRPr>
          </a:p>
          <a:p>
            <a:pPr marL="46228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731520">
              <a:lnSpc>
                <a:spcPts val="1360"/>
              </a:lnSpc>
            </a:pP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Graphics </a:t>
            </a:r>
            <a:r>
              <a:rPr sz="1200" b="1" spc="-5" dirty="0">
                <a:latin typeface="Courier New"/>
                <a:cs typeface="Courier New"/>
              </a:rPr>
              <a:t>g = e.Graphics;</a:t>
            </a:r>
            <a:endParaRPr sz="1200">
              <a:latin typeface="Courier New"/>
              <a:cs typeface="Courier New"/>
            </a:endParaRPr>
          </a:p>
          <a:p>
            <a:pPr marL="731520" marR="1747520">
              <a:lnSpc>
                <a:spcPts val="1360"/>
              </a:lnSpc>
              <a:spcBef>
                <a:spcPts val="75"/>
              </a:spcBef>
            </a:pP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Pen </a:t>
            </a:r>
            <a:r>
              <a:rPr sz="1200" b="1" spc="-5" dirty="0">
                <a:latin typeface="Courier New"/>
                <a:cs typeface="Courier New"/>
              </a:rPr>
              <a:t>redPen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Pen</a:t>
            </a:r>
            <a:r>
              <a:rPr sz="1200" b="1" spc="-5" dirty="0">
                <a:latin typeface="Courier New"/>
                <a:cs typeface="Courier New"/>
              </a:rPr>
              <a:t>(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Color</a:t>
            </a:r>
            <a:r>
              <a:rPr sz="1200" b="1" spc="-5" dirty="0">
                <a:latin typeface="Courier New"/>
                <a:cs typeface="Courier New"/>
              </a:rPr>
              <a:t>.Red, 1);  g.DrawRectangle(bluePen,</a:t>
            </a:r>
            <a:endParaRPr sz="1200">
              <a:latin typeface="Courier New"/>
              <a:cs typeface="Courier New"/>
            </a:endParaRPr>
          </a:p>
          <a:p>
            <a:pPr marL="731520" marR="129032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x, y, width, height);  g.DrawRectangle(redPen,60, 80, 140, 50);  g.DrawRectangle(greenPen, rect);  redPen.Dispose();</a:t>
            </a:r>
            <a:endParaRPr sz="1200">
              <a:latin typeface="Courier New"/>
              <a:cs typeface="Courier New"/>
            </a:endParaRPr>
          </a:p>
          <a:p>
            <a:pPr marL="731520">
              <a:lnSpc>
                <a:spcPts val="1285"/>
              </a:lnSpc>
            </a:pPr>
            <a:r>
              <a:rPr sz="1200" b="1" spc="-5" dirty="0">
                <a:latin typeface="Courier New"/>
                <a:cs typeface="Courier New"/>
              </a:rPr>
              <a:t>bluePen.Dispose();</a:t>
            </a:r>
            <a:endParaRPr sz="1200">
              <a:latin typeface="Courier New"/>
              <a:cs typeface="Courier New"/>
            </a:endParaRPr>
          </a:p>
          <a:p>
            <a:pPr marL="73152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greenPen.Dispose();</a:t>
            </a:r>
            <a:endParaRPr sz="1200">
              <a:latin typeface="Courier New"/>
              <a:cs typeface="Courier New"/>
            </a:endParaRPr>
          </a:p>
          <a:p>
            <a:pPr marL="462280">
              <a:lnSpc>
                <a:spcPts val="1400"/>
              </a:lnSpc>
            </a:pPr>
            <a:r>
              <a:rPr sz="1200" b="1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1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b="1" spc="-5" dirty="0">
                <a:latin typeface="Times New Roman"/>
                <a:cs typeface="Times New Roman"/>
              </a:rPr>
              <a:t>Menggambar Beberapa Rectangle</a:t>
            </a:r>
            <a:r>
              <a:rPr sz="1200" b="1" spc="3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Sekaligus</a:t>
            </a:r>
            <a:endParaRPr sz="1200">
              <a:latin typeface="Times New Roman"/>
              <a:cs typeface="Times New Roman"/>
            </a:endParaRPr>
          </a:p>
          <a:p>
            <a:pPr marL="462280">
              <a:lnSpc>
                <a:spcPts val="1400"/>
              </a:lnSpc>
              <a:spcBef>
                <a:spcPts val="500"/>
              </a:spcBef>
            </a:pP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private void </a:t>
            </a:r>
            <a:r>
              <a:rPr sz="1200" b="1" spc="-5" dirty="0">
                <a:latin typeface="Courier New"/>
                <a:cs typeface="Courier New"/>
              </a:rPr>
              <a:t>Form1_Paint(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object </a:t>
            </a:r>
            <a:r>
              <a:rPr sz="1200" b="1" spc="-5" dirty="0">
                <a:latin typeface="Courier New"/>
                <a:cs typeface="Courier New"/>
              </a:rPr>
              <a:t>sender,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PaintEventArgs</a:t>
            </a:r>
            <a:r>
              <a:rPr sz="1200" b="1" spc="140" dirty="0">
                <a:solidFill>
                  <a:srgbClr val="2B92B0"/>
                </a:solidFill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e)</a:t>
            </a:r>
            <a:endParaRPr sz="1200">
              <a:latin typeface="Courier New"/>
              <a:cs typeface="Courier New"/>
            </a:endParaRPr>
          </a:p>
          <a:p>
            <a:pPr marL="462280">
              <a:lnSpc>
                <a:spcPts val="1350"/>
              </a:lnSpc>
            </a:pPr>
            <a:r>
              <a:rPr sz="1200" b="1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822960">
              <a:lnSpc>
                <a:spcPts val="1350"/>
              </a:lnSpc>
            </a:pP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Graphics </a:t>
            </a:r>
            <a:r>
              <a:rPr sz="1200" b="1" spc="-5" dirty="0">
                <a:latin typeface="Courier New"/>
                <a:cs typeface="Courier New"/>
              </a:rPr>
              <a:t>g = e.Graphics;</a:t>
            </a:r>
            <a:endParaRPr sz="1200">
              <a:latin typeface="Courier New"/>
              <a:cs typeface="Courier New"/>
            </a:endParaRPr>
          </a:p>
          <a:p>
            <a:pPr marL="822960" marR="1289685">
              <a:lnSpc>
                <a:spcPts val="1360"/>
              </a:lnSpc>
              <a:spcBef>
                <a:spcPts val="75"/>
              </a:spcBef>
            </a:pP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Pen </a:t>
            </a:r>
            <a:r>
              <a:rPr sz="1200" b="1" spc="-5" dirty="0">
                <a:latin typeface="Courier New"/>
                <a:cs typeface="Courier New"/>
              </a:rPr>
              <a:t>greenPen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Pen</a:t>
            </a:r>
            <a:r>
              <a:rPr sz="1200" b="1" spc="-5" dirty="0">
                <a:latin typeface="Courier New"/>
                <a:cs typeface="Courier New"/>
              </a:rPr>
              <a:t>(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Color</a:t>
            </a:r>
            <a:r>
              <a:rPr sz="1200" b="1" spc="-5" dirty="0">
                <a:latin typeface="Courier New"/>
                <a:cs typeface="Courier New"/>
              </a:rPr>
              <a:t>.Green, 4); 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RectangleF</a:t>
            </a:r>
            <a:r>
              <a:rPr sz="1200" b="1" spc="-5" dirty="0">
                <a:latin typeface="Courier New"/>
                <a:cs typeface="Courier New"/>
              </a:rPr>
              <a:t>[] rectArray =</a:t>
            </a:r>
            <a:endParaRPr sz="1200">
              <a:latin typeface="Courier New"/>
              <a:cs typeface="Courier New"/>
            </a:endParaRPr>
          </a:p>
          <a:p>
            <a:pPr marL="822960">
              <a:lnSpc>
                <a:spcPts val="1285"/>
              </a:lnSpc>
            </a:pPr>
            <a:r>
              <a:rPr sz="1200" b="1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1183640" marR="471805">
              <a:lnSpc>
                <a:spcPts val="1360"/>
              </a:lnSpc>
              <a:spcBef>
                <a:spcPts val="70"/>
              </a:spcBef>
            </a:pP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RectangleF</a:t>
            </a:r>
            <a:r>
              <a:rPr sz="1200" b="1" spc="-5" dirty="0">
                <a:latin typeface="Courier New"/>
                <a:cs typeface="Courier New"/>
              </a:rPr>
              <a:t>( 5.0F, 5.0F, 100.0F, 200.0F), 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RectangleF</a:t>
            </a:r>
            <a:r>
              <a:rPr sz="1200" b="1" spc="-5" dirty="0">
                <a:latin typeface="Courier New"/>
                <a:cs typeface="Courier New"/>
              </a:rPr>
              <a:t>(20.0F, 20.0F, 80.0F, 40.0F), 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RectangleF</a:t>
            </a:r>
            <a:r>
              <a:rPr sz="1200" b="1" spc="-5" dirty="0">
                <a:latin typeface="Courier New"/>
                <a:cs typeface="Courier New"/>
              </a:rPr>
              <a:t>(60.0F, 80.0F, 140.0F,</a:t>
            </a:r>
            <a:r>
              <a:rPr sz="1200" b="1" spc="6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50.0F)</a:t>
            </a:r>
            <a:endParaRPr sz="1200">
              <a:latin typeface="Courier New"/>
              <a:cs typeface="Courier New"/>
            </a:endParaRPr>
          </a:p>
          <a:p>
            <a:pPr marL="822960">
              <a:lnSpc>
                <a:spcPts val="1285"/>
              </a:lnSpc>
            </a:pPr>
            <a:r>
              <a:rPr sz="1200" b="1" spc="-5" dirty="0">
                <a:latin typeface="Courier New"/>
                <a:cs typeface="Courier New"/>
              </a:rPr>
              <a:t>};</a:t>
            </a:r>
            <a:endParaRPr sz="1200">
              <a:latin typeface="Courier New"/>
              <a:cs typeface="Courier New"/>
            </a:endParaRPr>
          </a:p>
          <a:p>
            <a:pPr marL="822960" marR="1381125">
              <a:lnSpc>
                <a:spcPts val="1360"/>
              </a:lnSpc>
              <a:spcBef>
                <a:spcPts val="75"/>
              </a:spcBef>
            </a:pPr>
            <a:r>
              <a:rPr sz="1200" b="1" spc="-5" dirty="0">
                <a:latin typeface="Courier New"/>
                <a:cs typeface="Courier New"/>
              </a:rPr>
              <a:t>g.DrawRectangles(greenPen, rectArray);  greenPen.Dispose();</a:t>
            </a:r>
            <a:endParaRPr sz="1200">
              <a:latin typeface="Courier New"/>
              <a:cs typeface="Courier New"/>
            </a:endParaRPr>
          </a:p>
          <a:p>
            <a:pPr marL="462280">
              <a:lnSpc>
                <a:spcPts val="1325"/>
              </a:lnSpc>
            </a:pPr>
            <a:r>
              <a:rPr sz="1200" b="1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53004" y="6314757"/>
            <a:ext cx="3101098" cy="32854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627120" y="9874334"/>
            <a:ext cx="44704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133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8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901547" y="810209"/>
            <a:ext cx="5761355" cy="832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28600" algn="just">
              <a:lnSpc>
                <a:spcPct val="143500"/>
              </a:lnSpc>
              <a:spcBef>
                <a:spcPts val="95"/>
              </a:spcBef>
            </a:pPr>
            <a:r>
              <a:rPr sz="1200" spc="-5" dirty="0">
                <a:latin typeface="Times New Roman"/>
                <a:cs typeface="Times New Roman"/>
              </a:rPr>
              <a:t>Beberapa istilah yang </a:t>
            </a:r>
            <a:r>
              <a:rPr sz="1200" dirty="0">
                <a:latin typeface="Times New Roman"/>
                <a:cs typeface="Times New Roman"/>
              </a:rPr>
              <a:t>penting diketahui dalam </a:t>
            </a:r>
            <a:r>
              <a:rPr sz="1200" spc="-5" dirty="0">
                <a:latin typeface="Times New Roman"/>
                <a:cs typeface="Times New Roman"/>
              </a:rPr>
              <a:t>grafika komputer </a:t>
            </a:r>
            <a:r>
              <a:rPr sz="1200" spc="-1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menjadi </a:t>
            </a:r>
            <a:r>
              <a:rPr sz="1200" dirty="0">
                <a:latin typeface="Times New Roman"/>
                <a:cs typeface="Times New Roman"/>
              </a:rPr>
              <a:t>dasar  </a:t>
            </a:r>
            <a:r>
              <a:rPr sz="1200" spc="-5" dirty="0">
                <a:latin typeface="Times New Roman"/>
                <a:cs typeface="Times New Roman"/>
              </a:rPr>
              <a:t>pengetahuannya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spc="-5" dirty="0">
                <a:latin typeface="Times New Roman"/>
                <a:cs typeface="Times New Roman"/>
              </a:rPr>
              <a:t>antara lain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i="1" dirty="0">
                <a:latin typeface="Times New Roman"/>
                <a:cs typeface="Times New Roman"/>
              </a:rPr>
              <a:t>vector </a:t>
            </a:r>
            <a:r>
              <a:rPr sz="1200" i="1" spc="-5" dirty="0">
                <a:latin typeface="Times New Roman"/>
                <a:cs typeface="Times New Roman"/>
              </a:rPr>
              <a:t>graphics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i="1" spc="-5" dirty="0">
                <a:latin typeface="Times New Roman"/>
                <a:cs typeface="Times New Roman"/>
              </a:rPr>
              <a:t>raster graphics</a:t>
            </a:r>
            <a:r>
              <a:rPr sz="1200" spc="-5" dirty="0">
                <a:latin typeface="Times New Roman"/>
                <a:cs typeface="Times New Roman"/>
              </a:rPr>
              <a:t>, Pixel, Bitmap,  </a:t>
            </a:r>
            <a:r>
              <a:rPr sz="1200" dirty="0">
                <a:latin typeface="Times New Roman"/>
                <a:cs typeface="Times New Roman"/>
              </a:rPr>
              <a:t>Resolution, </a:t>
            </a:r>
            <a:r>
              <a:rPr sz="1200" spc="-15" dirty="0">
                <a:latin typeface="Times New Roman"/>
                <a:cs typeface="Times New Roman"/>
              </a:rPr>
              <a:t>CGA, </a:t>
            </a:r>
            <a:r>
              <a:rPr sz="1200" spc="-5" dirty="0">
                <a:latin typeface="Times New Roman"/>
                <a:cs typeface="Times New Roman"/>
              </a:rPr>
              <a:t>EGA, VGA, SVGA, </a:t>
            </a:r>
            <a:r>
              <a:rPr sz="1200" spc="-10" dirty="0">
                <a:latin typeface="Times New Roman"/>
                <a:cs typeface="Times New Roman"/>
              </a:rPr>
              <a:t>XGA, </a:t>
            </a:r>
            <a:r>
              <a:rPr sz="1200" dirty="0">
                <a:latin typeface="Times New Roman"/>
                <a:cs typeface="Times New Roman"/>
              </a:rPr>
              <a:t>CRT, </a:t>
            </a:r>
            <a:r>
              <a:rPr sz="1200" spc="-10" dirty="0">
                <a:latin typeface="Times New Roman"/>
                <a:cs typeface="Times New Roman"/>
              </a:rPr>
              <a:t>LCD, </a:t>
            </a:r>
            <a:r>
              <a:rPr sz="1200" dirty="0">
                <a:latin typeface="Times New Roman"/>
                <a:cs typeface="Times New Roman"/>
              </a:rPr>
              <a:t>Plasma, </a:t>
            </a:r>
            <a:r>
              <a:rPr sz="1200" spc="-10" dirty="0">
                <a:latin typeface="Times New Roman"/>
                <a:cs typeface="Times New Roman"/>
              </a:rPr>
              <a:t>LED, </a:t>
            </a:r>
            <a:r>
              <a:rPr sz="1200" dirty="0">
                <a:latin typeface="Times New Roman"/>
                <a:cs typeface="Times New Roman"/>
              </a:rPr>
              <a:t>Dot Pitch,  </a:t>
            </a:r>
            <a:r>
              <a:rPr sz="1200" spc="-5" dirty="0">
                <a:latin typeface="Times New Roman"/>
                <a:cs typeface="Times New Roman"/>
              </a:rPr>
              <a:t>Interlace/Non-Interlace,Modeling, Rendering, Animation, Wireframe, </a:t>
            </a:r>
            <a:r>
              <a:rPr sz="1200" spc="-10" dirty="0">
                <a:latin typeface="Times New Roman"/>
                <a:cs typeface="Times New Roman"/>
              </a:rPr>
              <a:t>JPG, GIF, </a:t>
            </a:r>
            <a:r>
              <a:rPr sz="1200" spc="-5" dirty="0">
                <a:latin typeface="Times New Roman"/>
                <a:cs typeface="Times New Roman"/>
              </a:rPr>
              <a:t>PCX,</a:t>
            </a:r>
            <a:r>
              <a:rPr sz="1200" spc="20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BMP.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00">
              <a:latin typeface="Times New Roman"/>
              <a:cs typeface="Times New Roman"/>
            </a:endParaRPr>
          </a:p>
          <a:p>
            <a:pPr marL="337820" lvl="2" indent="-325755" algn="just">
              <a:lnSpc>
                <a:spcPct val="100000"/>
              </a:lnSpc>
              <a:buAutoNum type="arabicPeriod"/>
              <a:tabLst>
                <a:tab pos="338455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Teknologi</a:t>
            </a:r>
            <a:r>
              <a:rPr sz="1200" b="1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Output</a:t>
            </a:r>
            <a:endParaRPr sz="1200">
              <a:latin typeface="Times New Roman"/>
              <a:cs typeface="Times New Roman"/>
            </a:endParaRPr>
          </a:p>
          <a:p>
            <a:pPr marL="12700" marR="6350" indent="457200" algn="just">
              <a:lnSpc>
                <a:spcPct val="143800"/>
              </a:lnSpc>
              <a:spcBef>
                <a:spcPts val="969"/>
              </a:spcBef>
            </a:pPr>
            <a:r>
              <a:rPr sz="1200" spc="-5" dirty="0">
                <a:latin typeface="Times New Roman"/>
                <a:cs typeface="Times New Roman"/>
              </a:rPr>
              <a:t>Penggunaan </a:t>
            </a:r>
            <a:r>
              <a:rPr sz="1200" dirty="0">
                <a:latin typeface="Times New Roman"/>
                <a:cs typeface="Times New Roman"/>
              </a:rPr>
              <a:t>alat </a:t>
            </a:r>
            <a:r>
              <a:rPr sz="1200" spc="-5" dirty="0">
                <a:latin typeface="Times New Roman"/>
                <a:cs typeface="Times New Roman"/>
              </a:rPr>
              <a:t>utama untuk menampilkan </a:t>
            </a:r>
            <a:r>
              <a:rPr sz="1200" dirty="0">
                <a:latin typeface="Times New Roman"/>
                <a:cs typeface="Times New Roman"/>
              </a:rPr>
              <a:t>output pada </a:t>
            </a:r>
            <a:r>
              <a:rPr sz="1200" spc="-5" dirty="0">
                <a:latin typeface="Times New Roman"/>
                <a:cs typeface="Times New Roman"/>
              </a:rPr>
              <a:t>sistem </a:t>
            </a:r>
            <a:r>
              <a:rPr sz="1200" spc="-10" dirty="0">
                <a:latin typeface="Times New Roman"/>
                <a:cs typeface="Times New Roman"/>
              </a:rPr>
              <a:t>grafika </a:t>
            </a:r>
            <a:r>
              <a:rPr sz="1200" spc="-5" dirty="0">
                <a:latin typeface="Times New Roman"/>
                <a:cs typeface="Times New Roman"/>
              </a:rPr>
              <a:t>adalah video  </a:t>
            </a:r>
            <a:r>
              <a:rPr sz="1200" dirty="0">
                <a:latin typeface="Times New Roman"/>
                <a:cs typeface="Times New Roman"/>
              </a:rPr>
              <a:t>monitor. </a:t>
            </a:r>
            <a:r>
              <a:rPr sz="1200" spc="-5" dirty="0">
                <a:latin typeface="Times New Roman"/>
                <a:cs typeface="Times New Roman"/>
              </a:rPr>
              <a:t>Operasi pada sebagian </a:t>
            </a:r>
            <a:r>
              <a:rPr sz="1200" dirty="0">
                <a:latin typeface="Times New Roman"/>
                <a:cs typeface="Times New Roman"/>
              </a:rPr>
              <a:t>besar </a:t>
            </a:r>
            <a:r>
              <a:rPr sz="1200" spc="-5" dirty="0">
                <a:latin typeface="Times New Roman"/>
                <a:cs typeface="Times New Roman"/>
              </a:rPr>
              <a:t>video </a:t>
            </a:r>
            <a:r>
              <a:rPr sz="1200" dirty="0">
                <a:latin typeface="Times New Roman"/>
                <a:cs typeface="Times New Roman"/>
              </a:rPr>
              <a:t>monitor </a:t>
            </a:r>
            <a:r>
              <a:rPr sz="1200" spc="-5" dirty="0">
                <a:latin typeface="Times New Roman"/>
                <a:cs typeface="Times New Roman"/>
              </a:rPr>
              <a:t>berdasarkan perancangan Cathode </a:t>
            </a:r>
            <a:r>
              <a:rPr sz="1200" spc="5" dirty="0">
                <a:latin typeface="Times New Roman"/>
                <a:cs typeface="Times New Roman"/>
              </a:rPr>
              <a:t>Ray  </a:t>
            </a:r>
            <a:r>
              <a:rPr sz="1200" dirty="0">
                <a:latin typeface="Times New Roman"/>
                <a:cs typeface="Times New Roman"/>
              </a:rPr>
              <a:t>Tube (CRT). </a:t>
            </a:r>
            <a:r>
              <a:rPr sz="1200" spc="-5" dirty="0">
                <a:latin typeface="Times New Roman"/>
                <a:cs typeface="Times New Roman"/>
              </a:rPr>
              <a:t>Cara kerja dari </a:t>
            </a:r>
            <a:r>
              <a:rPr sz="1200" dirty="0">
                <a:latin typeface="Times New Roman"/>
                <a:cs typeface="Times New Roman"/>
              </a:rPr>
              <a:t>operasi </a:t>
            </a:r>
            <a:r>
              <a:rPr sz="1200" spc="-10" dirty="0">
                <a:latin typeface="Times New Roman"/>
                <a:cs typeface="Times New Roman"/>
              </a:rPr>
              <a:t>CRT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spc="-10" dirty="0">
                <a:latin typeface="Times New Roman"/>
                <a:cs typeface="Times New Roman"/>
              </a:rPr>
              <a:t>sebagai </a:t>
            </a:r>
            <a:r>
              <a:rPr sz="1200" spc="-5" dirty="0">
                <a:latin typeface="Times New Roman"/>
                <a:cs typeface="Times New Roman"/>
              </a:rPr>
              <a:t>berikut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:</a:t>
            </a:r>
            <a:endParaRPr sz="1200">
              <a:latin typeface="Times New Roman"/>
              <a:cs typeface="Times New Roman"/>
            </a:endParaRPr>
          </a:p>
          <a:p>
            <a:pPr marL="698500" marR="5715" lvl="3" indent="-228600" algn="just">
              <a:lnSpc>
                <a:spcPct val="144000"/>
              </a:lnSpc>
              <a:spcBef>
                <a:spcPts val="1085"/>
              </a:spcBef>
              <a:buFont typeface="Symbol"/>
              <a:buChar char=""/>
              <a:tabLst>
                <a:tab pos="699135" algn="l"/>
              </a:tabLst>
            </a:pPr>
            <a:r>
              <a:rPr sz="1200" dirty="0">
                <a:latin typeface="Times New Roman"/>
                <a:cs typeface="Times New Roman"/>
              </a:rPr>
              <a:t>Sebuah electron </a:t>
            </a:r>
            <a:r>
              <a:rPr sz="1200" spc="-10" dirty="0">
                <a:latin typeface="Times New Roman"/>
                <a:cs typeface="Times New Roman"/>
              </a:rPr>
              <a:t>gun </a:t>
            </a:r>
            <a:r>
              <a:rPr sz="1200" dirty="0">
                <a:latin typeface="Times New Roman"/>
                <a:cs typeface="Times New Roman"/>
              </a:rPr>
              <a:t>memancarkan </a:t>
            </a:r>
            <a:r>
              <a:rPr sz="1200" spc="-5" dirty="0">
                <a:latin typeface="Times New Roman"/>
                <a:cs typeface="Times New Roman"/>
              </a:rPr>
              <a:t>elektron, </a:t>
            </a:r>
            <a:r>
              <a:rPr sz="1200" dirty="0">
                <a:latin typeface="Times New Roman"/>
                <a:cs typeface="Times New Roman"/>
              </a:rPr>
              <a:t>melalui focusing </a:t>
            </a:r>
            <a:r>
              <a:rPr sz="1200" spc="-5" dirty="0">
                <a:latin typeface="Times New Roman"/>
                <a:cs typeface="Times New Roman"/>
              </a:rPr>
              <a:t>system (sistem  </a:t>
            </a:r>
            <a:r>
              <a:rPr sz="1200" dirty="0">
                <a:latin typeface="Times New Roman"/>
                <a:cs typeface="Times New Roman"/>
              </a:rPr>
              <a:t>untuk menentukan </a:t>
            </a:r>
            <a:r>
              <a:rPr sz="1200" spc="-5" dirty="0">
                <a:latin typeface="Times New Roman"/>
                <a:cs typeface="Times New Roman"/>
              </a:rPr>
              <a:t>fokus), </a:t>
            </a:r>
            <a:r>
              <a:rPr sz="1200" spc="-1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deflection </a:t>
            </a:r>
            <a:r>
              <a:rPr sz="1200" spc="-10" dirty="0">
                <a:latin typeface="Times New Roman"/>
                <a:cs typeface="Times New Roman"/>
              </a:rPr>
              <a:t>system </a:t>
            </a:r>
            <a:r>
              <a:rPr sz="1200" spc="-5" dirty="0">
                <a:latin typeface="Times New Roman"/>
                <a:cs typeface="Times New Roman"/>
              </a:rPr>
              <a:t>(sistem </a:t>
            </a:r>
            <a:r>
              <a:rPr sz="1200" dirty="0">
                <a:latin typeface="Times New Roman"/>
                <a:cs typeface="Times New Roman"/>
              </a:rPr>
              <a:t>untuk </a:t>
            </a:r>
            <a:r>
              <a:rPr sz="1200" spc="-5" dirty="0">
                <a:latin typeface="Times New Roman"/>
                <a:cs typeface="Times New Roman"/>
              </a:rPr>
              <a:t>mengatur  </a:t>
            </a:r>
            <a:r>
              <a:rPr sz="1200" dirty="0">
                <a:latin typeface="Times New Roman"/>
                <a:cs typeface="Times New Roman"/>
              </a:rPr>
              <a:t>pembelokan) </a:t>
            </a:r>
            <a:r>
              <a:rPr sz="1200" spc="-10" dirty="0">
                <a:latin typeface="Times New Roman"/>
                <a:cs typeface="Times New Roman"/>
              </a:rPr>
              <a:t>sehingga </a:t>
            </a:r>
            <a:r>
              <a:rPr sz="1200" dirty="0">
                <a:latin typeface="Times New Roman"/>
                <a:cs typeface="Times New Roman"/>
              </a:rPr>
              <a:t>pancaran </a:t>
            </a:r>
            <a:r>
              <a:rPr sz="1200" spc="-5" dirty="0">
                <a:latin typeface="Times New Roman"/>
                <a:cs typeface="Times New Roman"/>
              </a:rPr>
              <a:t>elektron </a:t>
            </a:r>
            <a:r>
              <a:rPr sz="1200" dirty="0">
                <a:latin typeface="Times New Roman"/>
                <a:cs typeface="Times New Roman"/>
              </a:rPr>
              <a:t>mencapai </a:t>
            </a:r>
            <a:r>
              <a:rPr sz="1200" spc="-5" dirty="0">
                <a:latin typeface="Times New Roman"/>
                <a:cs typeface="Times New Roman"/>
              </a:rPr>
              <a:t>posisi </a:t>
            </a:r>
            <a:r>
              <a:rPr sz="1200" dirty="0">
                <a:latin typeface="Times New Roman"/>
                <a:cs typeface="Times New Roman"/>
              </a:rPr>
              <a:t>tertentu </a:t>
            </a:r>
            <a:r>
              <a:rPr sz="1200" spc="-5" dirty="0">
                <a:latin typeface="Times New Roman"/>
                <a:cs typeface="Times New Roman"/>
              </a:rPr>
              <a:t>dari </a:t>
            </a:r>
            <a:r>
              <a:rPr sz="1200" dirty="0">
                <a:latin typeface="Times New Roman"/>
                <a:cs typeface="Times New Roman"/>
              </a:rPr>
              <a:t>lapisan  </a:t>
            </a:r>
            <a:r>
              <a:rPr sz="1200" spc="-5" dirty="0">
                <a:latin typeface="Times New Roman"/>
                <a:cs typeface="Times New Roman"/>
              </a:rPr>
              <a:t>fosfor </a:t>
            </a:r>
            <a:r>
              <a:rPr sz="1200" dirty="0">
                <a:latin typeface="Times New Roman"/>
                <a:cs typeface="Times New Roman"/>
              </a:rPr>
              <a:t>pada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layar.</a:t>
            </a:r>
            <a:endParaRPr sz="1200">
              <a:latin typeface="Times New Roman"/>
              <a:cs typeface="Times New Roman"/>
            </a:endParaRPr>
          </a:p>
          <a:p>
            <a:pPr marL="698500" marR="6350" lvl="3" indent="-228600" algn="just">
              <a:lnSpc>
                <a:spcPct val="144000"/>
              </a:lnSpc>
              <a:spcBef>
                <a:spcPts val="70"/>
              </a:spcBef>
              <a:buFont typeface="Symbol"/>
              <a:buChar char=""/>
              <a:tabLst>
                <a:tab pos="699135" algn="l"/>
              </a:tabLst>
            </a:pPr>
            <a:r>
              <a:rPr sz="1200" spc="-5" dirty="0">
                <a:latin typeface="Times New Roman"/>
                <a:cs typeface="Times New Roman"/>
              </a:rPr>
              <a:t>Kemudian, fosfor memancarkan </a:t>
            </a:r>
            <a:r>
              <a:rPr sz="1200" dirty="0">
                <a:latin typeface="Times New Roman"/>
                <a:cs typeface="Times New Roman"/>
              </a:rPr>
              <a:t>sinar </a:t>
            </a:r>
            <a:r>
              <a:rPr sz="1200" spc="-10" dirty="0">
                <a:latin typeface="Times New Roman"/>
                <a:cs typeface="Times New Roman"/>
              </a:rPr>
              <a:t>kecil </a:t>
            </a:r>
            <a:r>
              <a:rPr sz="1200" spc="-5" dirty="0">
                <a:latin typeface="Times New Roman"/>
                <a:cs typeface="Times New Roman"/>
              </a:rPr>
              <a:t>pada setiap posisi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berhubungan  </a:t>
            </a: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pancaran </a:t>
            </a:r>
            <a:r>
              <a:rPr sz="1200" spc="-5" dirty="0">
                <a:latin typeface="Times New Roman"/>
                <a:cs typeface="Times New Roman"/>
              </a:rPr>
              <a:t>elektron. </a:t>
            </a:r>
            <a:r>
              <a:rPr sz="1200" dirty="0">
                <a:latin typeface="Times New Roman"/>
                <a:cs typeface="Times New Roman"/>
              </a:rPr>
              <a:t>Sinar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dipancarkan dari </a:t>
            </a:r>
            <a:r>
              <a:rPr sz="1200" spc="-5" dirty="0">
                <a:latin typeface="Times New Roman"/>
                <a:cs typeface="Times New Roman"/>
              </a:rPr>
              <a:t>fosfor cepat hilang, </a:t>
            </a:r>
            <a:r>
              <a:rPr sz="1200" dirty="0">
                <a:latin typeface="Times New Roman"/>
                <a:cs typeface="Times New Roman"/>
              </a:rPr>
              <a:t>maka  diperlukan </a:t>
            </a:r>
            <a:r>
              <a:rPr sz="1200" spc="-5" dirty="0">
                <a:latin typeface="Times New Roman"/>
                <a:cs typeface="Times New Roman"/>
              </a:rPr>
              <a:t>pengaturan </a:t>
            </a:r>
            <a:r>
              <a:rPr sz="1200" spc="-10" dirty="0">
                <a:latin typeface="Times New Roman"/>
                <a:cs typeface="Times New Roman"/>
              </a:rPr>
              <a:t>supaya </a:t>
            </a:r>
            <a:r>
              <a:rPr sz="1200" spc="-5" dirty="0">
                <a:latin typeface="Times New Roman"/>
                <a:cs typeface="Times New Roman"/>
              </a:rPr>
              <a:t>fosfor </a:t>
            </a:r>
            <a:r>
              <a:rPr sz="1200" dirty="0">
                <a:latin typeface="Times New Roman"/>
                <a:cs typeface="Times New Roman"/>
              </a:rPr>
              <a:t>tetap </a:t>
            </a:r>
            <a:r>
              <a:rPr sz="1200" spc="-5" dirty="0">
                <a:latin typeface="Times New Roman"/>
                <a:cs typeface="Times New Roman"/>
              </a:rPr>
              <a:t>menyala. </a:t>
            </a:r>
            <a:r>
              <a:rPr sz="1200" spc="-10" dirty="0">
                <a:latin typeface="Times New Roman"/>
                <a:cs typeface="Times New Roman"/>
              </a:rPr>
              <a:t>Hal </a:t>
            </a:r>
            <a:r>
              <a:rPr sz="1200" dirty="0">
                <a:latin typeface="Times New Roman"/>
                <a:cs typeface="Times New Roman"/>
              </a:rPr>
              <a:t>ini </a:t>
            </a:r>
            <a:r>
              <a:rPr sz="1200" spc="-5" dirty="0">
                <a:latin typeface="Times New Roman"/>
                <a:cs typeface="Times New Roman"/>
              </a:rPr>
              <a:t>dilakukan </a:t>
            </a:r>
            <a:r>
              <a:rPr sz="1200" spc="-10" dirty="0">
                <a:latin typeface="Times New Roman"/>
                <a:cs typeface="Times New Roman"/>
              </a:rPr>
              <a:t>dengan  </a:t>
            </a:r>
            <a:r>
              <a:rPr sz="1200" dirty="0">
                <a:latin typeface="Times New Roman"/>
                <a:cs typeface="Times New Roman"/>
              </a:rPr>
              <a:t>cara </a:t>
            </a:r>
            <a:r>
              <a:rPr sz="1200" spc="-5" dirty="0">
                <a:latin typeface="Times New Roman"/>
                <a:cs typeface="Times New Roman"/>
              </a:rPr>
              <a:t>refreshing, yaitu </a:t>
            </a:r>
            <a:r>
              <a:rPr sz="1200" dirty="0">
                <a:latin typeface="Times New Roman"/>
                <a:cs typeface="Times New Roman"/>
              </a:rPr>
              <a:t>menembakkan </a:t>
            </a:r>
            <a:r>
              <a:rPr sz="1200" spc="-5" dirty="0">
                <a:latin typeface="Times New Roman"/>
                <a:cs typeface="Times New Roman"/>
              </a:rPr>
              <a:t>elektron </a:t>
            </a:r>
            <a:r>
              <a:rPr sz="1200" dirty="0">
                <a:latin typeface="Times New Roman"/>
                <a:cs typeface="Times New Roman"/>
              </a:rPr>
              <a:t>berulang kali </a:t>
            </a:r>
            <a:r>
              <a:rPr sz="1200" spc="-5" dirty="0">
                <a:latin typeface="Times New Roman"/>
                <a:cs typeface="Times New Roman"/>
              </a:rPr>
              <a:t>pada posisi yang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sama.</a:t>
            </a:r>
            <a:endParaRPr sz="1200">
              <a:latin typeface="Times New Roman"/>
              <a:cs typeface="Times New Roman"/>
            </a:endParaRPr>
          </a:p>
          <a:p>
            <a:pPr marL="698500" marR="5715" lvl="3" indent="-228600" algn="just">
              <a:lnSpc>
                <a:spcPct val="144100"/>
              </a:lnSpc>
              <a:spcBef>
                <a:spcPts val="65"/>
              </a:spcBef>
              <a:buFont typeface="Symbol"/>
              <a:buChar char=""/>
              <a:tabLst>
                <a:tab pos="699135" algn="l"/>
              </a:tabLst>
            </a:pPr>
            <a:r>
              <a:rPr sz="1200" spc="-5" dirty="0">
                <a:latin typeface="Times New Roman"/>
                <a:cs typeface="Times New Roman"/>
              </a:rPr>
              <a:t>Focusing system </a:t>
            </a:r>
            <a:r>
              <a:rPr sz="1200" dirty="0">
                <a:latin typeface="Times New Roman"/>
                <a:cs typeface="Times New Roman"/>
              </a:rPr>
              <a:t>pada CRT diperlukan untuk </a:t>
            </a:r>
            <a:r>
              <a:rPr sz="1200" spc="-5" dirty="0">
                <a:latin typeface="Times New Roman"/>
                <a:cs typeface="Times New Roman"/>
              </a:rPr>
              <a:t>mengarahkan pancaran </a:t>
            </a:r>
            <a:r>
              <a:rPr sz="1200" dirty="0">
                <a:latin typeface="Times New Roman"/>
                <a:cs typeface="Times New Roman"/>
              </a:rPr>
              <a:t>elektron  pada suatu titik tertentu </a:t>
            </a:r>
            <a:r>
              <a:rPr sz="1200" spc="-5" dirty="0">
                <a:latin typeface="Times New Roman"/>
                <a:cs typeface="Times New Roman"/>
              </a:rPr>
              <a:t>dari lapisan fosfor. Pengaturan </a:t>
            </a:r>
            <a:r>
              <a:rPr sz="1200" dirty="0">
                <a:latin typeface="Times New Roman"/>
                <a:cs typeface="Times New Roman"/>
              </a:rPr>
              <a:t>fokus dapat </a:t>
            </a:r>
            <a:r>
              <a:rPr sz="1200" spc="-5" dirty="0">
                <a:latin typeface="Times New Roman"/>
                <a:cs typeface="Times New Roman"/>
              </a:rPr>
              <a:t>dilakukan  </a:t>
            </a:r>
            <a:r>
              <a:rPr sz="1200" dirty="0">
                <a:latin typeface="Times New Roman"/>
                <a:cs typeface="Times New Roman"/>
              </a:rPr>
              <a:t>pada </a:t>
            </a:r>
            <a:r>
              <a:rPr sz="1200" spc="-5" dirty="0">
                <a:latin typeface="Times New Roman"/>
                <a:cs typeface="Times New Roman"/>
              </a:rPr>
              <a:t>electric </a:t>
            </a:r>
            <a:r>
              <a:rPr sz="1200" dirty="0">
                <a:latin typeface="Times New Roman"/>
                <a:cs typeface="Times New Roman"/>
              </a:rPr>
              <a:t>dan magnetic </a:t>
            </a:r>
            <a:r>
              <a:rPr sz="1200" spc="-5" dirty="0">
                <a:latin typeface="Times New Roman"/>
                <a:cs typeface="Times New Roman"/>
              </a:rPr>
              <a:t>field. Dengan </a:t>
            </a:r>
            <a:r>
              <a:rPr sz="1200" dirty="0">
                <a:latin typeface="Times New Roman"/>
                <a:cs typeface="Times New Roman"/>
              </a:rPr>
              <a:t>electronic </a:t>
            </a:r>
            <a:r>
              <a:rPr sz="1200" spc="-10" dirty="0">
                <a:latin typeface="Times New Roman"/>
                <a:cs typeface="Times New Roman"/>
              </a:rPr>
              <a:t>focusing, </a:t>
            </a:r>
            <a:r>
              <a:rPr sz="1200" dirty="0">
                <a:latin typeface="Times New Roman"/>
                <a:cs typeface="Times New Roman"/>
              </a:rPr>
              <a:t>pancaran elektron  melewati </a:t>
            </a:r>
            <a:r>
              <a:rPr sz="1200" spc="-5" dirty="0">
                <a:latin typeface="Times New Roman"/>
                <a:cs typeface="Times New Roman"/>
              </a:rPr>
              <a:t>metal electrostatic yang berfungsi sebagai </a:t>
            </a:r>
            <a:r>
              <a:rPr sz="1200" dirty="0">
                <a:latin typeface="Times New Roman"/>
                <a:cs typeface="Times New Roman"/>
              </a:rPr>
              <a:t>lensa untuk </a:t>
            </a:r>
            <a:r>
              <a:rPr sz="1200" spc="-5" dirty="0">
                <a:latin typeface="Times New Roman"/>
                <a:cs typeface="Times New Roman"/>
              </a:rPr>
              <a:t>mengatur </a:t>
            </a:r>
            <a:r>
              <a:rPr sz="1200" dirty="0">
                <a:latin typeface="Times New Roman"/>
                <a:cs typeface="Times New Roman"/>
              </a:rPr>
              <a:t>fokus  dari pancaran </a:t>
            </a:r>
            <a:r>
              <a:rPr sz="1200" spc="-5" dirty="0">
                <a:latin typeface="Times New Roman"/>
                <a:cs typeface="Times New Roman"/>
              </a:rPr>
              <a:t>elektron </a:t>
            </a:r>
            <a:r>
              <a:rPr sz="1200" dirty="0">
                <a:latin typeface="Times New Roman"/>
                <a:cs typeface="Times New Roman"/>
              </a:rPr>
              <a:t>ke </a:t>
            </a:r>
            <a:r>
              <a:rPr sz="1200" spc="-5" dirty="0">
                <a:latin typeface="Times New Roman"/>
                <a:cs typeface="Times New Roman"/>
              </a:rPr>
              <a:t>tengah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monitor.</a:t>
            </a:r>
            <a:endParaRPr sz="1200">
              <a:latin typeface="Times New Roman"/>
              <a:cs typeface="Times New Roman"/>
            </a:endParaRPr>
          </a:p>
          <a:p>
            <a:pPr marL="698500" marR="5080" lvl="3" indent="-228600" algn="just">
              <a:lnSpc>
                <a:spcPct val="144400"/>
              </a:lnSpc>
              <a:spcBef>
                <a:spcPts val="60"/>
              </a:spcBef>
              <a:buFont typeface="Symbol"/>
              <a:buChar char=""/>
              <a:tabLst>
                <a:tab pos="699135" algn="l"/>
              </a:tabLst>
            </a:pPr>
            <a:r>
              <a:rPr sz="1200" spc="-5" dirty="0">
                <a:latin typeface="Times New Roman"/>
                <a:cs typeface="Times New Roman"/>
              </a:rPr>
              <a:t>Resolusi </a:t>
            </a:r>
            <a:r>
              <a:rPr sz="1200" dirty="0">
                <a:latin typeface="Times New Roman"/>
                <a:cs typeface="Times New Roman"/>
              </a:rPr>
              <a:t>adalah jumlah titik per </a:t>
            </a:r>
            <a:r>
              <a:rPr sz="1200" spc="-5" dirty="0">
                <a:latin typeface="Times New Roman"/>
                <a:cs typeface="Times New Roman"/>
              </a:rPr>
              <a:t>centimeter yang </a:t>
            </a:r>
            <a:r>
              <a:rPr sz="1200" dirty="0">
                <a:latin typeface="Times New Roman"/>
                <a:cs typeface="Times New Roman"/>
              </a:rPr>
              <a:t>dapat </a:t>
            </a:r>
            <a:r>
              <a:rPr sz="1200" spc="-5" dirty="0">
                <a:latin typeface="Times New Roman"/>
                <a:cs typeface="Times New Roman"/>
              </a:rPr>
              <a:t>ditempatkan </a:t>
            </a:r>
            <a:r>
              <a:rPr sz="1200" dirty="0">
                <a:latin typeface="Times New Roman"/>
                <a:cs typeface="Times New Roman"/>
              </a:rPr>
              <a:t>menurut arah  horizontal dan </a:t>
            </a:r>
            <a:r>
              <a:rPr sz="1200" spc="-5" dirty="0">
                <a:latin typeface="Times New Roman"/>
                <a:cs typeface="Times New Roman"/>
              </a:rPr>
              <a:t>vertikal. Resolusi tergantung </a:t>
            </a:r>
            <a:r>
              <a:rPr sz="1200" dirty="0">
                <a:latin typeface="Times New Roman"/>
                <a:cs typeface="Times New Roman"/>
              </a:rPr>
              <a:t>pada tipe </a:t>
            </a:r>
            <a:r>
              <a:rPr sz="1200" spc="-5" dirty="0">
                <a:latin typeface="Times New Roman"/>
                <a:cs typeface="Times New Roman"/>
              </a:rPr>
              <a:t>fosfor, </a:t>
            </a:r>
            <a:r>
              <a:rPr sz="1200" dirty="0">
                <a:latin typeface="Times New Roman"/>
                <a:cs typeface="Times New Roman"/>
              </a:rPr>
              <a:t>intensitas </a:t>
            </a:r>
            <a:r>
              <a:rPr sz="1200" spc="-5" dirty="0">
                <a:latin typeface="Times New Roman"/>
                <a:cs typeface="Times New Roman"/>
              </a:rPr>
              <a:t>yang  </a:t>
            </a:r>
            <a:r>
              <a:rPr sz="1200" dirty="0">
                <a:latin typeface="Times New Roman"/>
                <a:cs typeface="Times New Roman"/>
              </a:rPr>
              <a:t>ditampilkan, </a:t>
            </a:r>
            <a:r>
              <a:rPr sz="1200" spc="-5" dirty="0">
                <a:latin typeface="Times New Roman"/>
                <a:cs typeface="Times New Roman"/>
              </a:rPr>
              <a:t>serta focusing </a:t>
            </a:r>
            <a:r>
              <a:rPr sz="1200" dirty="0">
                <a:latin typeface="Times New Roman"/>
                <a:cs typeface="Times New Roman"/>
              </a:rPr>
              <a:t>dan deflection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system.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spc="-5" dirty="0">
                <a:latin typeface="Times New Roman"/>
                <a:cs typeface="Times New Roman"/>
              </a:rPr>
              <a:t>Raster-scan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Display</a:t>
            </a:r>
            <a:endParaRPr sz="1200">
              <a:latin typeface="Times New Roman"/>
              <a:cs typeface="Times New Roman"/>
            </a:endParaRPr>
          </a:p>
          <a:p>
            <a:pPr marL="12700" marR="6985" indent="360680" algn="just">
              <a:lnSpc>
                <a:spcPct val="143500"/>
              </a:lnSpc>
              <a:spcBef>
                <a:spcPts val="990"/>
              </a:spcBef>
            </a:pPr>
            <a:r>
              <a:rPr sz="1200" spc="-5" dirty="0">
                <a:latin typeface="Times New Roman"/>
                <a:cs typeface="Times New Roman"/>
              </a:rPr>
              <a:t>Pada jenis </a:t>
            </a:r>
            <a:r>
              <a:rPr sz="1200" dirty="0">
                <a:latin typeface="Times New Roman"/>
                <a:cs typeface="Times New Roman"/>
              </a:rPr>
              <a:t>ini </a:t>
            </a:r>
            <a:r>
              <a:rPr sz="1200" spc="-5" dirty="0">
                <a:latin typeface="Times New Roman"/>
                <a:cs typeface="Times New Roman"/>
              </a:rPr>
              <a:t>pancaran </a:t>
            </a:r>
            <a:r>
              <a:rPr sz="1200" dirty="0">
                <a:latin typeface="Times New Roman"/>
                <a:cs typeface="Times New Roman"/>
              </a:rPr>
              <a:t>elektron </a:t>
            </a:r>
            <a:r>
              <a:rPr sz="1200" spc="-5" dirty="0">
                <a:latin typeface="Times New Roman"/>
                <a:cs typeface="Times New Roman"/>
              </a:rPr>
              <a:t>bergerak </a:t>
            </a:r>
            <a:r>
              <a:rPr sz="1200" dirty="0">
                <a:latin typeface="Times New Roman"/>
                <a:cs typeface="Times New Roman"/>
              </a:rPr>
              <a:t>ke seluruh </a:t>
            </a:r>
            <a:r>
              <a:rPr sz="1200" spc="-10" dirty="0">
                <a:latin typeface="Times New Roman"/>
                <a:cs typeface="Times New Roman"/>
              </a:rPr>
              <a:t>layar </a:t>
            </a:r>
            <a:r>
              <a:rPr sz="1200" dirty="0">
                <a:latin typeface="Times New Roman"/>
                <a:cs typeface="Times New Roman"/>
              </a:rPr>
              <a:t>baris per baris dari </a:t>
            </a:r>
            <a:r>
              <a:rPr sz="1200" spc="-5" dirty="0">
                <a:latin typeface="Times New Roman"/>
                <a:cs typeface="Times New Roman"/>
              </a:rPr>
              <a:t>atas </a:t>
            </a:r>
            <a:r>
              <a:rPr sz="1200" dirty="0">
                <a:latin typeface="Times New Roman"/>
                <a:cs typeface="Times New Roman"/>
              </a:rPr>
              <a:t>ke  bawah. </a:t>
            </a:r>
            <a:r>
              <a:rPr sz="1200" spc="-5" dirty="0">
                <a:latin typeface="Times New Roman"/>
                <a:cs typeface="Times New Roman"/>
              </a:rPr>
              <a:t>Pada </a:t>
            </a:r>
            <a:r>
              <a:rPr sz="1200" dirty="0">
                <a:latin typeface="Times New Roman"/>
                <a:cs typeface="Times New Roman"/>
              </a:rPr>
              <a:t>saat pancaran elektron </a:t>
            </a:r>
            <a:r>
              <a:rPr sz="1200" spc="-5" dirty="0">
                <a:latin typeface="Times New Roman"/>
                <a:cs typeface="Times New Roman"/>
              </a:rPr>
              <a:t>bergerak </a:t>
            </a:r>
            <a:r>
              <a:rPr sz="1200" dirty="0">
                <a:latin typeface="Times New Roman"/>
                <a:cs typeface="Times New Roman"/>
              </a:rPr>
              <a:t>pada </a:t>
            </a:r>
            <a:r>
              <a:rPr sz="1200" spc="-5" dirty="0">
                <a:latin typeface="Times New Roman"/>
                <a:cs typeface="Times New Roman"/>
              </a:rPr>
              <a:t>tiap </a:t>
            </a:r>
            <a:r>
              <a:rPr sz="1200" dirty="0">
                <a:latin typeface="Times New Roman"/>
                <a:cs typeface="Times New Roman"/>
              </a:rPr>
              <a:t>baris, </a:t>
            </a:r>
            <a:r>
              <a:rPr sz="1200" spc="-5" dirty="0">
                <a:latin typeface="Times New Roman"/>
                <a:cs typeface="Times New Roman"/>
              </a:rPr>
              <a:t>intensitas </a:t>
            </a:r>
            <a:r>
              <a:rPr sz="1200" dirty="0">
                <a:latin typeface="Times New Roman"/>
                <a:cs typeface="Times New Roman"/>
              </a:rPr>
              <a:t>pancaran </a:t>
            </a:r>
            <a:r>
              <a:rPr sz="1200" spc="-5" dirty="0">
                <a:latin typeface="Times New Roman"/>
                <a:cs typeface="Times New Roman"/>
              </a:rPr>
              <a:t>timbul </a:t>
            </a:r>
            <a:r>
              <a:rPr sz="1200" dirty="0">
                <a:latin typeface="Times New Roman"/>
                <a:cs typeface="Times New Roman"/>
              </a:rPr>
              <a:t>dan  hilang untuk mendapatkan sinar </a:t>
            </a:r>
            <a:r>
              <a:rPr sz="1200" spc="-5" dirty="0">
                <a:latin typeface="Times New Roman"/>
                <a:cs typeface="Times New Roman"/>
              </a:rPr>
              <a:t>spot. Definisi gambar </a:t>
            </a:r>
            <a:r>
              <a:rPr sz="1200" dirty="0">
                <a:latin typeface="Times New Roman"/>
                <a:cs typeface="Times New Roman"/>
              </a:rPr>
              <a:t>disimpan </a:t>
            </a:r>
            <a:r>
              <a:rPr sz="1200" spc="-5" dirty="0">
                <a:latin typeface="Times New Roman"/>
                <a:cs typeface="Times New Roman"/>
              </a:rPr>
              <a:t>dalam memori yang </a:t>
            </a:r>
            <a:r>
              <a:rPr sz="1200" dirty="0">
                <a:latin typeface="Times New Roman"/>
                <a:cs typeface="Times New Roman"/>
              </a:rPr>
              <a:t>disebut  refresh buffer </a:t>
            </a:r>
            <a:r>
              <a:rPr sz="1200" spc="-5" dirty="0">
                <a:latin typeface="Times New Roman"/>
                <a:cs typeface="Times New Roman"/>
              </a:rPr>
              <a:t>atau frame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buffer.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891590"/>
            <a:ext cx="5761990" cy="1323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Menggambar Elips </a:t>
            </a:r>
            <a:r>
              <a:rPr sz="1200" b="1" spc="-15" dirty="0">
                <a:latin typeface="Times New Roman"/>
                <a:cs typeface="Times New Roman"/>
              </a:rPr>
              <a:t>dan</a:t>
            </a:r>
            <a:r>
              <a:rPr sz="1200" b="1" spc="1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Lingkaran</a:t>
            </a:r>
            <a:endParaRPr sz="1200">
              <a:latin typeface="Times New Roman"/>
              <a:cs typeface="Times New Roman"/>
            </a:endParaRPr>
          </a:p>
          <a:p>
            <a:pPr marL="12700" marR="5080" indent="457200" algn="just">
              <a:lnSpc>
                <a:spcPct val="144000"/>
              </a:lnSpc>
              <a:spcBef>
                <a:spcPts val="484"/>
              </a:spcBef>
            </a:pPr>
            <a:r>
              <a:rPr sz="1200" spc="-5" dirty="0">
                <a:latin typeface="Times New Roman"/>
                <a:cs typeface="Times New Roman"/>
              </a:rPr>
              <a:t>Bentuk </a:t>
            </a:r>
            <a:r>
              <a:rPr sz="1200" dirty="0">
                <a:latin typeface="Times New Roman"/>
                <a:cs typeface="Times New Roman"/>
              </a:rPr>
              <a:t>elips dan </a:t>
            </a:r>
            <a:r>
              <a:rPr sz="1200" spc="-5" dirty="0">
                <a:latin typeface="Times New Roman"/>
                <a:cs typeface="Times New Roman"/>
              </a:rPr>
              <a:t>lingkaran </a:t>
            </a:r>
            <a:r>
              <a:rPr sz="1200" dirty="0">
                <a:latin typeface="Times New Roman"/>
                <a:cs typeface="Times New Roman"/>
              </a:rPr>
              <a:t>memiliki </a:t>
            </a:r>
            <a:r>
              <a:rPr sz="1200" spc="-5" dirty="0">
                <a:latin typeface="Times New Roman"/>
                <a:cs typeface="Times New Roman"/>
              </a:rPr>
              <a:t>karakteristik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serupa. </a:t>
            </a:r>
            <a:r>
              <a:rPr sz="1200" spc="-5" dirty="0">
                <a:latin typeface="Times New Roman"/>
                <a:cs typeface="Times New Roman"/>
              </a:rPr>
              <a:t>Perbedaannya </a:t>
            </a:r>
            <a:r>
              <a:rPr sz="1200" dirty="0">
                <a:latin typeface="Times New Roman"/>
                <a:cs typeface="Times New Roman"/>
              </a:rPr>
              <a:t>hanya  terletak </a:t>
            </a:r>
            <a:r>
              <a:rPr sz="1200" spc="-5" dirty="0">
                <a:latin typeface="Times New Roman"/>
                <a:cs typeface="Times New Roman"/>
              </a:rPr>
              <a:t>pada ukuran lebar (width)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10" dirty="0">
                <a:latin typeface="Times New Roman"/>
                <a:cs typeface="Times New Roman"/>
              </a:rPr>
              <a:t>tinggi </a:t>
            </a:r>
            <a:r>
              <a:rPr sz="1200" spc="-5" dirty="0">
                <a:latin typeface="Times New Roman"/>
                <a:cs typeface="Times New Roman"/>
              </a:rPr>
              <a:t>(height). Untuk lingkaran, lebar sama dengan  tinggi, sedangkan </a:t>
            </a:r>
            <a:r>
              <a:rPr sz="1200" dirty="0">
                <a:latin typeface="Times New Roman"/>
                <a:cs typeface="Times New Roman"/>
              </a:rPr>
              <a:t>untuk elips </a:t>
            </a:r>
            <a:r>
              <a:rPr sz="1200" spc="-5" dirty="0">
                <a:latin typeface="Times New Roman"/>
                <a:cs typeface="Times New Roman"/>
              </a:rPr>
              <a:t>lebar </a:t>
            </a:r>
            <a:r>
              <a:rPr sz="1200" spc="-10" dirty="0">
                <a:latin typeface="Times New Roman"/>
                <a:cs typeface="Times New Roman"/>
              </a:rPr>
              <a:t>tidak </a:t>
            </a:r>
            <a:r>
              <a:rPr sz="1200" dirty="0">
                <a:latin typeface="Times New Roman"/>
                <a:cs typeface="Times New Roman"/>
              </a:rPr>
              <a:t>sama </a:t>
            </a:r>
            <a:r>
              <a:rPr sz="1200" spc="-10" dirty="0">
                <a:latin typeface="Times New Roman"/>
                <a:cs typeface="Times New Roman"/>
              </a:rPr>
              <a:t>dengan </a:t>
            </a:r>
            <a:r>
              <a:rPr sz="1200" spc="-5" dirty="0">
                <a:latin typeface="Times New Roman"/>
                <a:cs typeface="Times New Roman"/>
              </a:rPr>
              <a:t>tinggi. </a:t>
            </a:r>
            <a:r>
              <a:rPr sz="1200" dirty="0">
                <a:latin typeface="Times New Roman"/>
                <a:cs typeface="Times New Roman"/>
              </a:rPr>
              <a:t>Dalam </a:t>
            </a:r>
            <a:r>
              <a:rPr sz="1200" spc="-5" dirty="0">
                <a:latin typeface="Times New Roman"/>
                <a:cs typeface="Times New Roman"/>
              </a:rPr>
              <a:t>bahasa Matematika,  </a:t>
            </a:r>
            <a:r>
              <a:rPr sz="1200" dirty="0">
                <a:latin typeface="Times New Roman"/>
                <a:cs typeface="Times New Roman"/>
              </a:rPr>
              <a:t>lebar dan </a:t>
            </a:r>
            <a:r>
              <a:rPr sz="1200" spc="-10" dirty="0">
                <a:latin typeface="Times New Roman"/>
                <a:cs typeface="Times New Roman"/>
              </a:rPr>
              <a:t>tinggi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spc="-5" dirty="0">
                <a:latin typeface="Times New Roman"/>
                <a:cs typeface="Times New Roman"/>
              </a:rPr>
              <a:t>sumbu semi-mayor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sumbu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semi-minor.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70250" y="4269689"/>
            <a:ext cx="18199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Gambar 9.4 Anatomi</a:t>
            </a:r>
            <a:r>
              <a:rPr sz="1200" b="1" spc="-4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Ellips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700" y="5046929"/>
            <a:ext cx="5758815" cy="415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Program </a:t>
            </a:r>
            <a:r>
              <a:rPr sz="1200" dirty="0">
                <a:latin typeface="Times New Roman"/>
                <a:cs typeface="Times New Roman"/>
              </a:rPr>
              <a:t>berikut </a:t>
            </a:r>
            <a:r>
              <a:rPr sz="1200" spc="-5" dirty="0">
                <a:latin typeface="Times New Roman"/>
                <a:cs typeface="Times New Roman"/>
              </a:rPr>
              <a:t>menunjukkan penggambaran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elips.</a:t>
            </a:r>
            <a:endParaRPr sz="1200">
              <a:latin typeface="Times New Roman"/>
              <a:cs typeface="Times New Roman"/>
            </a:endParaRPr>
          </a:p>
          <a:p>
            <a:pPr marL="462280">
              <a:lnSpc>
                <a:spcPts val="1400"/>
              </a:lnSpc>
              <a:spcBef>
                <a:spcPts val="1040"/>
              </a:spcBef>
            </a:pP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private void </a:t>
            </a:r>
            <a:r>
              <a:rPr sz="1200" b="1" spc="-5" dirty="0">
                <a:latin typeface="Courier New"/>
                <a:cs typeface="Courier New"/>
              </a:rPr>
              <a:t>Form1_Paint(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object </a:t>
            </a:r>
            <a:r>
              <a:rPr sz="1200" b="1" spc="-5" dirty="0">
                <a:latin typeface="Courier New"/>
                <a:cs typeface="Courier New"/>
              </a:rPr>
              <a:t>sender,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PaintEventArgs</a:t>
            </a:r>
            <a:r>
              <a:rPr sz="1200" b="1" spc="120" dirty="0">
                <a:solidFill>
                  <a:srgbClr val="2B92B0"/>
                </a:solidFill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e)</a:t>
            </a:r>
            <a:endParaRPr sz="1200">
              <a:latin typeface="Courier New"/>
              <a:cs typeface="Courier New"/>
            </a:endParaRPr>
          </a:p>
          <a:p>
            <a:pPr marL="46228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822960">
              <a:lnSpc>
                <a:spcPts val="1360"/>
              </a:lnSpc>
            </a:pP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Graphics </a:t>
            </a:r>
            <a:r>
              <a:rPr sz="1200" b="1" spc="-5" dirty="0">
                <a:latin typeface="Courier New"/>
                <a:cs typeface="Courier New"/>
              </a:rPr>
              <a:t>g = e.Graphics;</a:t>
            </a:r>
            <a:endParaRPr sz="1200">
              <a:latin typeface="Courier New"/>
              <a:cs typeface="Courier New"/>
            </a:endParaRPr>
          </a:p>
          <a:p>
            <a:pPr marL="822960" marR="1544320">
              <a:lnSpc>
                <a:spcPts val="1360"/>
              </a:lnSpc>
              <a:spcBef>
                <a:spcPts val="70"/>
              </a:spcBef>
            </a:pP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Pen </a:t>
            </a:r>
            <a:r>
              <a:rPr sz="1200" b="1" spc="-5" dirty="0">
                <a:latin typeface="Courier New"/>
                <a:cs typeface="Courier New"/>
              </a:rPr>
              <a:t>redPen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Pen</a:t>
            </a:r>
            <a:r>
              <a:rPr sz="1200" b="1" spc="-5" dirty="0">
                <a:latin typeface="Courier New"/>
                <a:cs typeface="Courier New"/>
              </a:rPr>
              <a:t>(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Color</a:t>
            </a:r>
            <a:r>
              <a:rPr sz="1200" b="1" spc="-5" dirty="0">
                <a:latin typeface="Courier New"/>
                <a:cs typeface="Courier New"/>
              </a:rPr>
              <a:t>.Red, 6); 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Pen </a:t>
            </a:r>
            <a:r>
              <a:rPr sz="1200" b="1" spc="-5" dirty="0">
                <a:latin typeface="Courier New"/>
                <a:cs typeface="Courier New"/>
              </a:rPr>
              <a:t>bluePen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Pen</a:t>
            </a:r>
            <a:r>
              <a:rPr sz="1200" b="1" spc="-5" dirty="0">
                <a:latin typeface="Courier New"/>
                <a:cs typeface="Courier New"/>
              </a:rPr>
              <a:t>(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Color</a:t>
            </a:r>
            <a:r>
              <a:rPr sz="1200" b="1" spc="-5" dirty="0">
                <a:latin typeface="Courier New"/>
                <a:cs typeface="Courier New"/>
              </a:rPr>
              <a:t>.Blue,</a:t>
            </a:r>
            <a:r>
              <a:rPr sz="1200" b="1" spc="5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4);</a:t>
            </a:r>
            <a:endParaRPr sz="1200">
              <a:latin typeface="Courier New"/>
              <a:cs typeface="Courier New"/>
            </a:endParaRPr>
          </a:p>
          <a:p>
            <a:pPr marL="822960">
              <a:lnSpc>
                <a:spcPts val="1270"/>
              </a:lnSpc>
            </a:pP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Pen </a:t>
            </a:r>
            <a:r>
              <a:rPr sz="1200" b="1" spc="-5" dirty="0">
                <a:latin typeface="Courier New"/>
                <a:cs typeface="Courier New"/>
              </a:rPr>
              <a:t>greenPen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Pen</a:t>
            </a:r>
            <a:r>
              <a:rPr sz="1200" b="1" spc="-5" dirty="0">
                <a:latin typeface="Courier New"/>
                <a:cs typeface="Courier New"/>
              </a:rPr>
              <a:t>(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Color</a:t>
            </a:r>
            <a:r>
              <a:rPr sz="1200" b="1" spc="-5" dirty="0">
                <a:latin typeface="Courier New"/>
                <a:cs typeface="Courier New"/>
              </a:rPr>
              <a:t>.Green,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2);</a:t>
            </a:r>
            <a:endParaRPr sz="1200">
              <a:latin typeface="Courier New"/>
              <a:cs typeface="Courier New"/>
            </a:endParaRPr>
          </a:p>
          <a:p>
            <a:pPr marL="822960" marR="81280">
              <a:lnSpc>
                <a:spcPts val="1360"/>
              </a:lnSpc>
              <a:spcBef>
                <a:spcPts val="75"/>
              </a:spcBef>
            </a:pP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Rectangle </a:t>
            </a:r>
            <a:r>
              <a:rPr sz="1200" b="1" spc="-5" dirty="0">
                <a:latin typeface="Courier New"/>
                <a:cs typeface="Courier New"/>
              </a:rPr>
              <a:t>rect =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Rectangle</a:t>
            </a:r>
            <a:r>
              <a:rPr sz="1200" b="1" spc="-5" dirty="0">
                <a:latin typeface="Courier New"/>
                <a:cs typeface="Courier New"/>
              </a:rPr>
              <a:t>(80, 80, 50, 50);  g.DrawEllipse(greenPen,100.0F, 100.0F, 10.0F, 10.0F);  g.DrawEllipse(redPen, rect);</a:t>
            </a:r>
            <a:endParaRPr sz="1200">
              <a:latin typeface="Courier New"/>
              <a:cs typeface="Courier New"/>
            </a:endParaRPr>
          </a:p>
          <a:p>
            <a:pPr marL="822960">
              <a:lnSpc>
                <a:spcPts val="1285"/>
              </a:lnSpc>
            </a:pPr>
            <a:r>
              <a:rPr sz="1200" b="1" spc="-5" dirty="0">
                <a:latin typeface="Courier New"/>
                <a:cs typeface="Courier New"/>
              </a:rPr>
              <a:t>g.DrawEllipse(bluePen, 60, 60, 90,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90);</a:t>
            </a:r>
            <a:endParaRPr sz="1200">
              <a:latin typeface="Courier New"/>
              <a:cs typeface="Courier New"/>
            </a:endParaRPr>
          </a:p>
          <a:p>
            <a:pPr marL="822960" marR="81280">
              <a:lnSpc>
                <a:spcPts val="1360"/>
              </a:lnSpc>
              <a:spcBef>
                <a:spcPts val="70"/>
              </a:spcBef>
            </a:pPr>
            <a:r>
              <a:rPr sz="1200" b="1" spc="-5" dirty="0">
                <a:latin typeface="Courier New"/>
                <a:cs typeface="Courier New"/>
              </a:rPr>
              <a:t>g.DrawEllipse(greenPen,40.0F, 40.0F, 130.0F, 130.0F);  redPen.Dispose();</a:t>
            </a:r>
            <a:endParaRPr sz="1200">
              <a:latin typeface="Courier New"/>
              <a:cs typeface="Courier New"/>
            </a:endParaRPr>
          </a:p>
          <a:p>
            <a:pPr marL="822960" marR="319024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greenPen.Dispose();  bluePen.Dispose();</a:t>
            </a:r>
            <a:endParaRPr sz="1200">
              <a:latin typeface="Courier New"/>
              <a:cs typeface="Courier New"/>
            </a:endParaRPr>
          </a:p>
          <a:p>
            <a:pPr marL="462280">
              <a:lnSpc>
                <a:spcPts val="1325"/>
              </a:lnSpc>
            </a:pPr>
            <a:r>
              <a:rPr sz="1200" b="1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50">
              <a:latin typeface="Courier New"/>
              <a:cs typeface="Courier New"/>
            </a:endParaRPr>
          </a:p>
          <a:p>
            <a:pPr marL="12700" algn="just">
              <a:lnSpc>
                <a:spcPct val="100000"/>
              </a:lnSpc>
            </a:pPr>
            <a:r>
              <a:rPr sz="1200" b="1" spc="-5" dirty="0">
                <a:latin typeface="Times New Roman"/>
                <a:cs typeface="Times New Roman"/>
              </a:rPr>
              <a:t>Menggambar </a:t>
            </a:r>
            <a:r>
              <a:rPr sz="1200" b="1" dirty="0">
                <a:latin typeface="Times New Roman"/>
                <a:cs typeface="Times New Roman"/>
              </a:rPr>
              <a:t>atau </a:t>
            </a:r>
            <a:r>
              <a:rPr sz="1200" b="1" spc="-5" dirty="0">
                <a:latin typeface="Times New Roman"/>
                <a:cs typeface="Times New Roman"/>
              </a:rPr>
              <a:t>menuliskan teks </a:t>
            </a:r>
            <a:r>
              <a:rPr sz="1200" b="1" dirty="0">
                <a:latin typeface="Times New Roman"/>
                <a:cs typeface="Times New Roman"/>
              </a:rPr>
              <a:t>dalam </a:t>
            </a:r>
            <a:r>
              <a:rPr sz="1200" b="1" spc="-10" dirty="0">
                <a:latin typeface="Times New Roman"/>
                <a:cs typeface="Times New Roman"/>
              </a:rPr>
              <a:t>mode</a:t>
            </a:r>
            <a:r>
              <a:rPr sz="1200" b="1" spc="1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grafis</a:t>
            </a:r>
            <a:endParaRPr sz="1200">
              <a:latin typeface="Times New Roman"/>
              <a:cs typeface="Times New Roman"/>
            </a:endParaRPr>
          </a:p>
          <a:p>
            <a:pPr marL="12700" marR="5080" indent="457200" algn="just">
              <a:lnSpc>
                <a:spcPct val="143700"/>
              </a:lnSpc>
              <a:spcBef>
                <a:spcPts val="490"/>
              </a:spcBef>
            </a:pPr>
            <a:r>
              <a:rPr sz="1200" dirty="0">
                <a:latin typeface="Times New Roman"/>
                <a:cs typeface="Times New Roman"/>
              </a:rPr>
              <a:t>Teks </a:t>
            </a:r>
            <a:r>
              <a:rPr sz="1200" spc="-5" dirty="0">
                <a:latin typeface="Times New Roman"/>
                <a:cs typeface="Times New Roman"/>
              </a:rPr>
              <a:t>atau </a:t>
            </a:r>
            <a:r>
              <a:rPr sz="1200" dirty="0">
                <a:latin typeface="Times New Roman"/>
                <a:cs typeface="Times New Roman"/>
              </a:rPr>
              <a:t>string dapat </a:t>
            </a:r>
            <a:r>
              <a:rPr sz="1200" spc="-5" dirty="0">
                <a:latin typeface="Times New Roman"/>
                <a:cs typeface="Times New Roman"/>
              </a:rPr>
              <a:t>dituliskan dalam </a:t>
            </a:r>
            <a:r>
              <a:rPr sz="1200" dirty="0">
                <a:latin typeface="Times New Roman"/>
                <a:cs typeface="Times New Roman"/>
              </a:rPr>
              <a:t>mode </a:t>
            </a:r>
            <a:r>
              <a:rPr sz="1200" spc="-5" dirty="0">
                <a:latin typeface="Times New Roman"/>
                <a:cs typeface="Times New Roman"/>
              </a:rPr>
              <a:t>grafis. </a:t>
            </a:r>
            <a:r>
              <a:rPr sz="1200" spc="-10" dirty="0">
                <a:latin typeface="Times New Roman"/>
                <a:cs typeface="Times New Roman"/>
              </a:rPr>
              <a:t>Umumnya </a:t>
            </a:r>
            <a:r>
              <a:rPr sz="1200" dirty="0">
                <a:latin typeface="Times New Roman"/>
                <a:cs typeface="Times New Roman"/>
              </a:rPr>
              <a:t>penulisan </a:t>
            </a:r>
            <a:r>
              <a:rPr sz="1200" spc="-5" dirty="0">
                <a:latin typeface="Times New Roman"/>
                <a:cs typeface="Times New Roman"/>
              </a:rPr>
              <a:t>ini  </a:t>
            </a:r>
            <a:r>
              <a:rPr sz="1200" dirty="0">
                <a:latin typeface="Times New Roman"/>
                <a:cs typeface="Times New Roman"/>
              </a:rPr>
              <a:t>dilakukan </a:t>
            </a:r>
            <a:r>
              <a:rPr sz="1200" spc="-5" dirty="0">
                <a:latin typeface="Times New Roman"/>
                <a:cs typeface="Times New Roman"/>
              </a:rPr>
              <a:t>pada objek grafis lainnya. Program </a:t>
            </a:r>
            <a:r>
              <a:rPr sz="1200" dirty="0">
                <a:latin typeface="Times New Roman"/>
                <a:cs typeface="Times New Roman"/>
              </a:rPr>
              <a:t>berikut </a:t>
            </a:r>
            <a:r>
              <a:rPr sz="1200" spc="-5" dirty="0">
                <a:latin typeface="Times New Roman"/>
                <a:cs typeface="Times New Roman"/>
              </a:rPr>
              <a:t>menunjukkan penulisan teks secara  grafis.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47606" y="2472582"/>
            <a:ext cx="2943265" cy="149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27120" y="9874334"/>
            <a:ext cx="44704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134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873759"/>
            <a:ext cx="5761355" cy="5607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2280">
              <a:lnSpc>
                <a:spcPts val="14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private void </a:t>
            </a:r>
            <a:r>
              <a:rPr sz="1200" b="1" spc="-5" dirty="0">
                <a:latin typeface="Courier New"/>
                <a:cs typeface="Courier New"/>
              </a:rPr>
              <a:t>Form1_Paint(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object </a:t>
            </a:r>
            <a:r>
              <a:rPr sz="1200" b="1" spc="-5" dirty="0">
                <a:latin typeface="Courier New"/>
                <a:cs typeface="Courier New"/>
              </a:rPr>
              <a:t>sender,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PaintEventArgs</a:t>
            </a:r>
            <a:r>
              <a:rPr sz="1200" b="1" spc="120" dirty="0">
                <a:solidFill>
                  <a:srgbClr val="2B92B0"/>
                </a:solidFill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e)</a:t>
            </a:r>
            <a:endParaRPr sz="1200">
              <a:latin typeface="Courier New"/>
              <a:cs typeface="Courier New"/>
            </a:endParaRPr>
          </a:p>
          <a:p>
            <a:pPr marL="46228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822960">
              <a:lnSpc>
                <a:spcPts val="1360"/>
              </a:lnSpc>
            </a:pP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Graphics </a:t>
            </a:r>
            <a:r>
              <a:rPr sz="1200" b="1" spc="-5" dirty="0">
                <a:latin typeface="Courier New"/>
                <a:cs typeface="Courier New"/>
              </a:rPr>
              <a:t>g = e.Graphics;</a:t>
            </a:r>
            <a:endParaRPr sz="1200">
              <a:latin typeface="Courier New"/>
              <a:cs typeface="Courier New"/>
            </a:endParaRPr>
          </a:p>
          <a:p>
            <a:pPr marL="822960" marR="83820">
              <a:lnSpc>
                <a:spcPts val="1360"/>
              </a:lnSpc>
              <a:spcBef>
                <a:spcPts val="70"/>
              </a:spcBef>
            </a:pP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SolidBrush </a:t>
            </a:r>
            <a:r>
              <a:rPr sz="1200" b="1" spc="-5" dirty="0">
                <a:latin typeface="Courier New"/>
                <a:cs typeface="Courier New"/>
              </a:rPr>
              <a:t>blueBrush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SolidBrush</a:t>
            </a:r>
            <a:r>
              <a:rPr sz="1200" b="1" spc="-5" dirty="0">
                <a:latin typeface="Courier New"/>
                <a:cs typeface="Courier New"/>
              </a:rPr>
              <a:t>(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Color</a:t>
            </a:r>
            <a:r>
              <a:rPr sz="1200" b="1" spc="-5" dirty="0">
                <a:latin typeface="Courier New"/>
                <a:cs typeface="Courier New"/>
              </a:rPr>
              <a:t>.Blue); 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SolidBrush </a:t>
            </a:r>
            <a:r>
              <a:rPr sz="1200" b="1" spc="-5" dirty="0">
                <a:latin typeface="Courier New"/>
                <a:cs typeface="Courier New"/>
              </a:rPr>
              <a:t>redBrush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SolidBrush</a:t>
            </a:r>
            <a:r>
              <a:rPr sz="1200" b="1" spc="-5" dirty="0">
                <a:latin typeface="Courier New"/>
                <a:cs typeface="Courier New"/>
              </a:rPr>
              <a:t>(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Color</a:t>
            </a:r>
            <a:r>
              <a:rPr sz="1200" b="1" spc="-5" dirty="0">
                <a:latin typeface="Courier New"/>
                <a:cs typeface="Courier New"/>
              </a:rPr>
              <a:t>.Red); 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SolidBrush </a:t>
            </a:r>
            <a:r>
              <a:rPr sz="1200" b="1" spc="-5" dirty="0">
                <a:latin typeface="Courier New"/>
                <a:cs typeface="Courier New"/>
              </a:rPr>
              <a:t>greenBrush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SolidBrush</a:t>
            </a:r>
            <a:r>
              <a:rPr sz="1200" b="1" spc="-5" dirty="0">
                <a:latin typeface="Courier New"/>
                <a:cs typeface="Courier New"/>
              </a:rPr>
              <a:t>(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Color</a:t>
            </a:r>
            <a:r>
              <a:rPr sz="1200" b="1" spc="-5" dirty="0">
                <a:latin typeface="Courier New"/>
                <a:cs typeface="Courier New"/>
              </a:rPr>
              <a:t>.Green); 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Rectangle </a:t>
            </a:r>
            <a:r>
              <a:rPr sz="1200" b="1" spc="-5" dirty="0">
                <a:latin typeface="Courier New"/>
                <a:cs typeface="Courier New"/>
              </a:rPr>
              <a:t>rect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Rectangle</a:t>
            </a:r>
            <a:r>
              <a:rPr sz="1200" b="1" spc="-5" dirty="0">
                <a:latin typeface="Courier New"/>
                <a:cs typeface="Courier New"/>
              </a:rPr>
              <a:t>(20, 20, 200, 100); 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String </a:t>
            </a:r>
            <a:r>
              <a:rPr sz="1200" b="1" spc="-5" dirty="0">
                <a:latin typeface="Courier New"/>
                <a:cs typeface="Courier New"/>
              </a:rPr>
              <a:t>drawString = </a:t>
            </a:r>
            <a:r>
              <a:rPr sz="1200" b="1" spc="-5" dirty="0">
                <a:solidFill>
                  <a:srgbClr val="A41515"/>
                </a:solidFill>
                <a:latin typeface="Courier New"/>
                <a:cs typeface="Courier New"/>
              </a:rPr>
              <a:t>"Menulis teks dalam mode grafis”; 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Font </a:t>
            </a:r>
            <a:r>
              <a:rPr sz="1200" b="1" spc="-5" dirty="0">
                <a:latin typeface="Courier New"/>
                <a:cs typeface="Courier New"/>
              </a:rPr>
              <a:t>drawFont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Font</a:t>
            </a:r>
            <a:r>
              <a:rPr sz="1200" b="1" spc="-5" dirty="0">
                <a:latin typeface="Courier New"/>
                <a:cs typeface="Courier New"/>
              </a:rPr>
              <a:t>(</a:t>
            </a:r>
            <a:r>
              <a:rPr sz="1200" b="1" spc="-5" dirty="0">
                <a:solidFill>
                  <a:srgbClr val="A41515"/>
                </a:solidFill>
                <a:latin typeface="Courier New"/>
                <a:cs typeface="Courier New"/>
              </a:rPr>
              <a:t>"Verdana"</a:t>
            </a:r>
            <a:r>
              <a:rPr sz="1200" b="1" spc="-5" dirty="0">
                <a:latin typeface="Courier New"/>
                <a:cs typeface="Courier New"/>
              </a:rPr>
              <a:t>,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14);</a:t>
            </a:r>
            <a:endParaRPr sz="1200">
              <a:latin typeface="Courier New"/>
              <a:cs typeface="Courier New"/>
            </a:endParaRPr>
          </a:p>
          <a:p>
            <a:pPr marL="822960">
              <a:lnSpc>
                <a:spcPts val="1285"/>
              </a:lnSpc>
            </a:pP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float </a:t>
            </a:r>
            <a:r>
              <a:rPr sz="1200" b="1" spc="-5" dirty="0">
                <a:latin typeface="Courier New"/>
                <a:cs typeface="Courier New"/>
              </a:rPr>
              <a:t>x =</a:t>
            </a:r>
            <a:r>
              <a:rPr sz="1200" b="1" spc="-4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100.0F;</a:t>
            </a:r>
            <a:endParaRPr sz="1200">
              <a:latin typeface="Courier New"/>
              <a:cs typeface="Courier New"/>
            </a:endParaRPr>
          </a:p>
          <a:p>
            <a:pPr marL="822960">
              <a:lnSpc>
                <a:spcPts val="1360"/>
              </a:lnSpc>
            </a:pP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float </a:t>
            </a:r>
            <a:r>
              <a:rPr sz="1200" b="1" spc="-5" dirty="0">
                <a:latin typeface="Courier New"/>
                <a:cs typeface="Courier New"/>
              </a:rPr>
              <a:t>y =</a:t>
            </a:r>
            <a:r>
              <a:rPr sz="1200" b="1" spc="-4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100.0F;</a:t>
            </a:r>
            <a:endParaRPr sz="1200">
              <a:latin typeface="Courier New"/>
              <a:cs typeface="Courier New"/>
            </a:endParaRPr>
          </a:p>
          <a:p>
            <a:pPr marL="822960" marR="815340">
              <a:lnSpc>
                <a:spcPts val="1360"/>
              </a:lnSpc>
              <a:spcBef>
                <a:spcPts val="70"/>
              </a:spcBef>
            </a:pP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StringFormat </a:t>
            </a:r>
            <a:r>
              <a:rPr sz="1200" b="1" spc="-5" dirty="0">
                <a:latin typeface="Courier New"/>
                <a:cs typeface="Courier New"/>
              </a:rPr>
              <a:t>drawFormat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StringFormat</a:t>
            </a:r>
            <a:r>
              <a:rPr sz="1200" b="1" spc="-5" dirty="0">
                <a:latin typeface="Courier New"/>
                <a:cs typeface="Courier New"/>
              </a:rPr>
              <a:t>();  drawFormat.FormatFlags =</a:t>
            </a:r>
            <a:endParaRPr sz="1200">
              <a:latin typeface="Courier New"/>
              <a:cs typeface="Courier New"/>
            </a:endParaRPr>
          </a:p>
          <a:p>
            <a:pPr marL="822960" marR="1076960" indent="560705">
              <a:lnSpc>
                <a:spcPts val="1360"/>
              </a:lnSpc>
            </a:pP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StringFormatFlags</a:t>
            </a:r>
            <a:r>
              <a:rPr sz="1200" b="1" spc="-5" dirty="0">
                <a:latin typeface="Courier New"/>
                <a:cs typeface="Courier New"/>
              </a:rPr>
              <a:t>.DirectionVertical;  g.DrawString(</a:t>
            </a:r>
            <a:r>
              <a:rPr sz="1200" b="1" spc="-5" dirty="0">
                <a:solidFill>
                  <a:srgbClr val="A41515"/>
                </a:solidFill>
                <a:latin typeface="Courier New"/>
                <a:cs typeface="Courier New"/>
              </a:rPr>
              <a:t>"Drawing text"</a:t>
            </a:r>
            <a:r>
              <a:rPr sz="1200" b="1" spc="-5" dirty="0">
                <a:latin typeface="Courier New"/>
                <a:cs typeface="Courier New"/>
              </a:rPr>
              <a:t>,</a:t>
            </a:r>
            <a:endParaRPr sz="1200">
              <a:latin typeface="Courier New"/>
              <a:cs typeface="Courier New"/>
            </a:endParaRPr>
          </a:p>
          <a:p>
            <a:pPr marL="822960" marR="528320" indent="560705">
              <a:lnSpc>
                <a:spcPts val="1360"/>
              </a:lnSpc>
            </a:pP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Font</a:t>
            </a:r>
            <a:r>
              <a:rPr sz="1200" b="1" spc="-5" dirty="0">
                <a:latin typeface="Courier New"/>
                <a:cs typeface="Courier New"/>
              </a:rPr>
              <a:t>(</a:t>
            </a:r>
            <a:r>
              <a:rPr sz="1200" b="1" spc="-5" dirty="0">
                <a:solidFill>
                  <a:srgbClr val="A41515"/>
                </a:solidFill>
                <a:latin typeface="Courier New"/>
                <a:cs typeface="Courier New"/>
              </a:rPr>
              <a:t>"Tahoma"</a:t>
            </a:r>
            <a:r>
              <a:rPr sz="1200" b="1" spc="-5" dirty="0">
                <a:latin typeface="Courier New"/>
                <a:cs typeface="Courier New"/>
              </a:rPr>
              <a:t>, 14), greenBrush, rect);  g.DrawString(drawString,</a:t>
            </a:r>
            <a:endParaRPr sz="1200">
              <a:latin typeface="Courier New"/>
              <a:cs typeface="Courier New"/>
            </a:endParaRPr>
          </a:p>
          <a:p>
            <a:pPr marL="1384300">
              <a:lnSpc>
                <a:spcPts val="1270"/>
              </a:lnSpc>
            </a:pP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Font</a:t>
            </a:r>
            <a:r>
              <a:rPr sz="1200" b="1" spc="-5" dirty="0">
                <a:latin typeface="Courier New"/>
                <a:cs typeface="Courier New"/>
              </a:rPr>
              <a:t>(</a:t>
            </a:r>
            <a:r>
              <a:rPr sz="1200" b="1" spc="-5" dirty="0">
                <a:solidFill>
                  <a:srgbClr val="A41515"/>
                </a:solidFill>
                <a:latin typeface="Courier New"/>
                <a:cs typeface="Courier New"/>
              </a:rPr>
              <a:t>"Arial"</a:t>
            </a:r>
            <a:r>
              <a:rPr sz="1200" b="1" spc="-5" dirty="0">
                <a:latin typeface="Courier New"/>
                <a:cs typeface="Courier New"/>
              </a:rPr>
              <a:t>, 12), redBrush, 120,</a:t>
            </a:r>
            <a:r>
              <a:rPr sz="1200" b="1" spc="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140);</a:t>
            </a:r>
            <a:endParaRPr sz="1200">
              <a:latin typeface="Courier New"/>
              <a:cs typeface="Courier New"/>
            </a:endParaRPr>
          </a:p>
          <a:p>
            <a:pPr marL="1384300" marR="1717039" indent="-561340">
              <a:lnSpc>
                <a:spcPts val="1360"/>
              </a:lnSpc>
              <a:spcBef>
                <a:spcPts val="70"/>
              </a:spcBef>
            </a:pPr>
            <a:r>
              <a:rPr sz="1200" b="1" spc="-5" dirty="0">
                <a:latin typeface="Courier New"/>
                <a:cs typeface="Courier New"/>
              </a:rPr>
              <a:t>g.DrawString(drawString, drawFont,  blueBrush, x, y,</a:t>
            </a:r>
            <a:r>
              <a:rPr sz="1200" b="1" spc="2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drawFormat);</a:t>
            </a:r>
            <a:endParaRPr sz="1200">
              <a:latin typeface="Courier New"/>
              <a:cs typeface="Courier New"/>
            </a:endParaRPr>
          </a:p>
          <a:p>
            <a:pPr marL="822960" marR="300990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blueBrush.Dispose();  redBrush.Dispose();  greenBrush.Dispose();  drawFont.Dispose();</a:t>
            </a:r>
            <a:endParaRPr sz="1200">
              <a:latin typeface="Courier New"/>
              <a:cs typeface="Courier New"/>
            </a:endParaRPr>
          </a:p>
          <a:p>
            <a:pPr marL="462280">
              <a:lnSpc>
                <a:spcPts val="1325"/>
              </a:lnSpc>
            </a:pPr>
            <a:r>
              <a:rPr sz="1200" b="1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00">
              <a:latin typeface="Courier New"/>
              <a:cs typeface="Courier New"/>
            </a:endParaRPr>
          </a:p>
          <a:p>
            <a:pPr marL="12700" algn="just">
              <a:lnSpc>
                <a:spcPct val="100000"/>
              </a:lnSpc>
            </a:pPr>
            <a:r>
              <a:rPr sz="1200" b="1" spc="-5" dirty="0">
                <a:latin typeface="Times New Roman"/>
                <a:cs typeface="Times New Roman"/>
              </a:rPr>
              <a:t>Aplikasi </a:t>
            </a:r>
            <a:r>
              <a:rPr sz="1200" b="1" dirty="0">
                <a:latin typeface="Times New Roman"/>
                <a:cs typeface="Times New Roman"/>
              </a:rPr>
              <a:t>Diagram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Garis</a:t>
            </a:r>
            <a:endParaRPr sz="1200">
              <a:latin typeface="Times New Roman"/>
              <a:cs typeface="Times New Roman"/>
            </a:endParaRPr>
          </a:p>
          <a:p>
            <a:pPr marL="12700" marR="5080" indent="269240" algn="just">
              <a:lnSpc>
                <a:spcPct val="143700"/>
              </a:lnSpc>
              <a:spcBef>
                <a:spcPts val="515"/>
              </a:spcBef>
            </a:pPr>
            <a:r>
              <a:rPr sz="1200" spc="-5" dirty="0">
                <a:latin typeface="Times New Roman"/>
                <a:cs typeface="Times New Roman"/>
              </a:rPr>
              <a:t>Diagram garis </a:t>
            </a:r>
            <a:r>
              <a:rPr sz="1200" dirty="0">
                <a:latin typeface="Times New Roman"/>
                <a:cs typeface="Times New Roman"/>
              </a:rPr>
              <a:t>adalah salah satu cara </a:t>
            </a:r>
            <a:r>
              <a:rPr sz="1200" spc="-5" dirty="0">
                <a:latin typeface="Times New Roman"/>
                <a:cs typeface="Times New Roman"/>
              </a:rPr>
              <a:t>merepresentasikan </a:t>
            </a:r>
            <a:r>
              <a:rPr sz="1200" dirty="0">
                <a:latin typeface="Times New Roman"/>
                <a:cs typeface="Times New Roman"/>
              </a:rPr>
              <a:t>data </a:t>
            </a:r>
            <a:r>
              <a:rPr sz="1200" spc="-5" dirty="0">
                <a:latin typeface="Times New Roman"/>
                <a:cs typeface="Times New Roman"/>
              </a:rPr>
              <a:t>numerik </a:t>
            </a:r>
            <a:r>
              <a:rPr sz="1200" spc="-10" dirty="0">
                <a:latin typeface="Times New Roman"/>
                <a:cs typeface="Times New Roman"/>
              </a:rPr>
              <a:t>dalam </a:t>
            </a:r>
            <a:r>
              <a:rPr sz="1200" dirty="0">
                <a:latin typeface="Times New Roman"/>
                <a:cs typeface="Times New Roman"/>
              </a:rPr>
              <a:t>bentuk  </a:t>
            </a:r>
            <a:r>
              <a:rPr sz="1200" spc="-5" dirty="0">
                <a:latin typeface="Times New Roman"/>
                <a:cs typeface="Times New Roman"/>
              </a:rPr>
              <a:t>visual. Pada </a:t>
            </a:r>
            <a:r>
              <a:rPr sz="1200" dirty="0">
                <a:latin typeface="Times New Roman"/>
                <a:cs typeface="Times New Roman"/>
              </a:rPr>
              <a:t>paket-paket </a:t>
            </a:r>
            <a:r>
              <a:rPr sz="1200" spc="-5" dirty="0">
                <a:latin typeface="Times New Roman"/>
                <a:cs typeface="Times New Roman"/>
              </a:rPr>
              <a:t>aplikasi seperti </a:t>
            </a:r>
            <a:r>
              <a:rPr sz="1200" dirty="0">
                <a:latin typeface="Times New Roman"/>
                <a:cs typeface="Times New Roman"/>
              </a:rPr>
              <a:t>Excel, </a:t>
            </a:r>
            <a:r>
              <a:rPr sz="1200" spc="-10" dirty="0">
                <a:latin typeface="Times New Roman"/>
                <a:cs typeface="Times New Roman"/>
              </a:rPr>
              <a:t>SPSS, </a:t>
            </a:r>
            <a:r>
              <a:rPr sz="1200" dirty="0">
                <a:latin typeface="Times New Roman"/>
                <a:cs typeface="Times New Roman"/>
              </a:rPr>
              <a:t>Matlab, fasilitas ini </a:t>
            </a:r>
            <a:r>
              <a:rPr sz="1200" spc="-5" dirty="0">
                <a:latin typeface="Times New Roman"/>
                <a:cs typeface="Times New Roman"/>
              </a:rPr>
              <a:t>sudah tersedia </a:t>
            </a:r>
            <a:r>
              <a:rPr sz="1200" dirty="0">
                <a:latin typeface="Times New Roman"/>
                <a:cs typeface="Times New Roman"/>
              </a:rPr>
              <a:t>dan  </a:t>
            </a:r>
            <a:r>
              <a:rPr sz="1200" spc="-5" dirty="0">
                <a:latin typeface="Times New Roman"/>
                <a:cs typeface="Times New Roman"/>
              </a:rPr>
              <a:t>tinggal memakainya Pada bagian </a:t>
            </a:r>
            <a:r>
              <a:rPr sz="1200" dirty="0">
                <a:latin typeface="Times New Roman"/>
                <a:cs typeface="Times New Roman"/>
              </a:rPr>
              <a:t>ini </a:t>
            </a:r>
            <a:r>
              <a:rPr sz="1200" spc="-5" dirty="0">
                <a:latin typeface="Times New Roman"/>
                <a:cs typeface="Times New Roman"/>
              </a:rPr>
              <a:t>akan </a:t>
            </a:r>
            <a:r>
              <a:rPr sz="1200" dirty="0">
                <a:latin typeface="Times New Roman"/>
                <a:cs typeface="Times New Roman"/>
              </a:rPr>
              <a:t>dibahas </a:t>
            </a:r>
            <a:r>
              <a:rPr sz="1200" spc="-5" dirty="0">
                <a:latin typeface="Times New Roman"/>
                <a:cs typeface="Times New Roman"/>
              </a:rPr>
              <a:t>bagaimana membuat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programnya.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31884" y="6728752"/>
            <a:ext cx="3509549" cy="24856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627120" y="9874334"/>
            <a:ext cx="44704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135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27120" y="9874334"/>
            <a:ext cx="44704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136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130300" y="889000"/>
            <a:ext cx="5466080" cy="8598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Deklarasikan </a:t>
            </a:r>
            <a:r>
              <a:rPr sz="1200" spc="-10" dirty="0">
                <a:latin typeface="Times New Roman"/>
                <a:cs typeface="Times New Roman"/>
              </a:rPr>
              <a:t>dua </a:t>
            </a:r>
            <a:r>
              <a:rPr sz="1200" spc="-5" dirty="0">
                <a:latin typeface="Times New Roman"/>
                <a:cs typeface="Times New Roman"/>
              </a:rPr>
              <a:t>variabel </a:t>
            </a:r>
            <a:r>
              <a:rPr sz="1200" dirty="0">
                <a:latin typeface="Times New Roman"/>
                <a:cs typeface="Times New Roman"/>
              </a:rPr>
              <a:t>untuk </a:t>
            </a:r>
            <a:r>
              <a:rPr sz="1200" spc="-5" dirty="0">
                <a:latin typeface="Times New Roman"/>
                <a:cs typeface="Times New Roman"/>
              </a:rPr>
              <a:t>start </a:t>
            </a:r>
            <a:r>
              <a:rPr sz="1200" dirty="0">
                <a:latin typeface="Times New Roman"/>
                <a:cs typeface="Times New Roman"/>
              </a:rPr>
              <a:t>dan end point</a:t>
            </a:r>
            <a:endParaRPr sz="1200">
              <a:latin typeface="Times New Roman"/>
              <a:cs typeface="Times New Roman"/>
            </a:endParaRPr>
          </a:p>
          <a:p>
            <a:pPr marL="241300" marR="1010919">
              <a:lnSpc>
                <a:spcPts val="1380"/>
              </a:lnSpc>
              <a:spcBef>
                <a:spcPts val="1115"/>
              </a:spcBef>
            </a:pP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private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Point </a:t>
            </a:r>
            <a:r>
              <a:rPr sz="1200" b="1" spc="-5" dirty="0">
                <a:latin typeface="Courier New"/>
                <a:cs typeface="Courier New"/>
              </a:rPr>
              <a:t>startPoint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Point</a:t>
            </a:r>
            <a:r>
              <a:rPr sz="1200" b="1" spc="-5" dirty="0">
                <a:latin typeface="Courier New"/>
                <a:cs typeface="Courier New"/>
              </a:rPr>
              <a:t>(50, 217); 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private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Point </a:t>
            </a:r>
            <a:r>
              <a:rPr sz="1200" b="1" spc="-5" dirty="0">
                <a:latin typeface="Courier New"/>
                <a:cs typeface="Courier New"/>
              </a:rPr>
              <a:t>endPoint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Point</a:t>
            </a:r>
            <a:r>
              <a:rPr sz="1200" b="1" spc="-5" dirty="0">
                <a:latin typeface="Courier New"/>
                <a:cs typeface="Courier New"/>
              </a:rPr>
              <a:t>(50,</a:t>
            </a:r>
            <a:r>
              <a:rPr sz="1200" b="1" spc="5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217);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Courier New"/>
              <a:cs typeface="Courier New"/>
            </a:endParaRPr>
          </a:p>
          <a:p>
            <a:pPr marL="241300" indent="-228600">
              <a:lnSpc>
                <a:spcPct val="100000"/>
              </a:lnSpc>
              <a:buAutoNum type="arabicPeriod" startAt="2"/>
              <a:tabLst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Buat sumbu </a:t>
            </a:r>
            <a:r>
              <a:rPr sz="1200" dirty="0">
                <a:latin typeface="Times New Roman"/>
                <a:cs typeface="Times New Roman"/>
              </a:rPr>
              <a:t>koordinat </a:t>
            </a:r>
            <a:r>
              <a:rPr sz="1200" spc="-5" dirty="0">
                <a:latin typeface="Times New Roman"/>
                <a:cs typeface="Times New Roman"/>
              </a:rPr>
              <a:t>secara manual </a:t>
            </a:r>
            <a:r>
              <a:rPr sz="1200" spc="-10" dirty="0">
                <a:latin typeface="Times New Roman"/>
                <a:cs typeface="Times New Roman"/>
              </a:rPr>
              <a:t>dengan </a:t>
            </a:r>
            <a:r>
              <a:rPr sz="1200" spc="-5" dirty="0">
                <a:latin typeface="Times New Roman"/>
                <a:cs typeface="Times New Roman"/>
              </a:rPr>
              <a:t>menggambar </a:t>
            </a:r>
            <a:r>
              <a:rPr sz="1200" dirty="0">
                <a:latin typeface="Times New Roman"/>
                <a:cs typeface="Times New Roman"/>
              </a:rPr>
              <a:t>line </a:t>
            </a:r>
            <a:r>
              <a:rPr sz="1200" spc="-10" dirty="0">
                <a:latin typeface="Times New Roman"/>
                <a:cs typeface="Times New Roman"/>
              </a:rPr>
              <a:t>dan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string</a:t>
            </a:r>
            <a:endParaRPr sz="1200">
              <a:latin typeface="Times New Roman"/>
              <a:cs typeface="Times New Roman"/>
            </a:endParaRPr>
          </a:p>
          <a:p>
            <a:pPr marL="241300">
              <a:lnSpc>
                <a:spcPts val="1400"/>
              </a:lnSpc>
              <a:spcBef>
                <a:spcPts val="1040"/>
              </a:spcBef>
            </a:pP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private void </a:t>
            </a:r>
            <a:r>
              <a:rPr sz="1200" b="1" spc="-5" dirty="0">
                <a:latin typeface="Courier New"/>
                <a:cs typeface="Courier New"/>
              </a:rPr>
              <a:t>Form1_Paint(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object </a:t>
            </a:r>
            <a:r>
              <a:rPr sz="1200" b="1" spc="-5" dirty="0">
                <a:latin typeface="Courier New"/>
                <a:cs typeface="Courier New"/>
              </a:rPr>
              <a:t>sender,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PaintEventArgs</a:t>
            </a:r>
            <a:r>
              <a:rPr sz="1200" b="1" spc="140" dirty="0">
                <a:solidFill>
                  <a:srgbClr val="2B92B0"/>
                </a:solidFill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e)</a:t>
            </a:r>
            <a:endParaRPr sz="1200">
              <a:latin typeface="Courier New"/>
              <a:cs typeface="Courier New"/>
            </a:endParaRPr>
          </a:p>
          <a:p>
            <a:pPr marL="24130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594360" marR="2668905">
              <a:lnSpc>
                <a:spcPts val="1360"/>
              </a:lnSpc>
              <a:spcBef>
                <a:spcPts val="75"/>
              </a:spcBef>
            </a:pP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Graphics </a:t>
            </a:r>
            <a:r>
              <a:rPr sz="1200" b="1" spc="-5" dirty="0">
                <a:latin typeface="Courier New"/>
                <a:cs typeface="Courier New"/>
              </a:rPr>
              <a:t>g = e.Graphics; 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Font </a:t>
            </a:r>
            <a:r>
              <a:rPr sz="1200" b="1" spc="-5" dirty="0">
                <a:latin typeface="Courier New"/>
                <a:cs typeface="Courier New"/>
              </a:rPr>
              <a:t>vertFont</a:t>
            </a:r>
            <a:r>
              <a:rPr sz="1200" b="1" spc="-1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=</a:t>
            </a:r>
            <a:endParaRPr sz="1200">
              <a:latin typeface="Courier New"/>
              <a:cs typeface="Courier New"/>
            </a:endParaRPr>
          </a:p>
          <a:p>
            <a:pPr marL="594360" marR="645160" indent="560705">
              <a:lnSpc>
                <a:spcPts val="1360"/>
              </a:lnSpc>
            </a:pP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Font</a:t>
            </a:r>
            <a:r>
              <a:rPr sz="1200" b="1" spc="-5" dirty="0">
                <a:latin typeface="Courier New"/>
                <a:cs typeface="Courier New"/>
              </a:rPr>
              <a:t>(</a:t>
            </a:r>
            <a:r>
              <a:rPr sz="1200" b="1" spc="-5" dirty="0">
                <a:solidFill>
                  <a:srgbClr val="A41515"/>
                </a:solidFill>
                <a:latin typeface="Courier New"/>
                <a:cs typeface="Courier New"/>
              </a:rPr>
              <a:t>"Verdana"</a:t>
            </a:r>
            <a:r>
              <a:rPr sz="1200" b="1" spc="-5" dirty="0">
                <a:latin typeface="Courier New"/>
                <a:cs typeface="Courier New"/>
              </a:rPr>
              <a:t>, 10,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FontStyle</a:t>
            </a:r>
            <a:r>
              <a:rPr sz="1200" b="1" spc="-5" dirty="0">
                <a:latin typeface="Courier New"/>
                <a:cs typeface="Courier New"/>
              </a:rPr>
              <a:t>.Bold); 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Font </a:t>
            </a:r>
            <a:r>
              <a:rPr sz="1200" b="1" spc="-5" dirty="0">
                <a:latin typeface="Courier New"/>
                <a:cs typeface="Courier New"/>
              </a:rPr>
              <a:t>horzFont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=</a:t>
            </a:r>
            <a:endParaRPr sz="1200">
              <a:latin typeface="Courier New"/>
              <a:cs typeface="Courier New"/>
            </a:endParaRPr>
          </a:p>
          <a:p>
            <a:pPr marL="594360" marR="200025" indent="560705">
              <a:lnSpc>
                <a:spcPts val="1360"/>
              </a:lnSpc>
            </a:pP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Font</a:t>
            </a:r>
            <a:r>
              <a:rPr sz="1200" b="1" spc="-5" dirty="0">
                <a:latin typeface="Courier New"/>
                <a:cs typeface="Courier New"/>
              </a:rPr>
              <a:t>(</a:t>
            </a:r>
            <a:r>
              <a:rPr sz="1200" b="1" spc="-5" dirty="0">
                <a:solidFill>
                  <a:srgbClr val="A41515"/>
                </a:solidFill>
                <a:latin typeface="Courier New"/>
                <a:cs typeface="Courier New"/>
              </a:rPr>
              <a:t>"Verdana"</a:t>
            </a:r>
            <a:r>
              <a:rPr sz="1200" b="1" spc="-5" dirty="0">
                <a:latin typeface="Courier New"/>
                <a:cs typeface="Courier New"/>
              </a:rPr>
              <a:t>, 10,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FontStyle</a:t>
            </a:r>
            <a:r>
              <a:rPr sz="1200" b="1" spc="-5" dirty="0">
                <a:latin typeface="Courier New"/>
                <a:cs typeface="Courier New"/>
              </a:rPr>
              <a:t>.Bold); 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SolidBrush </a:t>
            </a:r>
            <a:r>
              <a:rPr sz="1200" b="1" spc="-5" dirty="0">
                <a:latin typeface="Courier New"/>
                <a:cs typeface="Courier New"/>
              </a:rPr>
              <a:t>vertBrush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SolidBrush</a:t>
            </a:r>
            <a:r>
              <a:rPr sz="1200" b="1" spc="-5" dirty="0">
                <a:latin typeface="Courier New"/>
                <a:cs typeface="Courier New"/>
              </a:rPr>
              <a:t>(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Color</a:t>
            </a:r>
            <a:r>
              <a:rPr sz="1200" b="1" spc="-5" dirty="0">
                <a:latin typeface="Courier New"/>
                <a:cs typeface="Courier New"/>
              </a:rPr>
              <a:t>.Black); 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SolidBrush </a:t>
            </a:r>
            <a:r>
              <a:rPr sz="1200" b="1" spc="-5" dirty="0">
                <a:latin typeface="Courier New"/>
                <a:cs typeface="Courier New"/>
              </a:rPr>
              <a:t>horzBrush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SolidBrush</a:t>
            </a:r>
            <a:r>
              <a:rPr sz="1200" b="1" spc="-5" dirty="0">
                <a:latin typeface="Courier New"/>
                <a:cs typeface="Courier New"/>
              </a:rPr>
              <a:t>(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Color</a:t>
            </a:r>
            <a:r>
              <a:rPr sz="1200" b="1" spc="-5" dirty="0">
                <a:latin typeface="Courier New"/>
                <a:cs typeface="Courier New"/>
              </a:rPr>
              <a:t>.Blue); 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Pen </a:t>
            </a:r>
            <a:r>
              <a:rPr sz="1200" b="1" spc="-5" dirty="0">
                <a:latin typeface="Courier New"/>
                <a:cs typeface="Courier New"/>
              </a:rPr>
              <a:t>blackPen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Pen</a:t>
            </a:r>
            <a:r>
              <a:rPr sz="1200" b="1" spc="-5" dirty="0">
                <a:latin typeface="Courier New"/>
                <a:cs typeface="Courier New"/>
              </a:rPr>
              <a:t>(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Color</a:t>
            </a:r>
            <a:r>
              <a:rPr sz="1200" b="1" spc="-5" dirty="0">
                <a:latin typeface="Courier New"/>
                <a:cs typeface="Courier New"/>
              </a:rPr>
              <a:t>.Black,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2);</a:t>
            </a:r>
            <a:endParaRPr sz="1200">
              <a:latin typeface="Courier New"/>
              <a:cs typeface="Courier New"/>
            </a:endParaRPr>
          </a:p>
          <a:p>
            <a:pPr marL="594360" marR="1388745">
              <a:lnSpc>
                <a:spcPts val="1340"/>
              </a:lnSpc>
              <a:spcBef>
                <a:spcPts val="10"/>
              </a:spcBef>
            </a:pP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Pen </a:t>
            </a:r>
            <a:r>
              <a:rPr sz="1200" b="1" spc="-5" dirty="0">
                <a:latin typeface="Courier New"/>
                <a:cs typeface="Courier New"/>
              </a:rPr>
              <a:t>bluePen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Pen</a:t>
            </a:r>
            <a:r>
              <a:rPr sz="1200" b="1" spc="-5" dirty="0">
                <a:latin typeface="Courier New"/>
                <a:cs typeface="Courier New"/>
              </a:rPr>
              <a:t>(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Color</a:t>
            </a:r>
            <a:r>
              <a:rPr sz="1200" b="1" spc="-5" dirty="0">
                <a:latin typeface="Courier New"/>
                <a:cs typeface="Courier New"/>
              </a:rPr>
              <a:t>.Blue, 2);  g.DrawLine(blackPen, 50, 220, 50,</a:t>
            </a:r>
            <a:r>
              <a:rPr sz="1200" b="1" spc="6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25);</a:t>
            </a:r>
            <a:endParaRPr sz="1200">
              <a:latin typeface="Courier New"/>
              <a:cs typeface="Courier New"/>
            </a:endParaRPr>
          </a:p>
          <a:p>
            <a:pPr marL="594360">
              <a:lnSpc>
                <a:spcPts val="1290"/>
              </a:lnSpc>
            </a:pPr>
            <a:r>
              <a:rPr sz="1200" b="1" spc="-5" dirty="0">
                <a:latin typeface="Courier New"/>
                <a:cs typeface="Courier New"/>
              </a:rPr>
              <a:t>g.DrawLine(bluePen, 50, 220, 250,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220);</a:t>
            </a:r>
            <a:endParaRPr sz="1200">
              <a:latin typeface="Courier New"/>
              <a:cs typeface="Courier New"/>
            </a:endParaRPr>
          </a:p>
          <a:p>
            <a:pPr marL="59436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g.DrawString(</a:t>
            </a:r>
            <a:r>
              <a:rPr sz="1200" b="1" spc="-5" dirty="0">
                <a:solidFill>
                  <a:srgbClr val="A41515"/>
                </a:solidFill>
                <a:latin typeface="Courier New"/>
                <a:cs typeface="Courier New"/>
              </a:rPr>
              <a:t>"0"</a:t>
            </a:r>
            <a:r>
              <a:rPr sz="1200" b="1" spc="-5" dirty="0">
                <a:latin typeface="Courier New"/>
                <a:cs typeface="Courier New"/>
              </a:rPr>
              <a:t>, horzFont, horzBrush, 30,</a:t>
            </a:r>
            <a:r>
              <a:rPr sz="1200" b="1" spc="10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220);</a:t>
            </a:r>
            <a:endParaRPr sz="1200">
              <a:latin typeface="Courier New"/>
              <a:cs typeface="Courier New"/>
            </a:endParaRPr>
          </a:p>
          <a:p>
            <a:pPr marL="59436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g.DrawString(</a:t>
            </a:r>
            <a:r>
              <a:rPr sz="1200" b="1" spc="-5" dirty="0">
                <a:solidFill>
                  <a:srgbClr val="A41515"/>
                </a:solidFill>
                <a:latin typeface="Courier New"/>
                <a:cs typeface="Courier New"/>
              </a:rPr>
              <a:t>"1"</a:t>
            </a:r>
            <a:r>
              <a:rPr sz="1200" b="1" spc="-5" dirty="0">
                <a:latin typeface="Courier New"/>
                <a:cs typeface="Courier New"/>
              </a:rPr>
              <a:t>, horzFont, horzBrush, 50,</a:t>
            </a:r>
            <a:r>
              <a:rPr sz="1200" b="1" spc="10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220);</a:t>
            </a:r>
            <a:endParaRPr sz="1200">
              <a:latin typeface="Courier New"/>
              <a:cs typeface="Courier New"/>
            </a:endParaRPr>
          </a:p>
          <a:p>
            <a:pPr marL="59436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g.DrawString(</a:t>
            </a:r>
            <a:r>
              <a:rPr sz="1200" b="1" spc="-5" dirty="0">
                <a:solidFill>
                  <a:srgbClr val="A41515"/>
                </a:solidFill>
                <a:latin typeface="Courier New"/>
                <a:cs typeface="Courier New"/>
              </a:rPr>
              <a:t>"2"</a:t>
            </a:r>
            <a:r>
              <a:rPr sz="1200" b="1" spc="-5" dirty="0">
                <a:latin typeface="Courier New"/>
                <a:cs typeface="Courier New"/>
              </a:rPr>
              <a:t>, horzFont, horzBrush, 70,</a:t>
            </a:r>
            <a:r>
              <a:rPr sz="1200" b="1" spc="10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220);</a:t>
            </a:r>
            <a:endParaRPr sz="1200">
              <a:latin typeface="Courier New"/>
              <a:cs typeface="Courier New"/>
            </a:endParaRPr>
          </a:p>
          <a:p>
            <a:pPr marL="59436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g.DrawString(</a:t>
            </a:r>
            <a:r>
              <a:rPr sz="1200" b="1" spc="-5" dirty="0">
                <a:solidFill>
                  <a:srgbClr val="A41515"/>
                </a:solidFill>
                <a:latin typeface="Courier New"/>
                <a:cs typeface="Courier New"/>
              </a:rPr>
              <a:t>"3"</a:t>
            </a:r>
            <a:r>
              <a:rPr sz="1200" b="1" spc="-5" dirty="0">
                <a:latin typeface="Courier New"/>
                <a:cs typeface="Courier New"/>
              </a:rPr>
              <a:t>, horzFont, horzBrush, 90,</a:t>
            </a:r>
            <a:r>
              <a:rPr sz="1200" b="1" spc="10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220);</a:t>
            </a:r>
            <a:endParaRPr sz="1200">
              <a:latin typeface="Courier New"/>
              <a:cs typeface="Courier New"/>
            </a:endParaRPr>
          </a:p>
          <a:p>
            <a:pPr marL="59436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g.DrawString(</a:t>
            </a:r>
            <a:r>
              <a:rPr sz="1200" b="1" spc="-5" dirty="0">
                <a:solidFill>
                  <a:srgbClr val="A41515"/>
                </a:solidFill>
                <a:latin typeface="Courier New"/>
                <a:cs typeface="Courier New"/>
              </a:rPr>
              <a:t>"4"</a:t>
            </a:r>
            <a:r>
              <a:rPr sz="1200" b="1" spc="-5" dirty="0">
                <a:latin typeface="Courier New"/>
                <a:cs typeface="Courier New"/>
              </a:rPr>
              <a:t>, horzFont, horzBrush, 110,</a:t>
            </a:r>
            <a:r>
              <a:rPr sz="1200" b="1" spc="1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220);</a:t>
            </a:r>
            <a:endParaRPr sz="1200">
              <a:latin typeface="Courier New"/>
              <a:cs typeface="Courier New"/>
            </a:endParaRPr>
          </a:p>
          <a:p>
            <a:pPr marL="59436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g.DrawString(</a:t>
            </a:r>
            <a:r>
              <a:rPr sz="1200" b="1" spc="-5" dirty="0">
                <a:solidFill>
                  <a:srgbClr val="A41515"/>
                </a:solidFill>
                <a:latin typeface="Courier New"/>
                <a:cs typeface="Courier New"/>
              </a:rPr>
              <a:t>"5"</a:t>
            </a:r>
            <a:r>
              <a:rPr sz="1200" b="1" spc="-5" dirty="0">
                <a:latin typeface="Courier New"/>
                <a:cs typeface="Courier New"/>
              </a:rPr>
              <a:t>, horzFont, horzBrush, 130,</a:t>
            </a:r>
            <a:r>
              <a:rPr sz="1200" b="1" spc="1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220);</a:t>
            </a:r>
            <a:endParaRPr sz="1200">
              <a:latin typeface="Courier New"/>
              <a:cs typeface="Courier New"/>
            </a:endParaRPr>
          </a:p>
          <a:p>
            <a:pPr marL="59436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g.DrawString(</a:t>
            </a:r>
            <a:r>
              <a:rPr sz="1200" b="1" spc="-5" dirty="0">
                <a:solidFill>
                  <a:srgbClr val="A41515"/>
                </a:solidFill>
                <a:latin typeface="Courier New"/>
                <a:cs typeface="Courier New"/>
              </a:rPr>
              <a:t>"6"</a:t>
            </a:r>
            <a:r>
              <a:rPr sz="1200" b="1" spc="-5" dirty="0">
                <a:latin typeface="Courier New"/>
                <a:cs typeface="Courier New"/>
              </a:rPr>
              <a:t>, horzFont, horzBrush, 150,</a:t>
            </a:r>
            <a:r>
              <a:rPr sz="1200" b="1" spc="1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220);</a:t>
            </a:r>
            <a:endParaRPr sz="1200">
              <a:latin typeface="Courier New"/>
              <a:cs typeface="Courier New"/>
            </a:endParaRPr>
          </a:p>
          <a:p>
            <a:pPr marL="59436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g.DrawString(</a:t>
            </a:r>
            <a:r>
              <a:rPr sz="1200" b="1" spc="-5" dirty="0">
                <a:solidFill>
                  <a:srgbClr val="A41515"/>
                </a:solidFill>
                <a:latin typeface="Courier New"/>
                <a:cs typeface="Courier New"/>
              </a:rPr>
              <a:t>"7"</a:t>
            </a:r>
            <a:r>
              <a:rPr sz="1200" b="1" spc="-5" dirty="0">
                <a:latin typeface="Courier New"/>
                <a:cs typeface="Courier New"/>
              </a:rPr>
              <a:t>, horzFont, horzBrush, 170,</a:t>
            </a:r>
            <a:r>
              <a:rPr sz="1200" b="1" spc="1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220);</a:t>
            </a:r>
            <a:endParaRPr sz="1200">
              <a:latin typeface="Courier New"/>
              <a:cs typeface="Courier New"/>
            </a:endParaRPr>
          </a:p>
          <a:p>
            <a:pPr marL="59436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g.DrawString(</a:t>
            </a:r>
            <a:r>
              <a:rPr sz="1200" b="1" spc="-5" dirty="0">
                <a:solidFill>
                  <a:srgbClr val="A41515"/>
                </a:solidFill>
                <a:latin typeface="Courier New"/>
                <a:cs typeface="Courier New"/>
              </a:rPr>
              <a:t>"8"</a:t>
            </a:r>
            <a:r>
              <a:rPr sz="1200" b="1" spc="-5" dirty="0">
                <a:latin typeface="Courier New"/>
                <a:cs typeface="Courier New"/>
              </a:rPr>
              <a:t>, horzFont, horzBrush, 190,</a:t>
            </a:r>
            <a:r>
              <a:rPr sz="1200" b="1" spc="1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220);</a:t>
            </a:r>
            <a:endParaRPr sz="1200">
              <a:latin typeface="Courier New"/>
              <a:cs typeface="Courier New"/>
            </a:endParaRPr>
          </a:p>
          <a:p>
            <a:pPr marL="59436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g.DrawString(</a:t>
            </a:r>
            <a:r>
              <a:rPr sz="1200" b="1" spc="-5" dirty="0">
                <a:solidFill>
                  <a:srgbClr val="A41515"/>
                </a:solidFill>
                <a:latin typeface="Courier New"/>
                <a:cs typeface="Courier New"/>
              </a:rPr>
              <a:t>"9"</a:t>
            </a:r>
            <a:r>
              <a:rPr sz="1200" b="1" spc="-5" dirty="0">
                <a:latin typeface="Courier New"/>
                <a:cs typeface="Courier New"/>
              </a:rPr>
              <a:t>, horzFont, horzBrush, 210,</a:t>
            </a:r>
            <a:r>
              <a:rPr sz="1200" b="1" spc="1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220);</a:t>
            </a:r>
            <a:endParaRPr sz="1200">
              <a:latin typeface="Courier New"/>
              <a:cs typeface="Courier New"/>
            </a:endParaRPr>
          </a:p>
          <a:p>
            <a:pPr marL="594360" marR="291465">
              <a:lnSpc>
                <a:spcPts val="1360"/>
              </a:lnSpc>
              <a:spcBef>
                <a:spcPts val="75"/>
              </a:spcBef>
            </a:pPr>
            <a:r>
              <a:rPr sz="1200" b="1" spc="-5" dirty="0">
                <a:latin typeface="Courier New"/>
                <a:cs typeface="Courier New"/>
              </a:rPr>
              <a:t>g.DrawString(</a:t>
            </a:r>
            <a:r>
              <a:rPr sz="1200" b="1" spc="-5" dirty="0">
                <a:solidFill>
                  <a:srgbClr val="A41515"/>
                </a:solidFill>
                <a:latin typeface="Courier New"/>
                <a:cs typeface="Courier New"/>
              </a:rPr>
              <a:t>"10"</a:t>
            </a:r>
            <a:r>
              <a:rPr sz="1200" b="1" spc="-5" dirty="0">
                <a:latin typeface="Courier New"/>
                <a:cs typeface="Courier New"/>
              </a:rPr>
              <a:t>, horzFont, horzBrush, 230, 220);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 StringFormat </a:t>
            </a:r>
            <a:r>
              <a:rPr sz="1200" b="1" spc="-5" dirty="0">
                <a:latin typeface="Courier New"/>
                <a:cs typeface="Courier New"/>
              </a:rPr>
              <a:t>vertStrFormat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StringFormat</a:t>
            </a:r>
            <a:r>
              <a:rPr sz="1200" b="1" spc="-5" dirty="0">
                <a:latin typeface="Courier New"/>
                <a:cs typeface="Courier New"/>
              </a:rPr>
              <a:t>();  vertStrFormat.FormatFlags =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 StringFormatFlags</a:t>
            </a:r>
            <a:r>
              <a:rPr sz="1200" b="1" spc="-5" dirty="0">
                <a:latin typeface="Courier New"/>
                <a:cs typeface="Courier New"/>
              </a:rPr>
              <a:t>.DirectionVertical;  g.DrawString(</a:t>
            </a:r>
            <a:r>
              <a:rPr sz="1200" b="1" spc="-5" dirty="0">
                <a:solidFill>
                  <a:srgbClr val="A41515"/>
                </a:solidFill>
                <a:latin typeface="Courier New"/>
                <a:cs typeface="Courier New"/>
              </a:rPr>
              <a:t>"-"</a:t>
            </a:r>
            <a:r>
              <a:rPr sz="1200" b="1" spc="-5" dirty="0">
                <a:latin typeface="Courier New"/>
                <a:cs typeface="Courier New"/>
              </a:rPr>
              <a:t>, horzFont,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horzBrush,</a:t>
            </a:r>
            <a:endParaRPr sz="1200">
              <a:latin typeface="Courier New"/>
              <a:cs typeface="Courier New"/>
            </a:endParaRPr>
          </a:p>
          <a:p>
            <a:pPr marL="1155700">
              <a:lnSpc>
                <a:spcPts val="1285"/>
              </a:lnSpc>
            </a:pPr>
            <a:r>
              <a:rPr sz="1200" b="1" spc="-5" dirty="0">
                <a:latin typeface="Courier New"/>
                <a:cs typeface="Courier New"/>
              </a:rPr>
              <a:t>50, 212,</a:t>
            </a:r>
            <a:r>
              <a:rPr sz="1200" b="1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vertStrFormat);</a:t>
            </a:r>
            <a:endParaRPr sz="1200">
              <a:latin typeface="Courier New"/>
              <a:cs typeface="Courier New"/>
            </a:endParaRPr>
          </a:p>
          <a:p>
            <a:pPr marL="1155700" marR="1388745" indent="-561340">
              <a:lnSpc>
                <a:spcPts val="1360"/>
              </a:lnSpc>
              <a:spcBef>
                <a:spcPts val="70"/>
              </a:spcBef>
            </a:pPr>
            <a:r>
              <a:rPr sz="1200" b="1" spc="-5" dirty="0">
                <a:latin typeface="Courier New"/>
                <a:cs typeface="Courier New"/>
              </a:rPr>
              <a:t>g.DrawString(</a:t>
            </a:r>
            <a:r>
              <a:rPr sz="1200" b="1" spc="-5" dirty="0">
                <a:solidFill>
                  <a:srgbClr val="A41515"/>
                </a:solidFill>
                <a:latin typeface="Courier New"/>
                <a:cs typeface="Courier New"/>
              </a:rPr>
              <a:t>"-"</a:t>
            </a:r>
            <a:r>
              <a:rPr sz="1200" b="1" spc="-5" dirty="0">
                <a:latin typeface="Courier New"/>
                <a:cs typeface="Courier New"/>
              </a:rPr>
              <a:t>, horzFont, horzBrush,  70, 212, vertStrFormat);</a:t>
            </a:r>
            <a:endParaRPr sz="1200">
              <a:latin typeface="Courier New"/>
              <a:cs typeface="Courier New"/>
            </a:endParaRPr>
          </a:p>
          <a:p>
            <a:pPr marL="1155700" marR="1388745" indent="-56134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g.DrawString(</a:t>
            </a:r>
            <a:r>
              <a:rPr sz="1200" b="1" spc="-5" dirty="0">
                <a:solidFill>
                  <a:srgbClr val="A41515"/>
                </a:solidFill>
                <a:latin typeface="Courier New"/>
                <a:cs typeface="Courier New"/>
              </a:rPr>
              <a:t>"-"</a:t>
            </a:r>
            <a:r>
              <a:rPr sz="1200" b="1" spc="-5" dirty="0">
                <a:latin typeface="Courier New"/>
                <a:cs typeface="Courier New"/>
              </a:rPr>
              <a:t>, horzFont, horzBrush,  90, 212, vertStrFormat);</a:t>
            </a:r>
            <a:endParaRPr sz="1200">
              <a:latin typeface="Courier New"/>
              <a:cs typeface="Courier New"/>
            </a:endParaRPr>
          </a:p>
          <a:p>
            <a:pPr marL="594360" marR="1388745" algn="ctr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g.DrawString(</a:t>
            </a:r>
            <a:r>
              <a:rPr sz="1200" b="1" spc="-5" dirty="0">
                <a:solidFill>
                  <a:srgbClr val="A41515"/>
                </a:solidFill>
                <a:latin typeface="Courier New"/>
                <a:cs typeface="Courier New"/>
              </a:rPr>
              <a:t>"-"</a:t>
            </a:r>
            <a:r>
              <a:rPr sz="1200" b="1" spc="-5" dirty="0">
                <a:latin typeface="Courier New"/>
                <a:cs typeface="Courier New"/>
              </a:rPr>
              <a:t>, horzFont, horzBrush,  110, 212, vertStrFormat);  g.DrawString(</a:t>
            </a:r>
            <a:r>
              <a:rPr sz="1200" b="1" spc="-5" dirty="0">
                <a:solidFill>
                  <a:srgbClr val="A41515"/>
                </a:solidFill>
                <a:latin typeface="Courier New"/>
                <a:cs typeface="Courier New"/>
              </a:rPr>
              <a:t>"-"</a:t>
            </a:r>
            <a:r>
              <a:rPr sz="1200" b="1" spc="-5" dirty="0">
                <a:latin typeface="Courier New"/>
                <a:cs typeface="Courier New"/>
              </a:rPr>
              <a:t>, horzFont, horzBrush,  130, 212, vertStrFormat);  g.DrawString(</a:t>
            </a:r>
            <a:r>
              <a:rPr sz="1200" b="1" spc="-5" dirty="0">
                <a:solidFill>
                  <a:srgbClr val="A41515"/>
                </a:solidFill>
                <a:latin typeface="Courier New"/>
                <a:cs typeface="Courier New"/>
              </a:rPr>
              <a:t>"-"</a:t>
            </a:r>
            <a:r>
              <a:rPr sz="1200" b="1" spc="-5" dirty="0">
                <a:latin typeface="Courier New"/>
                <a:cs typeface="Courier New"/>
              </a:rPr>
              <a:t>, horzFont, horzBrush,  150, 212, vertStrFormat);  g.DrawString(</a:t>
            </a:r>
            <a:r>
              <a:rPr sz="1200" b="1" spc="-5" dirty="0">
                <a:solidFill>
                  <a:srgbClr val="A41515"/>
                </a:solidFill>
                <a:latin typeface="Courier New"/>
                <a:cs typeface="Courier New"/>
              </a:rPr>
              <a:t>"-"</a:t>
            </a:r>
            <a:r>
              <a:rPr sz="1200" b="1" spc="-5" dirty="0">
                <a:latin typeface="Courier New"/>
                <a:cs typeface="Courier New"/>
              </a:rPr>
              <a:t>, horzFont, horzBrush,  170, 212, vertStrFormat);  g.DrawString(</a:t>
            </a:r>
            <a:r>
              <a:rPr sz="1200" b="1" spc="-5" dirty="0">
                <a:solidFill>
                  <a:srgbClr val="A41515"/>
                </a:solidFill>
                <a:latin typeface="Courier New"/>
                <a:cs typeface="Courier New"/>
              </a:rPr>
              <a:t>"-"</a:t>
            </a:r>
            <a:r>
              <a:rPr sz="1200" b="1" spc="-5" dirty="0">
                <a:latin typeface="Courier New"/>
                <a:cs typeface="Courier New"/>
              </a:rPr>
              <a:t>, horzFont, horzBrush,  190, 212, vertStrFormat);</a:t>
            </a: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27120" y="9874334"/>
            <a:ext cx="44704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137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127709" y="873759"/>
            <a:ext cx="5471795" cy="839597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596900" marR="1391920" algn="ctr">
              <a:lnSpc>
                <a:spcPts val="1360"/>
              </a:lnSpc>
              <a:spcBef>
                <a:spcPts val="210"/>
              </a:spcBef>
            </a:pPr>
            <a:r>
              <a:rPr sz="1200" b="1" spc="-5" dirty="0">
                <a:latin typeface="Courier New"/>
                <a:cs typeface="Courier New"/>
              </a:rPr>
              <a:t>g.DrawString(</a:t>
            </a:r>
            <a:r>
              <a:rPr sz="1200" b="1" spc="-5" dirty="0">
                <a:solidFill>
                  <a:srgbClr val="A41515"/>
                </a:solidFill>
                <a:latin typeface="Courier New"/>
                <a:cs typeface="Courier New"/>
              </a:rPr>
              <a:t>"-"</a:t>
            </a:r>
            <a:r>
              <a:rPr sz="1200" b="1" spc="-5" dirty="0">
                <a:latin typeface="Courier New"/>
                <a:cs typeface="Courier New"/>
              </a:rPr>
              <a:t>, horzFont, horzBrush,  210, 212, vertStrFormat);  g.DrawString(</a:t>
            </a:r>
            <a:r>
              <a:rPr sz="1200" b="1" spc="-5" dirty="0">
                <a:solidFill>
                  <a:srgbClr val="A41515"/>
                </a:solidFill>
                <a:latin typeface="Courier New"/>
                <a:cs typeface="Courier New"/>
              </a:rPr>
              <a:t>"-"</a:t>
            </a:r>
            <a:r>
              <a:rPr sz="1200" b="1" spc="-5" dirty="0">
                <a:latin typeface="Courier New"/>
                <a:cs typeface="Courier New"/>
              </a:rPr>
              <a:t>, horzFont,</a:t>
            </a:r>
            <a:r>
              <a:rPr sz="1200" b="1" spc="7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horzBrush,</a:t>
            </a:r>
            <a:endParaRPr sz="1200">
              <a:latin typeface="Courier New"/>
              <a:cs typeface="Courier New"/>
            </a:endParaRPr>
          </a:p>
          <a:p>
            <a:pPr marL="596900">
              <a:lnSpc>
                <a:spcPts val="1285"/>
              </a:lnSpc>
            </a:pPr>
            <a:r>
              <a:rPr sz="1200" b="1" spc="-5" dirty="0">
                <a:latin typeface="Courier New"/>
                <a:cs typeface="Courier New"/>
              </a:rPr>
              <a:t>g.DrawString(</a:t>
            </a:r>
            <a:r>
              <a:rPr sz="1200" b="1" spc="-5" dirty="0">
                <a:solidFill>
                  <a:srgbClr val="A41515"/>
                </a:solidFill>
                <a:latin typeface="Courier New"/>
                <a:cs typeface="Courier New"/>
              </a:rPr>
              <a:t>"100-"</a:t>
            </a:r>
            <a:r>
              <a:rPr sz="1200" b="1" spc="-5" dirty="0">
                <a:latin typeface="Courier New"/>
                <a:cs typeface="Courier New"/>
              </a:rPr>
              <a:t>, vertFont, vertBrush, 20,</a:t>
            </a:r>
            <a:r>
              <a:rPr sz="1200" b="1" spc="114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20);</a:t>
            </a:r>
            <a:endParaRPr sz="1200">
              <a:latin typeface="Courier New"/>
              <a:cs typeface="Courier New"/>
            </a:endParaRPr>
          </a:p>
          <a:p>
            <a:pPr marL="59690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g.DrawString(</a:t>
            </a:r>
            <a:r>
              <a:rPr sz="1200" b="1" spc="-5" dirty="0">
                <a:solidFill>
                  <a:srgbClr val="A41515"/>
                </a:solidFill>
                <a:latin typeface="Courier New"/>
                <a:cs typeface="Courier New"/>
              </a:rPr>
              <a:t>"90 -"</a:t>
            </a:r>
            <a:r>
              <a:rPr sz="1200" b="1" spc="-5" dirty="0">
                <a:latin typeface="Courier New"/>
                <a:cs typeface="Courier New"/>
              </a:rPr>
              <a:t>, vertFont, vertBrush, 25,</a:t>
            </a:r>
            <a:r>
              <a:rPr sz="1200" b="1" spc="1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40);</a:t>
            </a:r>
            <a:endParaRPr sz="1200">
              <a:latin typeface="Courier New"/>
              <a:cs typeface="Courier New"/>
            </a:endParaRPr>
          </a:p>
          <a:p>
            <a:pPr marL="59690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g.DrawString(</a:t>
            </a:r>
            <a:r>
              <a:rPr sz="1200" b="1" spc="-5" dirty="0">
                <a:solidFill>
                  <a:srgbClr val="A41515"/>
                </a:solidFill>
                <a:latin typeface="Courier New"/>
                <a:cs typeface="Courier New"/>
              </a:rPr>
              <a:t>"80 -"</a:t>
            </a:r>
            <a:r>
              <a:rPr sz="1200" b="1" spc="-5" dirty="0">
                <a:latin typeface="Courier New"/>
                <a:cs typeface="Courier New"/>
              </a:rPr>
              <a:t>, vertFont, vertBrush, 25,</a:t>
            </a:r>
            <a:r>
              <a:rPr sz="1200" b="1" spc="1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60);</a:t>
            </a:r>
            <a:endParaRPr sz="1200">
              <a:latin typeface="Courier New"/>
              <a:cs typeface="Courier New"/>
            </a:endParaRPr>
          </a:p>
          <a:p>
            <a:pPr marL="59690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g.DrawString(</a:t>
            </a:r>
            <a:r>
              <a:rPr sz="1200" b="1" spc="-5" dirty="0">
                <a:solidFill>
                  <a:srgbClr val="A41515"/>
                </a:solidFill>
                <a:latin typeface="Courier New"/>
                <a:cs typeface="Courier New"/>
              </a:rPr>
              <a:t>"70 -"</a:t>
            </a:r>
            <a:r>
              <a:rPr sz="1200" b="1" spc="-5" dirty="0">
                <a:latin typeface="Courier New"/>
                <a:cs typeface="Courier New"/>
              </a:rPr>
              <a:t>, vertFont, vertBrush, 25,</a:t>
            </a:r>
            <a:r>
              <a:rPr sz="1200" b="1" spc="1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80);</a:t>
            </a:r>
            <a:endParaRPr sz="1200">
              <a:latin typeface="Courier New"/>
              <a:cs typeface="Courier New"/>
            </a:endParaRPr>
          </a:p>
          <a:p>
            <a:pPr marL="59690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g.DrawString(</a:t>
            </a:r>
            <a:r>
              <a:rPr sz="1200" b="1" spc="-5" dirty="0">
                <a:solidFill>
                  <a:srgbClr val="A41515"/>
                </a:solidFill>
                <a:latin typeface="Courier New"/>
                <a:cs typeface="Courier New"/>
              </a:rPr>
              <a:t>"60 -"</a:t>
            </a:r>
            <a:r>
              <a:rPr sz="1200" b="1" spc="-5" dirty="0">
                <a:latin typeface="Courier New"/>
                <a:cs typeface="Courier New"/>
              </a:rPr>
              <a:t>, vertFont, vertBrush, 25,</a:t>
            </a:r>
            <a:r>
              <a:rPr sz="1200" b="1" spc="114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100);</a:t>
            </a:r>
            <a:endParaRPr sz="1200">
              <a:latin typeface="Courier New"/>
              <a:cs typeface="Courier New"/>
            </a:endParaRPr>
          </a:p>
          <a:p>
            <a:pPr marL="59690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g.DrawString(</a:t>
            </a:r>
            <a:r>
              <a:rPr sz="1200" b="1" spc="-5" dirty="0">
                <a:solidFill>
                  <a:srgbClr val="A41515"/>
                </a:solidFill>
                <a:latin typeface="Courier New"/>
                <a:cs typeface="Courier New"/>
              </a:rPr>
              <a:t>"50 -"</a:t>
            </a:r>
            <a:r>
              <a:rPr sz="1200" b="1" spc="-5" dirty="0">
                <a:latin typeface="Courier New"/>
                <a:cs typeface="Courier New"/>
              </a:rPr>
              <a:t>, vertFont, vertBrush, 25,</a:t>
            </a:r>
            <a:r>
              <a:rPr sz="1200" b="1" spc="114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120);</a:t>
            </a:r>
            <a:endParaRPr sz="1200">
              <a:latin typeface="Courier New"/>
              <a:cs typeface="Courier New"/>
            </a:endParaRPr>
          </a:p>
          <a:p>
            <a:pPr marL="59690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g.DrawString(</a:t>
            </a:r>
            <a:r>
              <a:rPr sz="1200" b="1" spc="-5" dirty="0">
                <a:solidFill>
                  <a:srgbClr val="A41515"/>
                </a:solidFill>
                <a:latin typeface="Courier New"/>
                <a:cs typeface="Courier New"/>
              </a:rPr>
              <a:t>"40 -"</a:t>
            </a:r>
            <a:r>
              <a:rPr sz="1200" b="1" spc="-5" dirty="0">
                <a:latin typeface="Courier New"/>
                <a:cs typeface="Courier New"/>
              </a:rPr>
              <a:t>, vertFont, vertBrush, 25,</a:t>
            </a:r>
            <a:r>
              <a:rPr sz="1200" b="1" spc="114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140);</a:t>
            </a:r>
            <a:endParaRPr sz="1200">
              <a:latin typeface="Courier New"/>
              <a:cs typeface="Courier New"/>
            </a:endParaRPr>
          </a:p>
          <a:p>
            <a:pPr marL="59690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g.DrawString(</a:t>
            </a:r>
            <a:r>
              <a:rPr sz="1200" b="1" spc="-5" dirty="0">
                <a:solidFill>
                  <a:srgbClr val="A41515"/>
                </a:solidFill>
                <a:latin typeface="Courier New"/>
                <a:cs typeface="Courier New"/>
              </a:rPr>
              <a:t>"30 -"</a:t>
            </a:r>
            <a:r>
              <a:rPr sz="1200" b="1" spc="-5" dirty="0">
                <a:latin typeface="Courier New"/>
                <a:cs typeface="Courier New"/>
              </a:rPr>
              <a:t>, vertFont, vertBrush, 25,</a:t>
            </a:r>
            <a:r>
              <a:rPr sz="1200" b="1" spc="114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160);</a:t>
            </a:r>
            <a:endParaRPr sz="1200">
              <a:latin typeface="Courier New"/>
              <a:cs typeface="Courier New"/>
            </a:endParaRPr>
          </a:p>
          <a:p>
            <a:pPr marL="59690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g.DrawString(</a:t>
            </a:r>
            <a:r>
              <a:rPr sz="1200" b="1" spc="-5" dirty="0">
                <a:solidFill>
                  <a:srgbClr val="A41515"/>
                </a:solidFill>
                <a:latin typeface="Courier New"/>
                <a:cs typeface="Courier New"/>
              </a:rPr>
              <a:t>"20 -"</a:t>
            </a:r>
            <a:r>
              <a:rPr sz="1200" b="1" spc="-5" dirty="0">
                <a:latin typeface="Courier New"/>
                <a:cs typeface="Courier New"/>
              </a:rPr>
              <a:t>, vertFont, vertBrush, 25,</a:t>
            </a:r>
            <a:r>
              <a:rPr sz="1200" b="1" spc="114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180);</a:t>
            </a:r>
            <a:endParaRPr sz="1200">
              <a:latin typeface="Courier New"/>
              <a:cs typeface="Courier New"/>
            </a:endParaRPr>
          </a:p>
          <a:p>
            <a:pPr marL="596900" marR="203200">
              <a:lnSpc>
                <a:spcPts val="1360"/>
              </a:lnSpc>
              <a:spcBef>
                <a:spcPts val="70"/>
              </a:spcBef>
            </a:pPr>
            <a:r>
              <a:rPr sz="1200" b="1" spc="-5" dirty="0">
                <a:latin typeface="Courier New"/>
                <a:cs typeface="Courier New"/>
              </a:rPr>
              <a:t>g.DrawString(</a:t>
            </a:r>
            <a:r>
              <a:rPr sz="1200" b="1" spc="-5" dirty="0">
                <a:solidFill>
                  <a:srgbClr val="A41515"/>
                </a:solidFill>
                <a:latin typeface="Courier New"/>
                <a:cs typeface="Courier New"/>
              </a:rPr>
              <a:t>"10 -"</a:t>
            </a:r>
            <a:r>
              <a:rPr sz="1200" b="1" spc="-5" dirty="0">
                <a:latin typeface="Courier New"/>
                <a:cs typeface="Courier New"/>
              </a:rPr>
              <a:t>, vertFont, vertBrush, 25, 200);  vertFont.Dispose();</a:t>
            </a:r>
            <a:endParaRPr sz="1200">
              <a:latin typeface="Courier New"/>
              <a:cs typeface="Courier New"/>
            </a:endParaRPr>
          </a:p>
          <a:p>
            <a:pPr marL="596900" marR="303784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horzFont.Dispose();  vertBrush.Dispose();</a:t>
            </a:r>
            <a:endParaRPr sz="1200">
              <a:latin typeface="Courier New"/>
              <a:cs typeface="Courier New"/>
            </a:endParaRPr>
          </a:p>
          <a:p>
            <a:pPr marL="596900" marR="3037840">
              <a:lnSpc>
                <a:spcPts val="1340"/>
              </a:lnSpc>
              <a:spcBef>
                <a:spcPts val="15"/>
              </a:spcBef>
            </a:pPr>
            <a:r>
              <a:rPr sz="1200" b="1" spc="-5" dirty="0">
                <a:latin typeface="Courier New"/>
                <a:cs typeface="Courier New"/>
              </a:rPr>
              <a:t>horzBrush.Dispose();  blackPen.Dispose();</a:t>
            </a:r>
            <a:endParaRPr sz="1200">
              <a:latin typeface="Courier New"/>
              <a:cs typeface="Courier New"/>
            </a:endParaRPr>
          </a:p>
          <a:p>
            <a:pPr marL="596900">
              <a:lnSpc>
                <a:spcPts val="1300"/>
              </a:lnSpc>
            </a:pPr>
            <a:r>
              <a:rPr sz="1200" b="1" spc="-5" dirty="0">
                <a:latin typeface="Courier New"/>
                <a:cs typeface="Courier New"/>
              </a:rPr>
              <a:t>bluePen.Dispose();</a:t>
            </a:r>
            <a:endParaRPr sz="1200">
              <a:latin typeface="Courier New"/>
              <a:cs typeface="Courier New"/>
            </a:endParaRPr>
          </a:p>
          <a:p>
            <a:pPr marL="243840">
              <a:lnSpc>
                <a:spcPts val="1410"/>
              </a:lnSpc>
            </a:pPr>
            <a:r>
              <a:rPr sz="1200" b="1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Courier New"/>
              <a:cs typeface="Courier New"/>
            </a:endParaRPr>
          </a:p>
          <a:p>
            <a:pPr marL="243840" indent="-229235">
              <a:lnSpc>
                <a:spcPct val="100000"/>
              </a:lnSpc>
              <a:buAutoNum type="arabicPeriod" startAt="3"/>
              <a:tabLst>
                <a:tab pos="244475" algn="l"/>
              </a:tabLst>
            </a:pPr>
            <a:r>
              <a:rPr sz="1200" spc="-5" dirty="0">
                <a:latin typeface="Times New Roman"/>
                <a:cs typeface="Times New Roman"/>
              </a:rPr>
              <a:t>Pada </a:t>
            </a:r>
            <a:r>
              <a:rPr sz="1200" dirty="0">
                <a:latin typeface="Times New Roman"/>
                <a:cs typeface="Times New Roman"/>
              </a:rPr>
              <a:t>saat </a:t>
            </a:r>
            <a:r>
              <a:rPr sz="1200" spc="-5" dirty="0">
                <a:latin typeface="Times New Roman"/>
                <a:cs typeface="Times New Roman"/>
              </a:rPr>
              <a:t>event mouse down </a:t>
            </a:r>
            <a:r>
              <a:rPr sz="1200" dirty="0">
                <a:latin typeface="Times New Roman"/>
                <a:cs typeface="Times New Roman"/>
              </a:rPr>
              <a:t>akan </a:t>
            </a:r>
            <a:r>
              <a:rPr sz="1200" spc="-5" dirty="0">
                <a:latin typeface="Times New Roman"/>
                <a:cs typeface="Times New Roman"/>
              </a:rPr>
              <a:t>digambar </a:t>
            </a:r>
            <a:r>
              <a:rPr sz="1200" dirty="0">
                <a:latin typeface="Times New Roman"/>
                <a:cs typeface="Times New Roman"/>
              </a:rPr>
              <a:t>line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berawal dari titik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(0,0)</a:t>
            </a:r>
            <a:endParaRPr sz="1200">
              <a:latin typeface="Times New Roman"/>
              <a:cs typeface="Times New Roman"/>
            </a:endParaRPr>
          </a:p>
          <a:p>
            <a:pPr marL="236220">
              <a:lnSpc>
                <a:spcPts val="1400"/>
              </a:lnSpc>
              <a:spcBef>
                <a:spcPts val="1019"/>
              </a:spcBef>
            </a:pP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sz="1200" b="1" spc="-5" dirty="0">
                <a:latin typeface="Courier New"/>
                <a:cs typeface="Courier New"/>
              </a:rPr>
              <a:t>(e.Button ==</a:t>
            </a:r>
            <a:r>
              <a:rPr sz="1200" b="1" dirty="0">
                <a:latin typeface="Courier New"/>
                <a:cs typeface="Courier New"/>
              </a:rPr>
              <a:t>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MouseButtons</a:t>
            </a:r>
            <a:r>
              <a:rPr sz="1200" b="1" spc="-5" dirty="0">
                <a:latin typeface="Courier New"/>
                <a:cs typeface="Courier New"/>
              </a:rPr>
              <a:t>.Left)</a:t>
            </a:r>
            <a:endParaRPr sz="1200">
              <a:latin typeface="Courier New"/>
              <a:cs typeface="Courier New"/>
            </a:endParaRPr>
          </a:p>
          <a:p>
            <a:pPr marL="23622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596900" marR="1300480">
              <a:lnSpc>
                <a:spcPts val="1360"/>
              </a:lnSpc>
              <a:spcBef>
                <a:spcPts val="75"/>
              </a:spcBef>
            </a:pP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Graphics </a:t>
            </a:r>
            <a:r>
              <a:rPr sz="1200" b="1" spc="-5" dirty="0">
                <a:latin typeface="Courier New"/>
                <a:cs typeface="Courier New"/>
              </a:rPr>
              <a:t>g1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this</a:t>
            </a:r>
            <a:r>
              <a:rPr sz="1200" b="1" spc="-5" dirty="0">
                <a:latin typeface="Courier New"/>
                <a:cs typeface="Courier New"/>
              </a:rPr>
              <a:t>.CreateGraphics(); 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Pen </a:t>
            </a:r>
            <a:r>
              <a:rPr sz="1200" b="1" spc="-5" dirty="0">
                <a:latin typeface="Courier New"/>
                <a:cs typeface="Courier New"/>
              </a:rPr>
              <a:t>linePen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Pen</a:t>
            </a:r>
            <a:r>
              <a:rPr sz="1200" b="1" spc="-5" dirty="0">
                <a:latin typeface="Courier New"/>
                <a:cs typeface="Courier New"/>
              </a:rPr>
              <a:t>(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Color</a:t>
            </a:r>
            <a:r>
              <a:rPr sz="1200" b="1" spc="-5" dirty="0">
                <a:latin typeface="Courier New"/>
                <a:cs typeface="Courier New"/>
              </a:rPr>
              <a:t>.Green, 1); 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Pen </a:t>
            </a:r>
            <a:r>
              <a:rPr sz="1200" b="1" spc="-5" dirty="0">
                <a:latin typeface="Courier New"/>
                <a:cs typeface="Courier New"/>
              </a:rPr>
              <a:t>ellipsePen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Pen</a:t>
            </a:r>
            <a:r>
              <a:rPr sz="1200" b="1" spc="-5" dirty="0">
                <a:latin typeface="Courier New"/>
                <a:cs typeface="Courier New"/>
              </a:rPr>
              <a:t>(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Color</a:t>
            </a:r>
            <a:r>
              <a:rPr sz="1200" b="1" spc="-5" dirty="0">
                <a:latin typeface="Courier New"/>
                <a:cs typeface="Courier New"/>
              </a:rPr>
              <a:t>.Red, 1);  startPoint =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endPoint;</a:t>
            </a:r>
            <a:endParaRPr sz="1200">
              <a:latin typeface="Courier New"/>
              <a:cs typeface="Courier New"/>
            </a:endParaRPr>
          </a:p>
          <a:p>
            <a:pPr marL="596900">
              <a:lnSpc>
                <a:spcPts val="1285"/>
              </a:lnSpc>
            </a:pPr>
            <a:r>
              <a:rPr sz="1200" b="1" spc="-5" dirty="0">
                <a:latin typeface="Courier New"/>
                <a:cs typeface="Courier New"/>
              </a:rPr>
              <a:t>endPoint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Point</a:t>
            </a:r>
            <a:r>
              <a:rPr sz="1200" b="1" spc="-5" dirty="0">
                <a:latin typeface="Courier New"/>
                <a:cs typeface="Courier New"/>
              </a:rPr>
              <a:t>(e.X, e.Y);</a:t>
            </a:r>
            <a:endParaRPr sz="1200">
              <a:latin typeface="Courier New"/>
              <a:cs typeface="Courier New"/>
            </a:endParaRPr>
          </a:p>
          <a:p>
            <a:pPr marL="596900" marR="934719">
              <a:lnSpc>
                <a:spcPts val="1360"/>
              </a:lnSpc>
              <a:spcBef>
                <a:spcPts val="70"/>
              </a:spcBef>
            </a:pPr>
            <a:r>
              <a:rPr sz="1200" b="1" spc="-5" dirty="0">
                <a:latin typeface="Courier New"/>
                <a:cs typeface="Courier New"/>
              </a:rPr>
              <a:t>g1.DrawLine(linePen, startPoint, endPoint); 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sz="1200" b="1" spc="-5" dirty="0">
                <a:latin typeface="Courier New"/>
                <a:cs typeface="Courier New"/>
              </a:rPr>
              <a:t>(checkBox1.Checked)</a:t>
            </a:r>
            <a:endParaRPr sz="1200">
              <a:latin typeface="Courier New"/>
              <a:cs typeface="Courier New"/>
            </a:endParaRPr>
          </a:p>
          <a:p>
            <a:pPr marL="596900">
              <a:lnSpc>
                <a:spcPts val="1285"/>
              </a:lnSpc>
            </a:pPr>
            <a:r>
              <a:rPr sz="1200" b="1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866140" marR="2036445">
              <a:lnSpc>
                <a:spcPts val="1360"/>
              </a:lnSpc>
              <a:spcBef>
                <a:spcPts val="70"/>
              </a:spcBef>
            </a:pPr>
            <a:r>
              <a:rPr sz="1200" b="1" spc="-5" dirty="0">
                <a:latin typeface="Courier New"/>
                <a:cs typeface="Courier New"/>
              </a:rPr>
              <a:t>g1.DrawRectangle(ellipsePen,  e.X - 2, e.Y - 2, 4,</a:t>
            </a:r>
            <a:r>
              <a:rPr sz="1200" b="1" spc="-2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4);</a:t>
            </a:r>
            <a:endParaRPr sz="1200">
              <a:latin typeface="Courier New"/>
              <a:cs typeface="Courier New"/>
            </a:endParaRPr>
          </a:p>
          <a:p>
            <a:pPr marL="596900">
              <a:lnSpc>
                <a:spcPts val="1285"/>
              </a:lnSpc>
            </a:pPr>
            <a:r>
              <a:rPr sz="1200" b="1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596900">
              <a:lnSpc>
                <a:spcPts val="1360"/>
              </a:lnSpc>
            </a:pP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else</a:t>
            </a:r>
            <a:endParaRPr sz="1200">
              <a:latin typeface="Courier New"/>
              <a:cs typeface="Courier New"/>
            </a:endParaRPr>
          </a:p>
          <a:p>
            <a:pPr marL="596900">
              <a:lnSpc>
                <a:spcPts val="1400"/>
              </a:lnSpc>
            </a:pPr>
            <a:r>
              <a:rPr sz="1200" b="1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701040" marR="2385060">
              <a:lnSpc>
                <a:spcPts val="1360"/>
              </a:lnSpc>
              <a:spcBef>
                <a:spcPts val="235"/>
              </a:spcBef>
            </a:pPr>
            <a:r>
              <a:rPr sz="1200" b="1" spc="-5" dirty="0">
                <a:latin typeface="Courier New"/>
                <a:cs typeface="Courier New"/>
              </a:rPr>
              <a:t>g1.DrawEllipse(ellipsePen,  e.X - 2, e.Y - 2, 4,</a:t>
            </a:r>
            <a:r>
              <a:rPr sz="1200" b="1" spc="-2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4);</a:t>
            </a:r>
            <a:endParaRPr sz="1200">
              <a:latin typeface="Courier New"/>
              <a:cs typeface="Courier New"/>
            </a:endParaRPr>
          </a:p>
          <a:p>
            <a:pPr marL="596900">
              <a:lnSpc>
                <a:spcPts val="1285"/>
              </a:lnSpc>
            </a:pPr>
            <a:r>
              <a:rPr sz="1200" b="1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596900" marR="2946400">
              <a:lnSpc>
                <a:spcPct val="93700"/>
              </a:lnSpc>
              <a:spcBef>
                <a:spcPts val="50"/>
              </a:spcBef>
            </a:pPr>
            <a:r>
              <a:rPr sz="1200" b="1" spc="-5" dirty="0">
                <a:latin typeface="Courier New"/>
                <a:cs typeface="Courier New"/>
              </a:rPr>
              <a:t>linePen.Dispose();  ellipsePen.Dispose();  g1.Dispose();</a:t>
            </a:r>
            <a:endParaRPr sz="1200">
              <a:latin typeface="Courier New"/>
              <a:cs typeface="Courier New"/>
            </a:endParaRPr>
          </a:p>
          <a:p>
            <a:pPr marL="236220">
              <a:lnSpc>
                <a:spcPts val="1380"/>
              </a:lnSpc>
            </a:pPr>
            <a:r>
              <a:rPr sz="1200" b="1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238125" marR="5080" indent="-226060">
              <a:lnSpc>
                <a:spcPct val="143100"/>
              </a:lnSpc>
              <a:spcBef>
                <a:spcPts val="620"/>
              </a:spcBef>
              <a:buAutoNum type="arabicPeriod" startAt="4"/>
              <a:tabLst>
                <a:tab pos="238760" algn="l"/>
              </a:tabLst>
            </a:pPr>
            <a:r>
              <a:rPr sz="1200" dirty="0">
                <a:latin typeface="Times New Roman"/>
                <a:cs typeface="Times New Roman"/>
              </a:rPr>
              <a:t>Tombol </a:t>
            </a:r>
            <a:r>
              <a:rPr sz="1200" spc="-5" dirty="0">
                <a:latin typeface="Times New Roman"/>
                <a:cs typeface="Times New Roman"/>
              </a:rPr>
              <a:t>“Clear All” digunakan untuk menghapus gambar </a:t>
            </a:r>
            <a:r>
              <a:rPr sz="1200" dirty="0">
                <a:latin typeface="Times New Roman"/>
                <a:cs typeface="Times New Roman"/>
              </a:rPr>
              <a:t>line chart, </a:t>
            </a:r>
            <a:r>
              <a:rPr sz="1200" spc="-10" dirty="0">
                <a:latin typeface="Times New Roman"/>
                <a:cs typeface="Times New Roman"/>
              </a:rPr>
              <a:t>kodenya </a:t>
            </a:r>
            <a:r>
              <a:rPr sz="1200" dirty="0">
                <a:latin typeface="Times New Roman"/>
                <a:cs typeface="Times New Roman"/>
              </a:rPr>
              <a:t>adalah  </a:t>
            </a:r>
            <a:r>
              <a:rPr sz="1200" spc="-5" dirty="0">
                <a:latin typeface="Times New Roman"/>
                <a:cs typeface="Times New Roman"/>
              </a:rPr>
              <a:t>sebagai</a:t>
            </a:r>
            <a:r>
              <a:rPr sz="1200" dirty="0">
                <a:latin typeface="Times New Roman"/>
                <a:cs typeface="Times New Roman"/>
              </a:rPr>
              <a:t> berikut: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873759"/>
            <a:ext cx="5721350" cy="2410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2280">
              <a:lnSpc>
                <a:spcPts val="14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private void </a:t>
            </a:r>
            <a:r>
              <a:rPr sz="1200" b="1" spc="-5" dirty="0">
                <a:latin typeface="Courier New"/>
                <a:cs typeface="Courier New"/>
              </a:rPr>
              <a:t>btnAll_Click(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object </a:t>
            </a:r>
            <a:r>
              <a:rPr sz="1200" b="1" spc="-5" dirty="0">
                <a:latin typeface="Courier New"/>
                <a:cs typeface="Courier New"/>
              </a:rPr>
              <a:t>sender,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EventArgs</a:t>
            </a:r>
            <a:r>
              <a:rPr sz="1200" b="1" spc="65" dirty="0">
                <a:solidFill>
                  <a:srgbClr val="2B92B0"/>
                </a:solidFill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e)</a:t>
            </a:r>
            <a:endParaRPr sz="1200">
              <a:latin typeface="Courier New"/>
              <a:cs typeface="Courier New"/>
            </a:endParaRPr>
          </a:p>
          <a:p>
            <a:pPr marL="46228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73152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startPoint.X =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50;</a:t>
            </a:r>
            <a:endParaRPr sz="1200">
              <a:latin typeface="Courier New"/>
              <a:cs typeface="Courier New"/>
            </a:endParaRPr>
          </a:p>
          <a:p>
            <a:pPr marL="73152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startPoint.Y =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217;</a:t>
            </a:r>
            <a:endParaRPr sz="1200">
              <a:latin typeface="Courier New"/>
              <a:cs typeface="Courier New"/>
            </a:endParaRPr>
          </a:p>
          <a:p>
            <a:pPr marL="73152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endPoint.X =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50;</a:t>
            </a:r>
            <a:endParaRPr sz="1200">
              <a:latin typeface="Courier New"/>
              <a:cs typeface="Courier New"/>
            </a:endParaRPr>
          </a:p>
          <a:p>
            <a:pPr marL="731520" marR="1506855">
              <a:lnSpc>
                <a:spcPts val="1360"/>
              </a:lnSpc>
              <a:spcBef>
                <a:spcPts val="70"/>
              </a:spcBef>
            </a:pPr>
            <a:r>
              <a:rPr sz="1200" b="1" spc="-5" dirty="0">
                <a:latin typeface="Courier New"/>
                <a:cs typeface="Courier New"/>
              </a:rPr>
              <a:t>endPoint.Y = 217; 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this</a:t>
            </a:r>
            <a:r>
              <a:rPr sz="1200" b="1" spc="-5" dirty="0">
                <a:latin typeface="Courier New"/>
                <a:cs typeface="Courier New"/>
              </a:rPr>
              <a:t>.Invalidate(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this</a:t>
            </a:r>
            <a:r>
              <a:rPr sz="1200" b="1" spc="-5" dirty="0">
                <a:latin typeface="Courier New"/>
                <a:cs typeface="Courier New"/>
              </a:rPr>
              <a:t>.ClientRectangle);</a:t>
            </a:r>
            <a:endParaRPr sz="1200">
              <a:latin typeface="Courier New"/>
              <a:cs typeface="Courier New"/>
            </a:endParaRPr>
          </a:p>
          <a:p>
            <a:pPr marL="233679">
              <a:lnSpc>
                <a:spcPts val="1325"/>
              </a:lnSpc>
            </a:pPr>
            <a:r>
              <a:rPr sz="1200" b="1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b="1" spc="-5" dirty="0">
                <a:latin typeface="Times New Roman"/>
                <a:cs typeface="Times New Roman"/>
              </a:rPr>
              <a:t>Menggambar Lengkungan </a:t>
            </a:r>
            <a:r>
              <a:rPr sz="1200" b="1" dirty="0">
                <a:latin typeface="Times New Roman"/>
                <a:cs typeface="Times New Roman"/>
              </a:rPr>
              <a:t>(arc)</a:t>
            </a:r>
            <a:endParaRPr sz="1200">
              <a:latin typeface="Times New Roman"/>
              <a:cs typeface="Times New Roman"/>
            </a:endParaRPr>
          </a:p>
          <a:p>
            <a:pPr marL="12700" marR="5080" indent="457200">
              <a:lnSpc>
                <a:spcPct val="144400"/>
              </a:lnSpc>
              <a:spcBef>
                <a:spcPts val="480"/>
              </a:spcBef>
            </a:pPr>
            <a:r>
              <a:rPr sz="1200" spc="-15" dirty="0">
                <a:latin typeface="Times New Roman"/>
                <a:cs typeface="Times New Roman"/>
              </a:rPr>
              <a:t>Arc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spc="-5" dirty="0">
                <a:latin typeface="Times New Roman"/>
                <a:cs typeface="Times New Roman"/>
              </a:rPr>
              <a:t>bagian </a:t>
            </a:r>
            <a:r>
              <a:rPr sz="1200" dirty="0">
                <a:latin typeface="Times New Roman"/>
                <a:cs typeface="Times New Roman"/>
              </a:rPr>
              <a:t>dari elips,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dibentuk dari </a:t>
            </a:r>
            <a:r>
              <a:rPr sz="1200" spc="-5" dirty="0">
                <a:latin typeface="Times New Roman"/>
                <a:cs typeface="Times New Roman"/>
              </a:rPr>
              <a:t>area rectangle, start angle,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10" dirty="0">
                <a:latin typeface="Times New Roman"/>
                <a:cs typeface="Times New Roman"/>
              </a:rPr>
              <a:t>sweep  </a:t>
            </a:r>
            <a:r>
              <a:rPr sz="1200" spc="-5" dirty="0">
                <a:latin typeface="Times New Roman"/>
                <a:cs typeface="Times New Roman"/>
              </a:rPr>
              <a:t>angle. </a:t>
            </a:r>
            <a:r>
              <a:rPr sz="1200" dirty="0">
                <a:latin typeface="Times New Roman"/>
                <a:cs typeface="Times New Roman"/>
              </a:rPr>
              <a:t>Cara </a:t>
            </a:r>
            <a:r>
              <a:rPr sz="1200" spc="-5" dirty="0">
                <a:latin typeface="Times New Roman"/>
                <a:cs typeface="Times New Roman"/>
              </a:rPr>
              <a:t>penggunaan </a:t>
            </a:r>
            <a:r>
              <a:rPr sz="1200" spc="-15" dirty="0">
                <a:latin typeface="Times New Roman"/>
                <a:cs typeface="Times New Roman"/>
              </a:rPr>
              <a:t>Arc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spc="-5" dirty="0">
                <a:latin typeface="Times New Roman"/>
                <a:cs typeface="Times New Roman"/>
              </a:rPr>
              <a:t>sebagai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berikut: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0838" y="6524752"/>
            <a:ext cx="5237480" cy="2451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private void </a:t>
            </a:r>
            <a:r>
              <a:rPr sz="1200" b="1" spc="-5" dirty="0">
                <a:latin typeface="Courier New"/>
                <a:cs typeface="Courier New"/>
              </a:rPr>
              <a:t>Form1_Paint(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object </a:t>
            </a:r>
            <a:r>
              <a:rPr sz="1200" b="1" spc="-5" dirty="0">
                <a:latin typeface="Courier New"/>
                <a:cs typeface="Courier New"/>
              </a:rPr>
              <a:t>sender,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PaintEventArgs</a:t>
            </a:r>
            <a:r>
              <a:rPr sz="1200" b="1" spc="140" dirty="0">
                <a:solidFill>
                  <a:srgbClr val="2B92B0"/>
                </a:solidFill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e)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350"/>
              </a:lnSpc>
            </a:pPr>
            <a:r>
              <a:rPr sz="1200" b="1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373380">
              <a:lnSpc>
                <a:spcPts val="1350"/>
              </a:lnSpc>
            </a:pP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Graphics </a:t>
            </a:r>
            <a:r>
              <a:rPr sz="1200" b="1" spc="-5" dirty="0">
                <a:latin typeface="Courier New"/>
                <a:cs typeface="Courier New"/>
              </a:rPr>
              <a:t>g = e.Graphics;</a:t>
            </a:r>
            <a:endParaRPr sz="1200">
              <a:latin typeface="Courier New"/>
              <a:cs typeface="Courier New"/>
            </a:endParaRPr>
          </a:p>
          <a:p>
            <a:pPr marL="373380">
              <a:lnSpc>
                <a:spcPts val="1360"/>
              </a:lnSpc>
            </a:pP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Pen </a:t>
            </a:r>
            <a:r>
              <a:rPr sz="1200" b="1" spc="-5" dirty="0">
                <a:latin typeface="Courier New"/>
                <a:cs typeface="Courier New"/>
              </a:rPr>
              <a:t>redPen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Pen</a:t>
            </a:r>
            <a:r>
              <a:rPr sz="1200" b="1" spc="-5" dirty="0">
                <a:latin typeface="Courier New"/>
                <a:cs typeface="Courier New"/>
              </a:rPr>
              <a:t>(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Color</a:t>
            </a:r>
            <a:r>
              <a:rPr sz="1200" b="1" spc="-5" dirty="0">
                <a:latin typeface="Courier New"/>
                <a:cs typeface="Courier New"/>
              </a:rPr>
              <a:t>.Red,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3);</a:t>
            </a:r>
            <a:endParaRPr sz="1200">
              <a:latin typeface="Courier New"/>
              <a:cs typeface="Courier New"/>
            </a:endParaRPr>
          </a:p>
          <a:p>
            <a:pPr marL="373380" marR="375285">
              <a:lnSpc>
                <a:spcPts val="1360"/>
              </a:lnSpc>
              <a:spcBef>
                <a:spcPts val="70"/>
              </a:spcBef>
            </a:pP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Rectangle </a:t>
            </a:r>
            <a:r>
              <a:rPr sz="1200" b="1" spc="-5" dirty="0">
                <a:latin typeface="Courier New"/>
                <a:cs typeface="Courier New"/>
              </a:rPr>
              <a:t>rect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Rectangle</a:t>
            </a:r>
            <a:r>
              <a:rPr sz="1200" b="1" spc="-5" dirty="0">
                <a:latin typeface="Courier New"/>
                <a:cs typeface="Courier New"/>
              </a:rPr>
              <a:t>(20, 20, 200, 200);  g.DrawArc(redPen, rect, startAngle, sweepAngle);  redPen.Dispose();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285"/>
              </a:lnSpc>
            </a:pPr>
            <a:r>
              <a:rPr sz="1200" b="1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360"/>
              </a:lnSpc>
            </a:pP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private void </a:t>
            </a:r>
            <a:r>
              <a:rPr sz="1200" b="1" spc="-5" dirty="0">
                <a:latin typeface="Courier New"/>
                <a:cs typeface="Courier New"/>
              </a:rPr>
              <a:t>btnReset_Click(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object </a:t>
            </a:r>
            <a:r>
              <a:rPr sz="1200" b="1" spc="-5" dirty="0">
                <a:latin typeface="Courier New"/>
                <a:cs typeface="Courier New"/>
              </a:rPr>
              <a:t>sender,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EventArgs</a:t>
            </a:r>
            <a:r>
              <a:rPr sz="1200" b="1" spc="95" dirty="0">
                <a:solidFill>
                  <a:srgbClr val="2B92B0"/>
                </a:solidFill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e)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373380" marR="192405" algn="just">
              <a:lnSpc>
                <a:spcPts val="1360"/>
              </a:lnSpc>
              <a:spcBef>
                <a:spcPts val="70"/>
              </a:spcBef>
            </a:pPr>
            <a:r>
              <a:rPr sz="1200" b="1" spc="-5" dirty="0">
                <a:latin typeface="Courier New"/>
                <a:cs typeface="Courier New"/>
              </a:rPr>
              <a:t>startAngle =(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float</a:t>
            </a:r>
            <a:r>
              <a:rPr sz="1200" b="1" spc="-5" dirty="0">
                <a:latin typeface="Courier New"/>
                <a:cs typeface="Courier New"/>
              </a:rPr>
              <a:t>)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Convert</a:t>
            </a:r>
            <a:r>
              <a:rPr sz="1200" b="1" spc="-5" dirty="0">
                <a:latin typeface="Courier New"/>
                <a:cs typeface="Courier New"/>
              </a:rPr>
              <a:t>.ToDouble(txtStart.Text);  sweepAngle =(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float</a:t>
            </a:r>
            <a:r>
              <a:rPr sz="1200" b="1" spc="-5" dirty="0">
                <a:latin typeface="Courier New"/>
                <a:cs typeface="Courier New"/>
              </a:rPr>
              <a:t>)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Convert</a:t>
            </a:r>
            <a:r>
              <a:rPr sz="1200" b="1" spc="-5" dirty="0">
                <a:latin typeface="Courier New"/>
                <a:cs typeface="Courier New"/>
              </a:rPr>
              <a:t>.ToDouble(txtSweep.Text);  Invalidate();</a:t>
            </a:r>
            <a:endParaRPr sz="1200">
              <a:latin typeface="Courier New"/>
              <a:cs typeface="Courier New"/>
            </a:endParaRPr>
          </a:p>
          <a:p>
            <a:pPr marL="15240">
              <a:lnSpc>
                <a:spcPts val="1325"/>
              </a:lnSpc>
            </a:pPr>
            <a:r>
              <a:rPr sz="1200" b="1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37337" y="3528119"/>
            <a:ext cx="3958067" cy="27650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627120" y="9874334"/>
            <a:ext cx="44704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138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891590"/>
            <a:ext cx="4410710" cy="53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Menggambar</a:t>
            </a:r>
            <a:r>
              <a:rPr sz="1200" b="1" dirty="0">
                <a:latin typeface="Times New Roman"/>
                <a:cs typeface="Times New Roman"/>
              </a:rPr>
              <a:t> Kurva</a:t>
            </a:r>
            <a:endParaRPr sz="12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120"/>
              </a:spcBef>
            </a:pPr>
            <a:r>
              <a:rPr sz="1200" dirty="0">
                <a:latin typeface="Times New Roman"/>
                <a:cs typeface="Times New Roman"/>
              </a:rPr>
              <a:t>Terdapat dua jenis </a:t>
            </a:r>
            <a:r>
              <a:rPr sz="1200" spc="-5" dirty="0">
                <a:latin typeface="Times New Roman"/>
                <a:cs typeface="Times New Roman"/>
              </a:rPr>
              <a:t>kurva yaitu kurva </a:t>
            </a:r>
            <a:r>
              <a:rPr sz="1200" dirty="0">
                <a:latin typeface="Times New Roman"/>
                <a:cs typeface="Times New Roman"/>
              </a:rPr>
              <a:t>terbuka dan </a:t>
            </a:r>
            <a:r>
              <a:rPr sz="1200" spc="-5" dirty="0">
                <a:latin typeface="Times New Roman"/>
                <a:cs typeface="Times New Roman"/>
              </a:rPr>
              <a:t>kurva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tertutup.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2923540"/>
            <a:ext cx="5509260" cy="6214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3845">
              <a:lnSpc>
                <a:spcPts val="14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private void </a:t>
            </a:r>
            <a:r>
              <a:rPr sz="1200" b="1" spc="-5" dirty="0">
                <a:latin typeface="Courier New"/>
                <a:cs typeface="Courier New"/>
              </a:rPr>
              <a:t>Form1_Paint(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object </a:t>
            </a:r>
            <a:r>
              <a:rPr sz="1200" b="1" spc="-5" dirty="0">
                <a:latin typeface="Courier New"/>
                <a:cs typeface="Courier New"/>
              </a:rPr>
              <a:t>sender,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PaintEventArgs</a:t>
            </a:r>
            <a:r>
              <a:rPr sz="1200" b="1" spc="140" dirty="0">
                <a:solidFill>
                  <a:srgbClr val="2B92B0"/>
                </a:solidFill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e)</a:t>
            </a:r>
            <a:endParaRPr sz="1200">
              <a:latin typeface="Courier New"/>
              <a:cs typeface="Courier New"/>
            </a:endParaRPr>
          </a:p>
          <a:p>
            <a:pPr marL="283845">
              <a:lnSpc>
                <a:spcPts val="1350"/>
              </a:lnSpc>
            </a:pPr>
            <a:r>
              <a:rPr sz="1200" b="1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641985">
              <a:lnSpc>
                <a:spcPts val="1350"/>
              </a:lnSpc>
            </a:pP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Graphics </a:t>
            </a:r>
            <a:r>
              <a:rPr sz="1200" b="1" spc="-5" dirty="0">
                <a:latin typeface="Courier New"/>
                <a:cs typeface="Courier New"/>
              </a:rPr>
              <a:t>g = e.Graphics;</a:t>
            </a:r>
            <a:endParaRPr sz="1200">
              <a:latin typeface="Courier New"/>
              <a:cs typeface="Courier New"/>
            </a:endParaRPr>
          </a:p>
          <a:p>
            <a:pPr marL="641985" marR="1201420">
              <a:lnSpc>
                <a:spcPts val="1360"/>
              </a:lnSpc>
              <a:spcBef>
                <a:spcPts val="70"/>
              </a:spcBef>
            </a:pP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Pen </a:t>
            </a:r>
            <a:r>
              <a:rPr sz="1200" b="1" spc="-5" dirty="0">
                <a:latin typeface="Courier New"/>
                <a:cs typeface="Courier New"/>
              </a:rPr>
              <a:t>bluePen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Pen</a:t>
            </a:r>
            <a:r>
              <a:rPr sz="1200" b="1" spc="-5" dirty="0">
                <a:latin typeface="Courier New"/>
                <a:cs typeface="Courier New"/>
              </a:rPr>
              <a:t>(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Color</a:t>
            </a:r>
            <a:r>
              <a:rPr sz="1200" b="1" spc="-5" dirty="0">
                <a:latin typeface="Courier New"/>
                <a:cs typeface="Courier New"/>
              </a:rPr>
              <a:t>.Blue, 1); 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PointF </a:t>
            </a:r>
            <a:r>
              <a:rPr sz="1200" b="1" spc="-5" dirty="0">
                <a:latin typeface="Courier New"/>
                <a:cs typeface="Courier New"/>
              </a:rPr>
              <a:t>pt1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PointF</a:t>
            </a:r>
            <a:r>
              <a:rPr sz="1200" b="1" spc="-5" dirty="0">
                <a:latin typeface="Courier New"/>
                <a:cs typeface="Courier New"/>
              </a:rPr>
              <a:t>(40.0F, 50.0F); 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PointF </a:t>
            </a:r>
            <a:r>
              <a:rPr sz="1200" b="1" spc="-5" dirty="0">
                <a:latin typeface="Courier New"/>
                <a:cs typeface="Courier New"/>
              </a:rPr>
              <a:t>pt2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PointF</a:t>
            </a:r>
            <a:r>
              <a:rPr sz="1200" b="1" spc="-5" dirty="0">
                <a:latin typeface="Courier New"/>
                <a:cs typeface="Courier New"/>
              </a:rPr>
              <a:t>(50.0F, 75.0F); 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PointF </a:t>
            </a:r>
            <a:r>
              <a:rPr sz="1200" b="1" spc="-5" dirty="0">
                <a:latin typeface="Courier New"/>
                <a:cs typeface="Courier New"/>
              </a:rPr>
              <a:t>pt3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PointF</a:t>
            </a:r>
            <a:r>
              <a:rPr sz="1200" b="1" spc="-5" dirty="0">
                <a:latin typeface="Courier New"/>
                <a:cs typeface="Courier New"/>
              </a:rPr>
              <a:t>(100.0F, 115.0F); 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PointF </a:t>
            </a:r>
            <a:r>
              <a:rPr sz="1200" b="1" spc="-5" dirty="0">
                <a:latin typeface="Courier New"/>
                <a:cs typeface="Courier New"/>
              </a:rPr>
              <a:t>pt4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PointF</a:t>
            </a:r>
            <a:r>
              <a:rPr sz="1200" b="1" spc="-5" dirty="0">
                <a:latin typeface="Courier New"/>
                <a:cs typeface="Courier New"/>
              </a:rPr>
              <a:t>(200.0F, 180.0F); 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PointF </a:t>
            </a:r>
            <a:r>
              <a:rPr sz="1200" b="1" spc="-5" dirty="0">
                <a:latin typeface="Courier New"/>
                <a:cs typeface="Courier New"/>
              </a:rPr>
              <a:t>pt5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PointF</a:t>
            </a:r>
            <a:r>
              <a:rPr sz="1200" b="1" spc="-5" dirty="0">
                <a:latin typeface="Courier New"/>
                <a:cs typeface="Courier New"/>
              </a:rPr>
              <a:t>(200.0F, 90.0F); 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PointF</a:t>
            </a:r>
            <a:r>
              <a:rPr sz="1200" b="1" spc="-5" dirty="0">
                <a:latin typeface="Courier New"/>
                <a:cs typeface="Courier New"/>
              </a:rPr>
              <a:t>[] ptsArray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=</a:t>
            </a:r>
            <a:endParaRPr sz="1200">
              <a:latin typeface="Courier New"/>
              <a:cs typeface="Courier New"/>
            </a:endParaRPr>
          </a:p>
          <a:p>
            <a:pPr marL="641985">
              <a:lnSpc>
                <a:spcPts val="1285"/>
              </a:lnSpc>
            </a:pPr>
            <a:r>
              <a:rPr sz="1200" b="1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91186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pt1, pt2, pt3, pt4,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pt5</a:t>
            </a:r>
            <a:endParaRPr sz="1200">
              <a:latin typeface="Courier New"/>
              <a:cs typeface="Courier New"/>
            </a:endParaRPr>
          </a:p>
          <a:p>
            <a:pPr marL="641985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};</a:t>
            </a:r>
            <a:endParaRPr sz="1200">
              <a:latin typeface="Courier New"/>
              <a:cs typeface="Courier New"/>
            </a:endParaRPr>
          </a:p>
          <a:p>
            <a:pPr marL="641985" marR="2024380">
              <a:lnSpc>
                <a:spcPts val="1360"/>
              </a:lnSpc>
              <a:spcBef>
                <a:spcPts val="70"/>
              </a:spcBef>
            </a:pPr>
            <a:r>
              <a:rPr sz="1200" b="1" spc="-5" dirty="0">
                <a:latin typeface="Courier New"/>
                <a:cs typeface="Courier New"/>
              </a:rPr>
              <a:t>g.DrawCurve(bluePen, ptsArray);  bluePen.Dispose();</a:t>
            </a:r>
            <a:endParaRPr sz="1200">
              <a:latin typeface="Courier New"/>
              <a:cs typeface="Courier New"/>
            </a:endParaRPr>
          </a:p>
          <a:p>
            <a:pPr marL="283845">
              <a:lnSpc>
                <a:spcPts val="1350"/>
              </a:lnSpc>
            </a:pPr>
            <a:r>
              <a:rPr sz="1200" b="1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b="1" spc="-5" dirty="0">
                <a:latin typeface="Times New Roman"/>
                <a:cs typeface="Times New Roman"/>
              </a:rPr>
              <a:t>Menggambar </a:t>
            </a:r>
            <a:r>
              <a:rPr sz="1200" b="1" dirty="0">
                <a:latin typeface="Times New Roman"/>
                <a:cs typeface="Times New Roman"/>
              </a:rPr>
              <a:t>Kurva </a:t>
            </a:r>
            <a:r>
              <a:rPr sz="1200" b="1" spc="-10" dirty="0">
                <a:latin typeface="Times New Roman"/>
                <a:cs typeface="Times New Roman"/>
              </a:rPr>
              <a:t>dengan</a:t>
            </a:r>
            <a:r>
              <a:rPr sz="1200" b="1" spc="1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Tensi</a:t>
            </a:r>
            <a:endParaRPr sz="1200">
              <a:latin typeface="Times New Roman"/>
              <a:cs typeface="Times New Roman"/>
            </a:endParaRPr>
          </a:p>
          <a:p>
            <a:pPr marL="283845">
              <a:lnSpc>
                <a:spcPts val="1400"/>
              </a:lnSpc>
              <a:spcBef>
                <a:spcPts val="1019"/>
              </a:spcBef>
            </a:pP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private float </a:t>
            </a:r>
            <a:r>
              <a:rPr sz="1200" b="1" spc="-5" dirty="0">
                <a:latin typeface="Courier New"/>
                <a:cs typeface="Courier New"/>
              </a:rPr>
              <a:t>tension = 0.5F;</a:t>
            </a:r>
            <a:endParaRPr sz="1200">
              <a:latin typeface="Courier New"/>
              <a:cs typeface="Courier New"/>
            </a:endParaRPr>
          </a:p>
          <a:p>
            <a:pPr marL="283845">
              <a:lnSpc>
                <a:spcPts val="1360"/>
              </a:lnSpc>
            </a:pP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private void </a:t>
            </a:r>
            <a:r>
              <a:rPr sz="1200" b="1" spc="-5" dirty="0">
                <a:latin typeface="Courier New"/>
                <a:cs typeface="Courier New"/>
              </a:rPr>
              <a:t>Form1_Paint(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object </a:t>
            </a:r>
            <a:r>
              <a:rPr sz="1200" b="1" spc="-5" dirty="0">
                <a:latin typeface="Courier New"/>
                <a:cs typeface="Courier New"/>
              </a:rPr>
              <a:t>sender,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PaintEventArgs</a:t>
            </a:r>
            <a:r>
              <a:rPr sz="1200" b="1" spc="140" dirty="0">
                <a:solidFill>
                  <a:srgbClr val="2B92B0"/>
                </a:solidFill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e)</a:t>
            </a:r>
            <a:endParaRPr sz="1200">
              <a:latin typeface="Courier New"/>
              <a:cs typeface="Courier New"/>
            </a:endParaRPr>
          </a:p>
          <a:p>
            <a:pPr marL="283845">
              <a:lnSpc>
                <a:spcPts val="1350"/>
              </a:lnSpc>
            </a:pPr>
            <a:r>
              <a:rPr sz="1200" b="1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641985">
              <a:lnSpc>
                <a:spcPts val="1350"/>
              </a:lnSpc>
            </a:pP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Graphics </a:t>
            </a:r>
            <a:r>
              <a:rPr sz="1200" b="1" spc="-5" dirty="0">
                <a:latin typeface="Courier New"/>
                <a:cs typeface="Courier New"/>
              </a:rPr>
              <a:t>g = e.Graphics;</a:t>
            </a:r>
            <a:endParaRPr sz="1200">
              <a:latin typeface="Courier New"/>
              <a:cs typeface="Courier New"/>
            </a:endParaRPr>
          </a:p>
          <a:p>
            <a:pPr marL="641985" marR="1201420">
              <a:lnSpc>
                <a:spcPts val="1360"/>
              </a:lnSpc>
              <a:spcBef>
                <a:spcPts val="75"/>
              </a:spcBef>
            </a:pP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Pen </a:t>
            </a:r>
            <a:r>
              <a:rPr sz="1200" b="1" spc="-5" dirty="0">
                <a:latin typeface="Courier New"/>
                <a:cs typeface="Courier New"/>
              </a:rPr>
              <a:t>bluePen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Pen</a:t>
            </a:r>
            <a:r>
              <a:rPr sz="1200" b="1" spc="-5" dirty="0">
                <a:latin typeface="Courier New"/>
                <a:cs typeface="Courier New"/>
              </a:rPr>
              <a:t>(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Color</a:t>
            </a:r>
            <a:r>
              <a:rPr sz="1200" b="1" spc="-5" dirty="0">
                <a:latin typeface="Courier New"/>
                <a:cs typeface="Courier New"/>
              </a:rPr>
              <a:t>.Blue, 1); 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PointF </a:t>
            </a:r>
            <a:r>
              <a:rPr sz="1200" b="1" spc="-5" dirty="0">
                <a:latin typeface="Courier New"/>
                <a:cs typeface="Courier New"/>
              </a:rPr>
              <a:t>pt1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PointF</a:t>
            </a:r>
            <a:r>
              <a:rPr sz="1200" b="1" spc="-5" dirty="0">
                <a:latin typeface="Courier New"/>
                <a:cs typeface="Courier New"/>
              </a:rPr>
              <a:t>(40.0F, 50.0F); 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PointF </a:t>
            </a:r>
            <a:r>
              <a:rPr sz="1200" b="1" spc="-5" dirty="0">
                <a:latin typeface="Courier New"/>
                <a:cs typeface="Courier New"/>
              </a:rPr>
              <a:t>pt2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PointF</a:t>
            </a:r>
            <a:r>
              <a:rPr sz="1200" b="1" spc="-5" dirty="0">
                <a:latin typeface="Courier New"/>
                <a:cs typeface="Courier New"/>
              </a:rPr>
              <a:t>(50.0F, 75.0F); 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PointF </a:t>
            </a:r>
            <a:r>
              <a:rPr sz="1200" b="1" spc="-5" dirty="0">
                <a:latin typeface="Courier New"/>
                <a:cs typeface="Courier New"/>
              </a:rPr>
              <a:t>pt3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PointF</a:t>
            </a:r>
            <a:r>
              <a:rPr sz="1200" b="1" spc="-5" dirty="0">
                <a:latin typeface="Courier New"/>
                <a:cs typeface="Courier New"/>
              </a:rPr>
              <a:t>(100.0F, 115.0F); 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PointF </a:t>
            </a:r>
            <a:r>
              <a:rPr sz="1200" b="1" spc="-5" dirty="0">
                <a:latin typeface="Courier New"/>
                <a:cs typeface="Courier New"/>
              </a:rPr>
              <a:t>pt4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PointF</a:t>
            </a:r>
            <a:r>
              <a:rPr sz="1200" b="1" spc="-5" dirty="0">
                <a:latin typeface="Courier New"/>
                <a:cs typeface="Courier New"/>
              </a:rPr>
              <a:t>(200.0F, 180.0F); 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PointF </a:t>
            </a:r>
            <a:r>
              <a:rPr sz="1200" b="1" spc="-5" dirty="0">
                <a:latin typeface="Courier New"/>
                <a:cs typeface="Courier New"/>
              </a:rPr>
              <a:t>pt5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PointF</a:t>
            </a:r>
            <a:r>
              <a:rPr sz="1200" b="1" spc="-5" dirty="0">
                <a:latin typeface="Courier New"/>
                <a:cs typeface="Courier New"/>
              </a:rPr>
              <a:t>(200.0F, 90.0F); 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PointF</a:t>
            </a:r>
            <a:r>
              <a:rPr sz="1200" b="1" spc="-5" dirty="0">
                <a:latin typeface="Courier New"/>
                <a:cs typeface="Courier New"/>
              </a:rPr>
              <a:t>[] ptsArray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=</a:t>
            </a:r>
            <a:endParaRPr sz="1200">
              <a:latin typeface="Courier New"/>
              <a:cs typeface="Courier New"/>
            </a:endParaRPr>
          </a:p>
          <a:p>
            <a:pPr marL="641985">
              <a:lnSpc>
                <a:spcPts val="1285"/>
              </a:lnSpc>
            </a:pPr>
            <a:r>
              <a:rPr sz="1200" b="1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829944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pt1, pt2, pt3, pt4,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pt5</a:t>
            </a:r>
            <a:endParaRPr sz="1200">
              <a:latin typeface="Courier New"/>
              <a:cs typeface="Courier New"/>
            </a:endParaRPr>
          </a:p>
          <a:p>
            <a:pPr marL="641985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};</a:t>
            </a:r>
            <a:endParaRPr sz="1200">
              <a:latin typeface="Courier New"/>
              <a:cs typeface="Courier New"/>
            </a:endParaRPr>
          </a:p>
          <a:p>
            <a:pPr marL="641985" marR="1292860">
              <a:lnSpc>
                <a:spcPts val="1360"/>
              </a:lnSpc>
              <a:spcBef>
                <a:spcPts val="70"/>
              </a:spcBef>
            </a:pPr>
            <a:r>
              <a:rPr sz="1200" b="1" spc="-5" dirty="0">
                <a:latin typeface="Courier New"/>
                <a:cs typeface="Courier New"/>
              </a:rPr>
              <a:t>g.DrawCurve(bluePen, ptsArray,tension);  bluePen.Dispose();</a:t>
            </a:r>
            <a:endParaRPr sz="1200">
              <a:latin typeface="Courier New"/>
              <a:cs typeface="Courier New"/>
            </a:endParaRPr>
          </a:p>
          <a:p>
            <a:pPr marL="283845">
              <a:lnSpc>
                <a:spcPts val="1350"/>
              </a:lnSpc>
            </a:pPr>
            <a:r>
              <a:rPr sz="1200" b="1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27737" y="1638105"/>
            <a:ext cx="2281428" cy="1100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627120" y="9874334"/>
            <a:ext cx="44704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139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3627120" y="9874334"/>
            <a:ext cx="44704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140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01700" y="873759"/>
            <a:ext cx="5509260" cy="4637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3845">
              <a:lnSpc>
                <a:spcPts val="14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private void </a:t>
            </a:r>
            <a:r>
              <a:rPr sz="1200" b="1" spc="-5" dirty="0">
                <a:latin typeface="Courier New"/>
                <a:cs typeface="Courier New"/>
              </a:rPr>
              <a:t>btnApply_Click(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object </a:t>
            </a:r>
            <a:r>
              <a:rPr sz="1200" b="1" spc="-5" dirty="0">
                <a:latin typeface="Courier New"/>
                <a:cs typeface="Courier New"/>
              </a:rPr>
              <a:t>sender,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EventArgs</a:t>
            </a:r>
            <a:r>
              <a:rPr sz="1200" b="1" spc="95" dirty="0">
                <a:solidFill>
                  <a:srgbClr val="2B92B0"/>
                </a:solidFill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e)</a:t>
            </a:r>
            <a:endParaRPr sz="1200">
              <a:latin typeface="Courier New"/>
              <a:cs typeface="Courier New"/>
            </a:endParaRPr>
          </a:p>
          <a:p>
            <a:pPr marL="283845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634365" marR="203200">
              <a:lnSpc>
                <a:spcPts val="1380"/>
              </a:lnSpc>
              <a:spcBef>
                <a:spcPts val="55"/>
              </a:spcBef>
            </a:pPr>
            <a:r>
              <a:rPr sz="1200" b="1" spc="-5" dirty="0">
                <a:latin typeface="Courier New"/>
                <a:cs typeface="Courier New"/>
              </a:rPr>
              <a:t>tension = (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float</a:t>
            </a:r>
            <a:r>
              <a:rPr sz="1200" b="1" spc="-5" dirty="0">
                <a:latin typeface="Courier New"/>
                <a:cs typeface="Courier New"/>
              </a:rPr>
              <a:t>)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Convert</a:t>
            </a:r>
            <a:r>
              <a:rPr sz="1200" b="1" spc="-5" dirty="0">
                <a:latin typeface="Courier New"/>
                <a:cs typeface="Courier New"/>
              </a:rPr>
              <a:t>.ToDouble(txtTension.Text);  Invalidate();</a:t>
            </a:r>
            <a:endParaRPr sz="1200">
              <a:latin typeface="Courier New"/>
              <a:cs typeface="Courier New"/>
            </a:endParaRPr>
          </a:p>
          <a:p>
            <a:pPr marL="283845">
              <a:lnSpc>
                <a:spcPct val="100000"/>
              </a:lnSpc>
              <a:spcBef>
                <a:spcPts val="1085"/>
              </a:spcBef>
            </a:pPr>
            <a:r>
              <a:rPr sz="1200" b="1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b="1" spc="-5" dirty="0">
                <a:latin typeface="Times New Roman"/>
                <a:cs typeface="Times New Roman"/>
              </a:rPr>
              <a:t>Menggambar </a:t>
            </a:r>
            <a:r>
              <a:rPr sz="1200" b="1" dirty="0">
                <a:latin typeface="Times New Roman"/>
                <a:cs typeface="Times New Roman"/>
              </a:rPr>
              <a:t>Kurva</a:t>
            </a:r>
            <a:r>
              <a:rPr sz="1200" b="1" spc="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Tertutup</a:t>
            </a:r>
            <a:endParaRPr sz="1200">
              <a:latin typeface="Times New Roman"/>
              <a:cs typeface="Times New Roman"/>
            </a:endParaRPr>
          </a:p>
          <a:p>
            <a:pPr marL="283845">
              <a:lnSpc>
                <a:spcPts val="1400"/>
              </a:lnSpc>
              <a:spcBef>
                <a:spcPts val="1020"/>
              </a:spcBef>
            </a:pP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private void </a:t>
            </a:r>
            <a:r>
              <a:rPr sz="1200" b="1" spc="-5" dirty="0">
                <a:latin typeface="Courier New"/>
                <a:cs typeface="Courier New"/>
              </a:rPr>
              <a:t>Form1_Paint(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object </a:t>
            </a:r>
            <a:r>
              <a:rPr sz="1200" b="1" spc="-5" dirty="0">
                <a:latin typeface="Courier New"/>
                <a:cs typeface="Courier New"/>
              </a:rPr>
              <a:t>sender,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PaintEventArgs</a:t>
            </a:r>
            <a:r>
              <a:rPr sz="1200" b="1" spc="140" dirty="0">
                <a:solidFill>
                  <a:srgbClr val="2B92B0"/>
                </a:solidFill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e)</a:t>
            </a:r>
            <a:endParaRPr sz="1200">
              <a:latin typeface="Courier New"/>
              <a:cs typeface="Courier New"/>
            </a:endParaRPr>
          </a:p>
          <a:p>
            <a:pPr marL="283845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641985">
              <a:lnSpc>
                <a:spcPts val="1350"/>
              </a:lnSpc>
            </a:pP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Graphics </a:t>
            </a:r>
            <a:r>
              <a:rPr sz="1200" b="1" spc="-5" dirty="0">
                <a:latin typeface="Courier New"/>
                <a:cs typeface="Courier New"/>
              </a:rPr>
              <a:t>g = e.Graphics;</a:t>
            </a:r>
            <a:endParaRPr sz="1200">
              <a:latin typeface="Courier New"/>
              <a:cs typeface="Courier New"/>
            </a:endParaRPr>
          </a:p>
          <a:p>
            <a:pPr marL="641985" marR="1201420">
              <a:lnSpc>
                <a:spcPts val="1360"/>
              </a:lnSpc>
              <a:spcBef>
                <a:spcPts val="60"/>
              </a:spcBef>
            </a:pP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Pen </a:t>
            </a:r>
            <a:r>
              <a:rPr sz="1200" b="1" spc="-5" dirty="0">
                <a:latin typeface="Courier New"/>
                <a:cs typeface="Courier New"/>
              </a:rPr>
              <a:t>bluePen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Pen</a:t>
            </a:r>
            <a:r>
              <a:rPr sz="1200" b="1" spc="-5" dirty="0">
                <a:latin typeface="Courier New"/>
                <a:cs typeface="Courier New"/>
              </a:rPr>
              <a:t>(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Color</a:t>
            </a:r>
            <a:r>
              <a:rPr sz="1200" b="1" spc="-5" dirty="0">
                <a:latin typeface="Courier New"/>
                <a:cs typeface="Courier New"/>
              </a:rPr>
              <a:t>.Blue, 1); 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PointF </a:t>
            </a:r>
            <a:r>
              <a:rPr sz="1200" b="1" spc="-5" dirty="0">
                <a:latin typeface="Courier New"/>
                <a:cs typeface="Courier New"/>
              </a:rPr>
              <a:t>pt1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PointF</a:t>
            </a:r>
            <a:r>
              <a:rPr sz="1200" b="1" spc="-5" dirty="0">
                <a:latin typeface="Courier New"/>
                <a:cs typeface="Courier New"/>
              </a:rPr>
              <a:t>(40.0F, 50.0F); 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PointF </a:t>
            </a:r>
            <a:r>
              <a:rPr sz="1200" b="1" spc="-5" dirty="0">
                <a:latin typeface="Courier New"/>
                <a:cs typeface="Courier New"/>
              </a:rPr>
              <a:t>pt2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PointF</a:t>
            </a:r>
            <a:r>
              <a:rPr sz="1200" b="1" spc="-5" dirty="0">
                <a:latin typeface="Courier New"/>
                <a:cs typeface="Courier New"/>
              </a:rPr>
              <a:t>(50.0F, 75.0F); 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PointF </a:t>
            </a:r>
            <a:r>
              <a:rPr sz="1200" b="1" spc="-5" dirty="0">
                <a:latin typeface="Courier New"/>
                <a:cs typeface="Courier New"/>
              </a:rPr>
              <a:t>pt3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PointF</a:t>
            </a:r>
            <a:r>
              <a:rPr sz="1200" b="1" spc="-5" dirty="0">
                <a:latin typeface="Courier New"/>
                <a:cs typeface="Courier New"/>
              </a:rPr>
              <a:t>(100.0F, 115.0F); 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PointF </a:t>
            </a:r>
            <a:r>
              <a:rPr sz="1200" b="1" spc="-5" dirty="0">
                <a:latin typeface="Courier New"/>
                <a:cs typeface="Courier New"/>
              </a:rPr>
              <a:t>pt4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PointF</a:t>
            </a:r>
            <a:r>
              <a:rPr sz="1200" b="1" spc="-5" dirty="0">
                <a:latin typeface="Courier New"/>
                <a:cs typeface="Courier New"/>
              </a:rPr>
              <a:t>(200.0F, 180.0F); 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PointF </a:t>
            </a:r>
            <a:r>
              <a:rPr sz="1200" b="1" spc="-5" dirty="0">
                <a:latin typeface="Courier New"/>
                <a:cs typeface="Courier New"/>
              </a:rPr>
              <a:t>pt5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PointF</a:t>
            </a:r>
            <a:r>
              <a:rPr sz="1200" b="1" spc="-5" dirty="0">
                <a:latin typeface="Courier New"/>
                <a:cs typeface="Courier New"/>
              </a:rPr>
              <a:t>(200.0F, 90.0F); 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PointF</a:t>
            </a:r>
            <a:r>
              <a:rPr sz="1200" b="1" spc="-5" dirty="0">
                <a:latin typeface="Courier New"/>
                <a:cs typeface="Courier New"/>
              </a:rPr>
              <a:t>[] ptsArray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=</a:t>
            </a:r>
            <a:endParaRPr sz="1200">
              <a:latin typeface="Courier New"/>
              <a:cs typeface="Courier New"/>
            </a:endParaRPr>
          </a:p>
          <a:p>
            <a:pPr marL="641985">
              <a:lnSpc>
                <a:spcPts val="1285"/>
              </a:lnSpc>
            </a:pPr>
            <a:r>
              <a:rPr sz="1200" b="1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829944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pt1, pt2, pt3, pt4,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pt5</a:t>
            </a:r>
            <a:endParaRPr sz="1200">
              <a:latin typeface="Courier New"/>
              <a:cs typeface="Courier New"/>
            </a:endParaRPr>
          </a:p>
          <a:p>
            <a:pPr marL="641985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};</a:t>
            </a:r>
            <a:endParaRPr sz="1200">
              <a:latin typeface="Courier New"/>
              <a:cs typeface="Courier New"/>
            </a:endParaRPr>
          </a:p>
          <a:p>
            <a:pPr marL="641985" marR="1475740">
              <a:lnSpc>
                <a:spcPts val="1360"/>
              </a:lnSpc>
              <a:spcBef>
                <a:spcPts val="70"/>
              </a:spcBef>
            </a:pPr>
            <a:r>
              <a:rPr sz="1200" b="1" spc="-5" dirty="0">
                <a:latin typeface="Courier New"/>
                <a:cs typeface="Courier New"/>
              </a:rPr>
              <a:t>g.DrawClosedCurve(bluePen, ptsArray);  bluePen.Dispose();</a:t>
            </a:r>
            <a:endParaRPr sz="1200">
              <a:latin typeface="Courier New"/>
              <a:cs typeface="Courier New"/>
            </a:endParaRPr>
          </a:p>
          <a:p>
            <a:pPr marL="283845">
              <a:lnSpc>
                <a:spcPts val="1350"/>
              </a:lnSpc>
            </a:pPr>
            <a:r>
              <a:rPr sz="1200" b="1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b="1" spc="-5" dirty="0">
                <a:latin typeface="Times New Roman"/>
                <a:cs typeface="Times New Roman"/>
              </a:rPr>
              <a:t>Menggambar</a:t>
            </a:r>
            <a:r>
              <a:rPr sz="1200" b="1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Poligon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547" y="5612485"/>
            <a:ext cx="2461260" cy="427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57200">
              <a:lnSpc>
                <a:spcPct val="1097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Poligon </a:t>
            </a:r>
            <a:r>
              <a:rPr sz="1200" dirty="0">
                <a:latin typeface="Times New Roman"/>
                <a:cs typeface="Times New Roman"/>
              </a:rPr>
              <a:t>adalah bentuk (shape)  </a:t>
            </a:r>
            <a:r>
              <a:rPr sz="1200" spc="-5" dirty="0">
                <a:latin typeface="Times New Roman"/>
                <a:cs typeface="Times New Roman"/>
              </a:rPr>
              <a:t>segitiga </a:t>
            </a:r>
            <a:r>
              <a:rPr sz="1200" dirty="0">
                <a:latin typeface="Times New Roman"/>
                <a:cs typeface="Times New Roman"/>
              </a:rPr>
              <a:t>dan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persegi.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97376" y="5630316"/>
            <a:ext cx="31565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terdiri </a:t>
            </a:r>
            <a:r>
              <a:rPr sz="1200" spc="-5" dirty="0">
                <a:latin typeface="Times New Roman"/>
                <a:cs typeface="Times New Roman"/>
              </a:rPr>
              <a:t>dari tiga atau lebih garis,</a:t>
            </a:r>
            <a:r>
              <a:rPr sz="1200" spc="23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misalnya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3276" y="6143447"/>
            <a:ext cx="5237480" cy="3146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private void </a:t>
            </a:r>
            <a:r>
              <a:rPr sz="1200" b="1" spc="-5" dirty="0">
                <a:latin typeface="Courier New"/>
                <a:cs typeface="Courier New"/>
              </a:rPr>
              <a:t>Form1_Paint(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object </a:t>
            </a:r>
            <a:r>
              <a:rPr sz="1200" b="1" spc="-5" dirty="0">
                <a:latin typeface="Courier New"/>
                <a:cs typeface="Courier New"/>
              </a:rPr>
              <a:t>sender,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PaintEventArgs</a:t>
            </a:r>
            <a:r>
              <a:rPr sz="1200" b="1" spc="140" dirty="0">
                <a:solidFill>
                  <a:srgbClr val="2B92B0"/>
                </a:solidFill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e)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370840">
              <a:lnSpc>
                <a:spcPts val="1360"/>
              </a:lnSpc>
            </a:pP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Graphics </a:t>
            </a:r>
            <a:r>
              <a:rPr sz="1200" b="1" spc="-5" dirty="0">
                <a:latin typeface="Courier New"/>
                <a:cs typeface="Courier New"/>
              </a:rPr>
              <a:t>g = e.Graphics;</a:t>
            </a:r>
            <a:endParaRPr sz="1200">
              <a:latin typeface="Courier New"/>
              <a:cs typeface="Courier New"/>
            </a:endParaRPr>
          </a:p>
          <a:p>
            <a:pPr marL="370840" marR="1292860">
              <a:lnSpc>
                <a:spcPts val="1360"/>
              </a:lnSpc>
              <a:spcBef>
                <a:spcPts val="70"/>
              </a:spcBef>
            </a:pP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Pen </a:t>
            </a:r>
            <a:r>
              <a:rPr sz="1200" b="1" spc="-5" dirty="0">
                <a:latin typeface="Courier New"/>
                <a:cs typeface="Courier New"/>
              </a:rPr>
              <a:t>greenPen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Pen</a:t>
            </a:r>
            <a:r>
              <a:rPr sz="1200" b="1" spc="-5" dirty="0">
                <a:latin typeface="Courier New"/>
                <a:cs typeface="Courier New"/>
              </a:rPr>
              <a:t>(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Color</a:t>
            </a:r>
            <a:r>
              <a:rPr sz="1200" b="1" spc="-5" dirty="0">
                <a:latin typeface="Courier New"/>
                <a:cs typeface="Courier New"/>
              </a:rPr>
              <a:t>.Green, 2); 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Pen </a:t>
            </a:r>
            <a:r>
              <a:rPr sz="1200" b="1" spc="-5" dirty="0">
                <a:latin typeface="Courier New"/>
                <a:cs typeface="Courier New"/>
              </a:rPr>
              <a:t>redPen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Pen</a:t>
            </a:r>
            <a:r>
              <a:rPr sz="1200" b="1" spc="-5" dirty="0">
                <a:latin typeface="Courier New"/>
                <a:cs typeface="Courier New"/>
              </a:rPr>
              <a:t>(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Color</a:t>
            </a:r>
            <a:r>
              <a:rPr sz="1200" b="1" spc="-5" dirty="0">
                <a:latin typeface="Courier New"/>
                <a:cs typeface="Courier New"/>
              </a:rPr>
              <a:t>.Red, 2); 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PointF </a:t>
            </a:r>
            <a:r>
              <a:rPr sz="1200" b="1" spc="-5" dirty="0">
                <a:latin typeface="Courier New"/>
                <a:cs typeface="Courier New"/>
              </a:rPr>
              <a:t>p1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PointF</a:t>
            </a:r>
            <a:r>
              <a:rPr sz="1200" b="1" spc="-5" dirty="0">
                <a:latin typeface="Courier New"/>
                <a:cs typeface="Courier New"/>
              </a:rPr>
              <a:t>(40.0F, 50.0F); 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PointF </a:t>
            </a:r>
            <a:r>
              <a:rPr sz="1200" b="1" spc="-5" dirty="0">
                <a:latin typeface="Courier New"/>
                <a:cs typeface="Courier New"/>
              </a:rPr>
              <a:t>p2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PointF</a:t>
            </a:r>
            <a:r>
              <a:rPr sz="1200" b="1" spc="-5" dirty="0">
                <a:latin typeface="Courier New"/>
                <a:cs typeface="Courier New"/>
              </a:rPr>
              <a:t>(60.0F, 70.0F); 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PointF </a:t>
            </a:r>
            <a:r>
              <a:rPr sz="1200" b="1" spc="-5" dirty="0">
                <a:latin typeface="Courier New"/>
                <a:cs typeface="Courier New"/>
              </a:rPr>
              <a:t>p3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PointF</a:t>
            </a:r>
            <a:r>
              <a:rPr sz="1200" b="1" spc="-5" dirty="0">
                <a:latin typeface="Courier New"/>
                <a:cs typeface="Courier New"/>
              </a:rPr>
              <a:t>(80.0F, 34.0F); 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PointF </a:t>
            </a:r>
            <a:r>
              <a:rPr sz="1200" b="1" spc="-5" dirty="0">
                <a:latin typeface="Courier New"/>
                <a:cs typeface="Courier New"/>
              </a:rPr>
              <a:t>p4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PointF</a:t>
            </a:r>
            <a:r>
              <a:rPr sz="1200" b="1" spc="-5" dirty="0">
                <a:latin typeface="Courier New"/>
                <a:cs typeface="Courier New"/>
              </a:rPr>
              <a:t>(120.0F, 180.0F); 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PointF </a:t>
            </a:r>
            <a:r>
              <a:rPr sz="1200" b="1" spc="-5" dirty="0">
                <a:latin typeface="Courier New"/>
                <a:cs typeface="Courier New"/>
              </a:rPr>
              <a:t>p5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PointF</a:t>
            </a:r>
            <a:r>
              <a:rPr sz="1200" b="1" spc="-5" dirty="0">
                <a:latin typeface="Courier New"/>
                <a:cs typeface="Courier New"/>
              </a:rPr>
              <a:t>(200.0F, 150.0F); 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PointF</a:t>
            </a:r>
            <a:r>
              <a:rPr sz="1200" b="1" spc="-5" dirty="0">
                <a:latin typeface="Courier New"/>
                <a:cs typeface="Courier New"/>
              </a:rPr>
              <a:t>[] ptsArray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=</a:t>
            </a:r>
            <a:endParaRPr sz="1200">
              <a:latin typeface="Courier New"/>
              <a:cs typeface="Courier New"/>
            </a:endParaRPr>
          </a:p>
          <a:p>
            <a:pPr marL="370840">
              <a:lnSpc>
                <a:spcPts val="1285"/>
              </a:lnSpc>
            </a:pPr>
            <a:r>
              <a:rPr sz="1200" b="1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65532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p1, p2, p3, p4,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p5</a:t>
            </a:r>
            <a:endParaRPr sz="1200">
              <a:latin typeface="Courier New"/>
              <a:cs typeface="Courier New"/>
            </a:endParaRPr>
          </a:p>
          <a:p>
            <a:pPr marL="37084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};</a:t>
            </a:r>
            <a:endParaRPr sz="1200">
              <a:latin typeface="Courier New"/>
              <a:cs typeface="Courier New"/>
            </a:endParaRPr>
          </a:p>
          <a:p>
            <a:pPr marL="370840" marR="1750060">
              <a:lnSpc>
                <a:spcPts val="1360"/>
              </a:lnSpc>
              <a:spcBef>
                <a:spcPts val="70"/>
              </a:spcBef>
            </a:pPr>
            <a:r>
              <a:rPr sz="1200" b="1" spc="-5" dirty="0">
                <a:latin typeface="Courier New"/>
                <a:cs typeface="Courier New"/>
              </a:rPr>
              <a:t>g.DrawPolygon(greenPen, ptsArray);  greenPen.Dispose();  redPen.Dispose();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345"/>
              </a:lnSpc>
            </a:pPr>
            <a:r>
              <a:rPr sz="1200" b="1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547" y="891590"/>
            <a:ext cx="5684520" cy="797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Menggambar Graphic</a:t>
            </a:r>
            <a:r>
              <a:rPr sz="1200" b="1" spc="1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Path</a:t>
            </a:r>
            <a:endParaRPr sz="1200">
              <a:latin typeface="Times New Roman"/>
              <a:cs typeface="Times New Roman"/>
            </a:endParaRPr>
          </a:p>
          <a:p>
            <a:pPr marL="12700" marR="5080" indent="360680">
              <a:lnSpc>
                <a:spcPct val="144400"/>
              </a:lnSpc>
              <a:spcBef>
                <a:spcPts val="480"/>
              </a:spcBef>
            </a:pPr>
            <a:r>
              <a:rPr sz="1200" spc="-5" dirty="0">
                <a:latin typeface="Times New Roman"/>
                <a:cs typeface="Times New Roman"/>
              </a:rPr>
              <a:t>Graphic </a:t>
            </a:r>
            <a:r>
              <a:rPr sz="1200" dirty="0">
                <a:latin typeface="Times New Roman"/>
                <a:cs typeface="Times New Roman"/>
              </a:rPr>
              <a:t>Path </a:t>
            </a:r>
            <a:r>
              <a:rPr sz="1200" spc="-5" dirty="0">
                <a:latin typeface="Times New Roman"/>
                <a:cs typeface="Times New Roman"/>
              </a:rPr>
              <a:t>menghubungkan </a:t>
            </a:r>
            <a:r>
              <a:rPr sz="1200" dirty="0">
                <a:latin typeface="Times New Roman"/>
                <a:cs typeface="Times New Roman"/>
              </a:rPr>
              <a:t>beberapa </a:t>
            </a:r>
            <a:r>
              <a:rPr sz="1200" spc="-5" dirty="0">
                <a:latin typeface="Times New Roman"/>
                <a:cs typeface="Times New Roman"/>
              </a:rPr>
              <a:t>objek </a:t>
            </a:r>
            <a:r>
              <a:rPr sz="1200" dirty="0">
                <a:latin typeface="Times New Roman"/>
                <a:cs typeface="Times New Roman"/>
              </a:rPr>
              <a:t>drawing seperti </a:t>
            </a:r>
            <a:r>
              <a:rPr sz="1200" spc="-5" dirty="0">
                <a:latin typeface="Times New Roman"/>
                <a:cs typeface="Times New Roman"/>
              </a:rPr>
              <a:t>line, rectable, </a:t>
            </a:r>
            <a:r>
              <a:rPr sz="1200" dirty="0">
                <a:latin typeface="Times New Roman"/>
                <a:cs typeface="Times New Roman"/>
              </a:rPr>
              <a:t>circle </a:t>
            </a:r>
            <a:r>
              <a:rPr sz="1200" spc="-5" dirty="0">
                <a:latin typeface="Times New Roman"/>
                <a:cs typeface="Times New Roman"/>
              </a:rPr>
              <a:t>dan  sebagainya. Gambar </a:t>
            </a:r>
            <a:r>
              <a:rPr sz="1200" dirty="0">
                <a:latin typeface="Times New Roman"/>
                <a:cs typeface="Times New Roman"/>
              </a:rPr>
              <a:t>di bawah </a:t>
            </a:r>
            <a:r>
              <a:rPr sz="1200" spc="-10" dirty="0">
                <a:latin typeface="Times New Roman"/>
                <a:cs typeface="Times New Roman"/>
              </a:rPr>
              <a:t>ini </a:t>
            </a:r>
            <a:r>
              <a:rPr sz="1200" spc="-5" dirty="0">
                <a:latin typeface="Times New Roman"/>
                <a:cs typeface="Times New Roman"/>
              </a:rPr>
              <a:t>mengilustrasikan Graphics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Path.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3845559"/>
            <a:ext cx="5509260" cy="3479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3845">
              <a:lnSpc>
                <a:spcPts val="1400"/>
              </a:lnSpc>
              <a:spcBef>
                <a:spcPts val="100"/>
              </a:spcBef>
            </a:pPr>
            <a:r>
              <a:rPr sz="1200" spc="-5" dirty="0">
                <a:solidFill>
                  <a:srgbClr val="0000FF"/>
                </a:solidFill>
                <a:latin typeface="Courier New"/>
                <a:cs typeface="Courier New"/>
              </a:rPr>
              <a:t>using</a:t>
            </a:r>
            <a:r>
              <a:rPr sz="1200" spc="-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System.Drawing;</a:t>
            </a:r>
            <a:endParaRPr sz="1200">
              <a:latin typeface="Courier New"/>
              <a:cs typeface="Courier New"/>
            </a:endParaRPr>
          </a:p>
          <a:p>
            <a:pPr marL="283845">
              <a:lnSpc>
                <a:spcPts val="1360"/>
              </a:lnSpc>
            </a:pPr>
            <a:r>
              <a:rPr sz="1200" spc="-5" dirty="0">
                <a:solidFill>
                  <a:srgbClr val="0000FF"/>
                </a:solidFill>
                <a:latin typeface="Courier New"/>
                <a:cs typeface="Courier New"/>
              </a:rPr>
              <a:t>using </a:t>
            </a:r>
            <a:r>
              <a:rPr sz="1200" spc="-5" dirty="0">
                <a:latin typeface="Courier New"/>
                <a:cs typeface="Courier New"/>
              </a:rPr>
              <a:t>System.Drawing.Drawing2D;</a:t>
            </a:r>
            <a:endParaRPr sz="1200">
              <a:latin typeface="Courier New"/>
              <a:cs typeface="Courier New"/>
            </a:endParaRPr>
          </a:p>
          <a:p>
            <a:pPr marL="283845">
              <a:lnSpc>
                <a:spcPts val="1360"/>
              </a:lnSpc>
            </a:pPr>
            <a:r>
              <a:rPr sz="1200" spc="-5" dirty="0">
                <a:solidFill>
                  <a:srgbClr val="0000FF"/>
                </a:solidFill>
                <a:latin typeface="Courier New"/>
                <a:cs typeface="Courier New"/>
              </a:rPr>
              <a:t>private void </a:t>
            </a:r>
            <a:r>
              <a:rPr sz="1200" spc="-5" dirty="0">
                <a:latin typeface="Courier New"/>
                <a:cs typeface="Courier New"/>
              </a:rPr>
              <a:t>Form1_Paint(</a:t>
            </a:r>
            <a:r>
              <a:rPr sz="1200" spc="-5" dirty="0">
                <a:solidFill>
                  <a:srgbClr val="0000FF"/>
                </a:solidFill>
                <a:latin typeface="Courier New"/>
                <a:cs typeface="Courier New"/>
              </a:rPr>
              <a:t>object </a:t>
            </a:r>
            <a:r>
              <a:rPr sz="1200" spc="-5" dirty="0">
                <a:latin typeface="Courier New"/>
                <a:cs typeface="Courier New"/>
              </a:rPr>
              <a:t>sender, </a:t>
            </a:r>
            <a:r>
              <a:rPr sz="1200" spc="-5" dirty="0">
                <a:solidFill>
                  <a:srgbClr val="2B92B0"/>
                </a:solidFill>
                <a:latin typeface="Courier New"/>
                <a:cs typeface="Courier New"/>
              </a:rPr>
              <a:t>PaintEventArgs</a:t>
            </a:r>
            <a:r>
              <a:rPr sz="1200" spc="140" dirty="0">
                <a:solidFill>
                  <a:srgbClr val="2B92B0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e)</a:t>
            </a:r>
            <a:endParaRPr sz="1200">
              <a:latin typeface="Courier New"/>
              <a:cs typeface="Courier New"/>
            </a:endParaRPr>
          </a:p>
          <a:p>
            <a:pPr marL="283845">
              <a:lnSpc>
                <a:spcPts val="1360"/>
              </a:lnSpc>
            </a:pPr>
            <a:r>
              <a:rPr sz="1200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641985" algn="just">
              <a:lnSpc>
                <a:spcPts val="1360"/>
              </a:lnSpc>
            </a:pPr>
            <a:r>
              <a:rPr sz="1200" spc="-5" dirty="0">
                <a:solidFill>
                  <a:srgbClr val="2B92B0"/>
                </a:solidFill>
                <a:latin typeface="Courier New"/>
                <a:cs typeface="Courier New"/>
              </a:rPr>
              <a:t>Graphics </a:t>
            </a:r>
            <a:r>
              <a:rPr sz="1200" spc="-5" dirty="0">
                <a:latin typeface="Courier New"/>
                <a:cs typeface="Courier New"/>
              </a:rPr>
              <a:t>g = e.Graphics;</a:t>
            </a:r>
            <a:endParaRPr sz="1200">
              <a:latin typeface="Courier New"/>
              <a:cs typeface="Courier New"/>
            </a:endParaRPr>
          </a:p>
          <a:p>
            <a:pPr marL="641985" marR="1292860" algn="just">
              <a:lnSpc>
                <a:spcPts val="1360"/>
              </a:lnSpc>
              <a:spcBef>
                <a:spcPts val="70"/>
              </a:spcBef>
            </a:pPr>
            <a:r>
              <a:rPr sz="1200" spc="-5" dirty="0">
                <a:solidFill>
                  <a:srgbClr val="2B92B0"/>
                </a:solidFill>
                <a:latin typeface="Courier New"/>
                <a:cs typeface="Courier New"/>
              </a:rPr>
              <a:t>Pen </a:t>
            </a:r>
            <a:r>
              <a:rPr sz="1200" spc="-5" dirty="0">
                <a:latin typeface="Courier New"/>
                <a:cs typeface="Courier New"/>
              </a:rPr>
              <a:t>greenPen = </a:t>
            </a:r>
            <a:r>
              <a:rPr sz="1200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spc="-5" dirty="0">
                <a:solidFill>
                  <a:srgbClr val="2B92B0"/>
                </a:solidFill>
                <a:latin typeface="Courier New"/>
                <a:cs typeface="Courier New"/>
              </a:rPr>
              <a:t>Pen</a:t>
            </a:r>
            <a:r>
              <a:rPr sz="1200" spc="-5" dirty="0">
                <a:latin typeface="Courier New"/>
                <a:cs typeface="Courier New"/>
              </a:rPr>
              <a:t>(</a:t>
            </a:r>
            <a:r>
              <a:rPr sz="1200" spc="-5" dirty="0">
                <a:solidFill>
                  <a:srgbClr val="2B92B0"/>
                </a:solidFill>
                <a:latin typeface="Courier New"/>
                <a:cs typeface="Courier New"/>
              </a:rPr>
              <a:t>Color</a:t>
            </a:r>
            <a:r>
              <a:rPr sz="1200" spc="-5" dirty="0">
                <a:latin typeface="Courier New"/>
                <a:cs typeface="Courier New"/>
              </a:rPr>
              <a:t>.Green, 1);  </a:t>
            </a:r>
            <a:r>
              <a:rPr sz="1200" spc="-5" dirty="0">
                <a:solidFill>
                  <a:srgbClr val="2B92B0"/>
                </a:solidFill>
                <a:latin typeface="Courier New"/>
                <a:cs typeface="Courier New"/>
              </a:rPr>
              <a:t>GraphicsPath </a:t>
            </a:r>
            <a:r>
              <a:rPr sz="1200" spc="-5" dirty="0">
                <a:latin typeface="Courier New"/>
                <a:cs typeface="Courier New"/>
              </a:rPr>
              <a:t>path = </a:t>
            </a:r>
            <a:r>
              <a:rPr sz="1200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spc="-5" dirty="0">
                <a:solidFill>
                  <a:srgbClr val="2B92B0"/>
                </a:solidFill>
                <a:latin typeface="Courier New"/>
                <a:cs typeface="Courier New"/>
              </a:rPr>
              <a:t>GraphicsPath</a:t>
            </a:r>
            <a:r>
              <a:rPr sz="1200" spc="-5" dirty="0">
                <a:latin typeface="Courier New"/>
                <a:cs typeface="Courier New"/>
              </a:rPr>
              <a:t>();  path.AddLine(20, 20, 103,</a:t>
            </a:r>
            <a:r>
              <a:rPr sz="120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80);</a:t>
            </a:r>
            <a:endParaRPr sz="1200">
              <a:latin typeface="Courier New"/>
              <a:cs typeface="Courier New"/>
            </a:endParaRPr>
          </a:p>
          <a:p>
            <a:pPr marL="641985" algn="just">
              <a:lnSpc>
                <a:spcPts val="1285"/>
              </a:lnSpc>
            </a:pPr>
            <a:r>
              <a:rPr sz="1200" spc="-5" dirty="0">
                <a:latin typeface="Courier New"/>
                <a:cs typeface="Courier New"/>
              </a:rPr>
              <a:t>path.AddEllipse(100, 50, 100,</a:t>
            </a:r>
            <a:r>
              <a:rPr sz="120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100);</a:t>
            </a:r>
            <a:endParaRPr sz="1200">
              <a:latin typeface="Courier New"/>
              <a:cs typeface="Courier New"/>
            </a:endParaRPr>
          </a:p>
          <a:p>
            <a:pPr marL="641985" algn="just">
              <a:lnSpc>
                <a:spcPts val="1360"/>
              </a:lnSpc>
            </a:pPr>
            <a:r>
              <a:rPr sz="1200" spc="-5" dirty="0">
                <a:latin typeface="Courier New"/>
                <a:cs typeface="Courier New"/>
              </a:rPr>
              <a:t>path.AddLine(195, 80, 300, 80);</a:t>
            </a:r>
            <a:endParaRPr sz="1200">
              <a:latin typeface="Courier New"/>
              <a:cs typeface="Courier New"/>
            </a:endParaRPr>
          </a:p>
          <a:p>
            <a:pPr marL="641985" algn="just">
              <a:lnSpc>
                <a:spcPts val="1360"/>
              </a:lnSpc>
            </a:pPr>
            <a:r>
              <a:rPr sz="1200" spc="-5" dirty="0">
                <a:latin typeface="Courier New"/>
                <a:cs typeface="Courier New"/>
              </a:rPr>
              <a:t>path.AddLine(200, 100, 300,</a:t>
            </a:r>
            <a:r>
              <a:rPr sz="120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100);</a:t>
            </a:r>
            <a:endParaRPr sz="1200">
              <a:latin typeface="Courier New"/>
              <a:cs typeface="Courier New"/>
            </a:endParaRPr>
          </a:p>
          <a:p>
            <a:pPr marL="641985" marR="1841500" algn="just">
              <a:lnSpc>
                <a:spcPts val="1360"/>
              </a:lnSpc>
              <a:spcBef>
                <a:spcPts val="70"/>
              </a:spcBef>
            </a:pPr>
            <a:r>
              <a:rPr sz="1200" spc="-5" dirty="0">
                <a:latin typeface="Courier New"/>
                <a:cs typeface="Courier New"/>
              </a:rPr>
              <a:t>path.AddLine(195, 120, 300, 120);  </a:t>
            </a:r>
            <a:r>
              <a:rPr sz="1200" spc="-5" dirty="0">
                <a:solidFill>
                  <a:srgbClr val="2B92B0"/>
                </a:solidFill>
                <a:latin typeface="Courier New"/>
                <a:cs typeface="Courier New"/>
              </a:rPr>
              <a:t>Rectangle </a:t>
            </a:r>
            <a:r>
              <a:rPr sz="1200" spc="-5" dirty="0">
                <a:latin typeface="Courier New"/>
                <a:cs typeface="Courier New"/>
              </a:rPr>
              <a:t>rect</a:t>
            </a:r>
            <a:r>
              <a:rPr sz="1200" spc="-1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=</a:t>
            </a:r>
            <a:endParaRPr sz="1200">
              <a:latin typeface="Courier New"/>
              <a:cs typeface="Courier New"/>
            </a:endParaRPr>
          </a:p>
          <a:p>
            <a:pPr marL="641985" marR="1647825" indent="284480">
              <a:lnSpc>
                <a:spcPts val="1360"/>
              </a:lnSpc>
            </a:pPr>
            <a:r>
              <a:rPr sz="1200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spc="-5" dirty="0">
                <a:solidFill>
                  <a:srgbClr val="2B92B0"/>
                </a:solidFill>
                <a:latin typeface="Courier New"/>
                <a:cs typeface="Courier New"/>
              </a:rPr>
              <a:t>Rectangle</a:t>
            </a:r>
            <a:r>
              <a:rPr sz="1200" spc="-5" dirty="0">
                <a:latin typeface="Courier New"/>
                <a:cs typeface="Courier New"/>
              </a:rPr>
              <a:t>(50, 150, 300, 50);  path.AddRectangle(rect);  g.DrawPath(greenPen, path);  greenPen.Dispose();</a:t>
            </a:r>
            <a:endParaRPr sz="1200">
              <a:latin typeface="Courier New"/>
              <a:cs typeface="Courier New"/>
            </a:endParaRPr>
          </a:p>
          <a:p>
            <a:pPr marL="283845">
              <a:lnSpc>
                <a:spcPts val="1345"/>
              </a:lnSpc>
            </a:pPr>
            <a:r>
              <a:rPr sz="1200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Times New Roman"/>
                <a:cs typeface="Times New Roman"/>
              </a:rPr>
              <a:t>Output </a:t>
            </a:r>
            <a:r>
              <a:rPr sz="1200" dirty="0">
                <a:latin typeface="Times New Roman"/>
                <a:cs typeface="Times New Roman"/>
              </a:rPr>
              <a:t>dari </a:t>
            </a:r>
            <a:r>
              <a:rPr sz="1200" spc="-5" dirty="0">
                <a:latin typeface="Times New Roman"/>
                <a:cs typeface="Times New Roman"/>
              </a:rPr>
              <a:t>program </a:t>
            </a:r>
            <a:r>
              <a:rPr sz="1200" dirty="0">
                <a:latin typeface="Times New Roman"/>
                <a:cs typeface="Times New Roman"/>
              </a:rPr>
              <a:t>ini adalah </a:t>
            </a:r>
            <a:r>
              <a:rPr sz="1200" spc="-5" dirty="0">
                <a:latin typeface="Times New Roman"/>
                <a:cs typeface="Times New Roman"/>
              </a:rPr>
              <a:t>sebagai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berikut: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45727" y="1895678"/>
            <a:ext cx="2629230" cy="17652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81897" y="7470902"/>
            <a:ext cx="2596794" cy="2124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27120" y="9874334"/>
            <a:ext cx="44704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141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891590"/>
            <a:ext cx="1657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Menggambar </a:t>
            </a:r>
            <a:r>
              <a:rPr sz="1200" b="1" dirty="0">
                <a:latin typeface="Times New Roman"/>
                <a:cs typeface="Times New Roman"/>
              </a:rPr>
              <a:t>Bentuk</a:t>
            </a:r>
            <a:r>
              <a:rPr sz="1200" b="1" spc="-7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Pie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3581" y="4932781"/>
            <a:ext cx="4963160" cy="2626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private void </a:t>
            </a:r>
            <a:r>
              <a:rPr sz="1200" b="1" spc="-5" dirty="0">
                <a:latin typeface="Courier New"/>
                <a:cs typeface="Courier New"/>
              </a:rPr>
              <a:t>btnDraw_Click(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object </a:t>
            </a:r>
            <a:r>
              <a:rPr sz="1200" b="1" spc="-5" dirty="0">
                <a:latin typeface="Courier New"/>
                <a:cs typeface="Courier New"/>
              </a:rPr>
              <a:t>sender,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EventArgs</a:t>
            </a:r>
            <a:r>
              <a:rPr sz="1200" b="1" spc="125" dirty="0">
                <a:solidFill>
                  <a:srgbClr val="2B92B0"/>
                </a:solidFill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e)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370840" marR="1384300">
              <a:lnSpc>
                <a:spcPts val="1360"/>
              </a:lnSpc>
              <a:spcBef>
                <a:spcPts val="70"/>
              </a:spcBef>
            </a:pP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Graphics </a:t>
            </a:r>
            <a:r>
              <a:rPr sz="1200" b="1" spc="-5" dirty="0">
                <a:latin typeface="Courier New"/>
                <a:cs typeface="Courier New"/>
              </a:rPr>
              <a:t>g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this</a:t>
            </a:r>
            <a:r>
              <a:rPr sz="1200" b="1" spc="-5" dirty="0">
                <a:latin typeface="Courier New"/>
                <a:cs typeface="Courier New"/>
              </a:rPr>
              <a:t>.CreateGraphics();  g.Clear(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this</a:t>
            </a:r>
            <a:r>
              <a:rPr sz="1200" b="1" spc="-5" dirty="0">
                <a:latin typeface="Courier New"/>
                <a:cs typeface="Courier New"/>
              </a:rPr>
              <a:t>.BackColor);</a:t>
            </a:r>
            <a:endParaRPr sz="1200">
              <a:latin typeface="Courier New"/>
              <a:cs typeface="Courier New"/>
            </a:endParaRPr>
          </a:p>
          <a:p>
            <a:pPr marL="655320" marR="733425" indent="-285115">
              <a:lnSpc>
                <a:spcPts val="1340"/>
              </a:lnSpc>
              <a:spcBef>
                <a:spcPts val="15"/>
              </a:spcBef>
            </a:pP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float </a:t>
            </a:r>
            <a:r>
              <a:rPr sz="1200" b="1" spc="-5" dirty="0">
                <a:latin typeface="Courier New"/>
                <a:cs typeface="Courier New"/>
              </a:rPr>
              <a:t>startAngle =  (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float</a:t>
            </a:r>
            <a:r>
              <a:rPr sz="1200" b="1" spc="-5" dirty="0">
                <a:latin typeface="Courier New"/>
                <a:cs typeface="Courier New"/>
              </a:rPr>
              <a:t>)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Convert</a:t>
            </a:r>
            <a:r>
              <a:rPr sz="1200" b="1" spc="-5" dirty="0">
                <a:latin typeface="Courier New"/>
                <a:cs typeface="Courier New"/>
              </a:rPr>
              <a:t>.ToDouble(textBox1.Text);</a:t>
            </a:r>
            <a:endParaRPr sz="1200">
              <a:latin typeface="Courier New"/>
              <a:cs typeface="Courier New"/>
            </a:endParaRPr>
          </a:p>
          <a:p>
            <a:pPr marL="655320" marR="733425" indent="-285115">
              <a:lnSpc>
                <a:spcPts val="1360"/>
              </a:lnSpc>
              <a:spcBef>
                <a:spcPts val="5"/>
              </a:spcBef>
            </a:pP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float </a:t>
            </a:r>
            <a:r>
              <a:rPr sz="1200" b="1" spc="-5" dirty="0">
                <a:latin typeface="Courier New"/>
                <a:cs typeface="Courier New"/>
              </a:rPr>
              <a:t>sweepAngle =  (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float</a:t>
            </a:r>
            <a:r>
              <a:rPr sz="1200" b="1" spc="-5" dirty="0">
                <a:latin typeface="Courier New"/>
                <a:cs typeface="Courier New"/>
              </a:rPr>
              <a:t>)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Convert</a:t>
            </a:r>
            <a:r>
              <a:rPr sz="1200" b="1" spc="-5" dirty="0">
                <a:latin typeface="Courier New"/>
                <a:cs typeface="Courier New"/>
              </a:rPr>
              <a:t>.ToDouble(textBox2.Text);</a:t>
            </a:r>
            <a:endParaRPr sz="1200">
              <a:latin typeface="Courier New"/>
              <a:cs typeface="Courier New"/>
            </a:endParaRPr>
          </a:p>
          <a:p>
            <a:pPr marL="370840" marR="1201420">
              <a:lnSpc>
                <a:spcPts val="1360"/>
              </a:lnSpc>
            </a:pP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Pen </a:t>
            </a:r>
            <a:r>
              <a:rPr sz="1200" b="1" spc="-5" dirty="0">
                <a:latin typeface="Courier New"/>
                <a:cs typeface="Courier New"/>
              </a:rPr>
              <a:t>bluePen = </a:t>
            </a:r>
            <a:r>
              <a:rPr sz="1200" b="1" spc="-5" dirty="0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Pen</a:t>
            </a:r>
            <a:r>
              <a:rPr sz="1200" b="1" spc="-5" dirty="0">
                <a:latin typeface="Courier New"/>
                <a:cs typeface="Courier New"/>
              </a:rPr>
              <a:t>(</a:t>
            </a:r>
            <a:r>
              <a:rPr sz="1200" b="1" spc="-5" dirty="0">
                <a:solidFill>
                  <a:srgbClr val="2B92B0"/>
                </a:solidFill>
                <a:latin typeface="Courier New"/>
                <a:cs typeface="Courier New"/>
              </a:rPr>
              <a:t>Color</a:t>
            </a:r>
            <a:r>
              <a:rPr sz="1200" b="1" spc="-5" dirty="0">
                <a:latin typeface="Courier New"/>
                <a:cs typeface="Courier New"/>
              </a:rPr>
              <a:t>.Blue, 1);  g.DrawPie(bluePen, 20, 20, 100, 100,  startAngle, sweepAngle);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50">
              <a:latin typeface="Courier New"/>
              <a:cs typeface="Courier New"/>
            </a:endParaRPr>
          </a:p>
          <a:p>
            <a:pPr marL="370840" marR="293878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bluePen.Dispose();  g.Dispose();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350"/>
              </a:lnSpc>
            </a:pPr>
            <a:r>
              <a:rPr sz="1200" b="1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89241" y="1337797"/>
            <a:ext cx="1401311" cy="14134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13443" y="3027724"/>
            <a:ext cx="3724526" cy="1462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184911" y="7714907"/>
            <a:ext cx="5349875" cy="1885950"/>
            <a:chOff x="1184911" y="7714907"/>
            <a:chExt cx="5349875" cy="1885950"/>
          </a:xfrm>
        </p:grpSpPr>
        <p:sp>
          <p:nvSpPr>
            <p:cNvPr id="7" name="object 7"/>
            <p:cNvSpPr/>
            <p:nvPr/>
          </p:nvSpPr>
          <p:spPr>
            <a:xfrm>
              <a:off x="1184911" y="7714907"/>
              <a:ext cx="2653358" cy="187957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76675" y="7786652"/>
              <a:ext cx="2657919" cy="18141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627120" y="9874334"/>
            <a:ext cx="44704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142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627120" y="9874334"/>
            <a:ext cx="44704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143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01700" y="891590"/>
            <a:ext cx="5761355" cy="1323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Filling Objek-objek</a:t>
            </a:r>
            <a:r>
              <a:rPr sz="1200" b="1" spc="-1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Grafis</a:t>
            </a:r>
            <a:endParaRPr sz="1200">
              <a:latin typeface="Times New Roman"/>
              <a:cs typeface="Times New Roman"/>
            </a:endParaRPr>
          </a:p>
          <a:p>
            <a:pPr marL="12700" marR="5080" indent="457200" algn="just">
              <a:lnSpc>
                <a:spcPct val="144000"/>
              </a:lnSpc>
              <a:spcBef>
                <a:spcPts val="484"/>
              </a:spcBef>
            </a:pPr>
            <a:r>
              <a:rPr sz="1200" spc="-5" dirty="0">
                <a:latin typeface="Times New Roman"/>
                <a:cs typeface="Times New Roman"/>
              </a:rPr>
              <a:t>Objek-objek grafis yang </a:t>
            </a:r>
            <a:r>
              <a:rPr sz="1200" dirty="0">
                <a:latin typeface="Times New Roman"/>
                <a:cs typeface="Times New Roman"/>
              </a:rPr>
              <a:t>dibuat </a:t>
            </a:r>
            <a:r>
              <a:rPr sz="1200" spc="-5" dirty="0">
                <a:latin typeface="Times New Roman"/>
                <a:cs typeface="Times New Roman"/>
              </a:rPr>
              <a:t>sebelumnya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spc="-5" dirty="0">
                <a:latin typeface="Times New Roman"/>
                <a:cs typeface="Times New Roman"/>
              </a:rPr>
              <a:t>objek grafis berongga dimana  </a:t>
            </a:r>
            <a:r>
              <a:rPr sz="1200" dirty="0">
                <a:latin typeface="Times New Roman"/>
                <a:cs typeface="Times New Roman"/>
              </a:rPr>
              <a:t>yang muncul adalah </a:t>
            </a:r>
            <a:r>
              <a:rPr sz="1200" spc="-5" dirty="0">
                <a:latin typeface="Times New Roman"/>
                <a:cs typeface="Times New Roman"/>
              </a:rPr>
              <a:t>kerangka grafisnya. Untuk mengisi rongga </a:t>
            </a:r>
            <a:r>
              <a:rPr sz="1200" dirty="0">
                <a:latin typeface="Times New Roman"/>
                <a:cs typeface="Times New Roman"/>
              </a:rPr>
              <a:t>interior, maka dilakukan  </a:t>
            </a:r>
            <a:r>
              <a:rPr sz="1200" spc="-5" dirty="0">
                <a:latin typeface="Times New Roman"/>
                <a:cs typeface="Times New Roman"/>
              </a:rPr>
              <a:t>proses </a:t>
            </a:r>
            <a:r>
              <a:rPr sz="1200" dirty="0">
                <a:latin typeface="Times New Roman"/>
                <a:cs typeface="Times New Roman"/>
              </a:rPr>
              <a:t>filling </a:t>
            </a:r>
            <a:r>
              <a:rPr sz="1200" spc="-5" dirty="0">
                <a:latin typeface="Times New Roman"/>
                <a:cs typeface="Times New Roman"/>
              </a:rPr>
              <a:t>menggunakan metode-metode sebagai </a:t>
            </a:r>
            <a:r>
              <a:rPr sz="1200" dirty="0">
                <a:latin typeface="Times New Roman"/>
                <a:cs typeface="Times New Roman"/>
              </a:rPr>
              <a:t>berikut. Sama </a:t>
            </a:r>
            <a:r>
              <a:rPr sz="1200" spc="-5" dirty="0">
                <a:latin typeface="Times New Roman"/>
                <a:cs typeface="Times New Roman"/>
              </a:rPr>
              <a:t>seperti </a:t>
            </a:r>
            <a:r>
              <a:rPr sz="1200" dirty="0">
                <a:latin typeface="Times New Roman"/>
                <a:cs typeface="Times New Roman"/>
              </a:rPr>
              <a:t>pembuatan objek  </a:t>
            </a:r>
            <a:r>
              <a:rPr sz="1200" spc="-5" dirty="0">
                <a:latin typeface="Times New Roman"/>
                <a:cs typeface="Times New Roman"/>
              </a:rPr>
              <a:t>lainnya, </a:t>
            </a:r>
            <a:r>
              <a:rPr sz="1200" dirty="0">
                <a:latin typeface="Times New Roman"/>
                <a:cs typeface="Times New Roman"/>
              </a:rPr>
              <a:t>method-method ini </a:t>
            </a:r>
            <a:r>
              <a:rPr sz="1200" spc="-5" dirty="0">
                <a:latin typeface="Times New Roman"/>
                <a:cs typeface="Times New Roman"/>
              </a:rPr>
              <a:t>juga memiliki </a:t>
            </a:r>
            <a:r>
              <a:rPr sz="1200" dirty="0">
                <a:latin typeface="Times New Roman"/>
                <a:cs typeface="Times New Roman"/>
              </a:rPr>
              <a:t>perperty atribut </a:t>
            </a:r>
            <a:r>
              <a:rPr sz="1200" spc="-10" dirty="0">
                <a:latin typeface="Times New Roman"/>
                <a:cs typeface="Times New Roman"/>
              </a:rPr>
              <a:t>yang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sama.</a:t>
            </a:r>
            <a:endParaRPr sz="1200">
              <a:latin typeface="Times New Roman"/>
              <a:cs typeface="Times New Roman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03300" y="2420607"/>
          <a:ext cx="5676900" cy="71380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7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1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286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Method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529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Description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spc="-5" dirty="0">
                          <a:solidFill>
                            <a:srgbClr val="790029"/>
                          </a:solidFill>
                          <a:latin typeface="Times New Roman"/>
                          <a:cs typeface="Times New Roman"/>
                        </a:rPr>
                        <a:t>FillClosedCurve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4655" marR="233679">
                        <a:lnSpc>
                          <a:spcPts val="1380"/>
                        </a:lnSpc>
                        <a:spcBef>
                          <a:spcPts val="595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Fills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the interior of a closed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cardinal 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spline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curve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defined  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by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an 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array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200" spc="-5" dirty="0">
                          <a:solidFill>
                            <a:srgbClr val="790029"/>
                          </a:solidFill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f </a:t>
                      </a:r>
                      <a:r>
                        <a:rPr sz="1200" dirty="0">
                          <a:solidFill>
                            <a:srgbClr val="790029"/>
                          </a:solidFill>
                          <a:latin typeface="Times New Roman"/>
                          <a:cs typeface="Times New Roman"/>
                        </a:rPr>
                        <a:t>oint</a:t>
                      </a:r>
                      <a:r>
                        <a:rPr sz="1200" spc="-95" dirty="0">
                          <a:solidFill>
                            <a:srgbClr val="79002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structures.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556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spc="-5" dirty="0">
                          <a:solidFill>
                            <a:srgbClr val="790029"/>
                          </a:solidFill>
                          <a:latin typeface="Times New Roman"/>
                          <a:cs typeface="Times New Roman"/>
                        </a:rPr>
                        <a:t>FillEllipse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4655" marR="161925">
                        <a:lnSpc>
                          <a:spcPts val="1380"/>
                        </a:lnSpc>
                        <a:spcBef>
                          <a:spcPts val="615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Fills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the interior of an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ellipse defined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by a bounding  rectangle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specified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by a pair of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coordinates,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 width, and a 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height.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810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73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spc="-5" dirty="0">
                          <a:solidFill>
                            <a:srgbClr val="790029"/>
                          </a:solidFill>
                          <a:latin typeface="Times New Roman"/>
                          <a:cs typeface="Times New Roman"/>
                        </a:rPr>
                        <a:t>FillPath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465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Fills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the interior of a </a:t>
                      </a:r>
                      <a:r>
                        <a:rPr sz="1200" spc="-5" dirty="0">
                          <a:solidFill>
                            <a:srgbClr val="790029"/>
                          </a:solidFill>
                          <a:latin typeface="Times New Roman"/>
                          <a:cs typeface="Times New Roman"/>
                        </a:rPr>
                        <a:t>GraphicsPath</a:t>
                      </a:r>
                      <a:r>
                        <a:rPr sz="1200" spc="-25" dirty="0">
                          <a:solidFill>
                            <a:srgbClr val="79002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object.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spc="-5" dirty="0">
                          <a:solidFill>
                            <a:srgbClr val="790029"/>
                          </a:solidFill>
                          <a:latin typeface="Times New Roman"/>
                          <a:cs typeface="Times New Roman"/>
                        </a:rPr>
                        <a:t>FillPie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4655" marR="302895">
                        <a:lnSpc>
                          <a:spcPts val="1380"/>
                        </a:lnSpc>
                        <a:spcBef>
                          <a:spcPts val="615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Fills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the interior of a pie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section defined </a:t>
                      </a:r>
                      <a:r>
                        <a:rPr sz="1200" spc="-15" dirty="0">
                          <a:latin typeface="Times New Roman"/>
                          <a:cs typeface="Times New Roman"/>
                        </a:rPr>
                        <a:t>by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an ellipse  specified by a pair of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coordinates,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width,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height,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and 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two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radial</a:t>
                      </a:r>
                      <a:r>
                        <a:rPr sz="12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lines.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810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00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spc="-5" dirty="0">
                          <a:solidFill>
                            <a:srgbClr val="790029"/>
                          </a:solidFill>
                          <a:latin typeface="Times New Roman"/>
                          <a:cs typeface="Times New Roman"/>
                        </a:rPr>
                        <a:t>FillPolygon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4655" marR="137160">
                        <a:lnSpc>
                          <a:spcPts val="1380"/>
                        </a:lnSpc>
                        <a:spcBef>
                          <a:spcPts val="595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Fills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the interior of a 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polygon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defined 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by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an array of</a:t>
                      </a:r>
                      <a:r>
                        <a:rPr sz="1200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points  specified </a:t>
                      </a:r>
                      <a:r>
                        <a:rPr sz="1200" spc="-15" dirty="0">
                          <a:latin typeface="Times New Roman"/>
                          <a:cs typeface="Times New Roman"/>
                        </a:rPr>
                        <a:t>by</a:t>
                      </a:r>
                      <a:r>
                        <a:rPr sz="1200" spc="-15" dirty="0">
                          <a:solidFill>
                            <a:srgbClr val="790029"/>
                          </a:solidFill>
                          <a:latin typeface="Times New Roman"/>
                          <a:cs typeface="Times New Roman"/>
                        </a:rPr>
                        <a:t>P </a:t>
                      </a:r>
                      <a:r>
                        <a:rPr sz="1200" dirty="0">
                          <a:solidFill>
                            <a:srgbClr val="790029"/>
                          </a:solidFill>
                          <a:latin typeface="Times New Roman"/>
                          <a:cs typeface="Times New Roman"/>
                        </a:rPr>
                        <a:t>oint</a:t>
                      </a:r>
                      <a:r>
                        <a:rPr sz="1200" spc="5" dirty="0">
                          <a:solidFill>
                            <a:srgbClr val="79002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structures.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556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0539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spc="-5" dirty="0">
                          <a:solidFill>
                            <a:srgbClr val="790029"/>
                          </a:solidFill>
                          <a:latin typeface="Times New Roman"/>
                          <a:cs typeface="Times New Roman"/>
                        </a:rPr>
                        <a:t>FillRectangle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4655" marR="544830">
                        <a:lnSpc>
                          <a:spcPts val="1380"/>
                        </a:lnSpc>
                        <a:spcBef>
                          <a:spcPts val="615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Fills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the interior of a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rectangle specified </a:t>
                      </a:r>
                      <a:r>
                        <a:rPr sz="1200" spc="-15" dirty="0">
                          <a:latin typeface="Times New Roman"/>
                          <a:cs typeface="Times New Roman"/>
                        </a:rPr>
                        <a:t>by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 pair of 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coordinates,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 width, and a</a:t>
                      </a:r>
                      <a:r>
                        <a:rPr sz="12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height.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810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spc="-5" dirty="0">
                          <a:solidFill>
                            <a:srgbClr val="790029"/>
                          </a:solidFill>
                          <a:latin typeface="Times New Roman"/>
                          <a:cs typeface="Times New Roman"/>
                        </a:rPr>
                        <a:t>FillRectangles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4655" marR="321945">
                        <a:lnSpc>
                          <a:spcPts val="1380"/>
                        </a:lnSpc>
                        <a:spcBef>
                          <a:spcPts val="595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Fills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the interiors of a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series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rectangles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specified 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by</a:t>
                      </a:r>
                      <a:r>
                        <a:rPr sz="1200" spc="-10" dirty="0">
                          <a:solidFill>
                            <a:srgbClr val="790029"/>
                          </a:solidFill>
                          <a:latin typeface="Times New Roman"/>
                          <a:cs typeface="Times New Roman"/>
                        </a:rPr>
                        <a:t>R  </a:t>
                      </a:r>
                      <a:r>
                        <a:rPr sz="1200" dirty="0">
                          <a:solidFill>
                            <a:srgbClr val="790029"/>
                          </a:solidFill>
                          <a:latin typeface="Times New Roman"/>
                          <a:cs typeface="Times New Roman"/>
                        </a:rPr>
                        <a:t>ectangle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structures.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556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279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spc="-5" dirty="0">
                          <a:solidFill>
                            <a:srgbClr val="790029"/>
                          </a:solidFill>
                          <a:latin typeface="Times New Roman"/>
                          <a:cs typeface="Times New Roman"/>
                        </a:rPr>
                        <a:t>FillRegion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465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Fills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the interior of a </a:t>
                      </a:r>
                      <a:r>
                        <a:rPr sz="1200" spc="-5" dirty="0">
                          <a:solidFill>
                            <a:srgbClr val="790029"/>
                          </a:solidFill>
                          <a:latin typeface="Times New Roman"/>
                          <a:cs typeface="Times New Roman"/>
                        </a:rPr>
                        <a:t>Region</a:t>
                      </a:r>
                      <a:r>
                        <a:rPr sz="1200" spc="-30" dirty="0">
                          <a:solidFill>
                            <a:srgbClr val="79002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object.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spc="-5" dirty="0">
                          <a:solidFill>
                            <a:srgbClr val="790029"/>
                          </a:solidFill>
                          <a:latin typeface="Times New Roman"/>
                          <a:cs typeface="Times New Roman"/>
                        </a:rPr>
                        <a:t>FillClosedCurve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4655" marR="233045">
                        <a:lnSpc>
                          <a:spcPts val="1380"/>
                        </a:lnSpc>
                        <a:spcBef>
                          <a:spcPts val="595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Fills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the interior of a closed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cardinal 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spline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curve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defined  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by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an 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array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200" spc="-5" dirty="0">
                          <a:solidFill>
                            <a:srgbClr val="790029"/>
                          </a:solidFill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f </a:t>
                      </a:r>
                      <a:r>
                        <a:rPr sz="1200" dirty="0">
                          <a:solidFill>
                            <a:srgbClr val="790029"/>
                          </a:solidFill>
                          <a:latin typeface="Times New Roman"/>
                          <a:cs typeface="Times New Roman"/>
                        </a:rPr>
                        <a:t>oint</a:t>
                      </a:r>
                      <a:r>
                        <a:rPr sz="1200" spc="-95" dirty="0">
                          <a:solidFill>
                            <a:srgbClr val="79002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structures.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556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spc="-5" dirty="0">
                          <a:solidFill>
                            <a:srgbClr val="790029"/>
                          </a:solidFill>
                          <a:latin typeface="Times New Roman"/>
                          <a:cs typeface="Times New Roman"/>
                        </a:rPr>
                        <a:t>FillEllipse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4655" marR="161925">
                        <a:lnSpc>
                          <a:spcPts val="1380"/>
                        </a:lnSpc>
                        <a:spcBef>
                          <a:spcPts val="615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Fills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the interior of an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ellipse defined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by a bounding  rectangle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specified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by a pair of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coordinates,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 width, and a 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height.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810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2739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spc="-5" dirty="0">
                          <a:solidFill>
                            <a:srgbClr val="790029"/>
                          </a:solidFill>
                          <a:latin typeface="Times New Roman"/>
                          <a:cs typeface="Times New Roman"/>
                        </a:rPr>
                        <a:t>FillPath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465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Fills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the interior of a </a:t>
                      </a:r>
                      <a:r>
                        <a:rPr sz="1200" spc="-5" dirty="0">
                          <a:solidFill>
                            <a:srgbClr val="790029"/>
                          </a:solidFill>
                          <a:latin typeface="Times New Roman"/>
                          <a:cs typeface="Times New Roman"/>
                        </a:rPr>
                        <a:t>GraphicsPath</a:t>
                      </a:r>
                      <a:r>
                        <a:rPr sz="1200" spc="-25" dirty="0">
                          <a:solidFill>
                            <a:srgbClr val="79002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object.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spc="-5" dirty="0">
                          <a:solidFill>
                            <a:srgbClr val="790029"/>
                          </a:solidFill>
                          <a:latin typeface="Times New Roman"/>
                          <a:cs typeface="Times New Roman"/>
                        </a:rPr>
                        <a:t>FillPie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4655" marR="125095">
                        <a:lnSpc>
                          <a:spcPts val="1380"/>
                        </a:lnSpc>
                        <a:spcBef>
                          <a:spcPts val="615"/>
                        </a:spcBef>
                      </a:pPr>
                      <a:r>
                        <a:rPr sz="1200" spc="-5" dirty="0">
                          <a:solidFill>
                            <a:srgbClr val="790029"/>
                          </a:solidFill>
                          <a:latin typeface="Times New Roman"/>
                          <a:cs typeface="Times New Roman"/>
                        </a:rPr>
                        <a:t>FillPie 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Fills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the interior of a pie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section defined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by 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an 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ellipse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specified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by a pair of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coordinates,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 width, a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height, 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two radial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line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810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1053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spc="-5" dirty="0">
                          <a:solidFill>
                            <a:srgbClr val="790029"/>
                          </a:solidFill>
                          <a:latin typeface="Times New Roman"/>
                          <a:cs typeface="Times New Roman"/>
                        </a:rPr>
                        <a:t>FillPolygon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4655" marR="137160">
                        <a:lnSpc>
                          <a:spcPts val="1380"/>
                        </a:lnSpc>
                        <a:spcBef>
                          <a:spcPts val="595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Fills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the interior of a 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polygon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defined 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by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an array of</a:t>
                      </a:r>
                      <a:r>
                        <a:rPr sz="1200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points  specified </a:t>
                      </a:r>
                      <a:r>
                        <a:rPr sz="1200" spc="-15" dirty="0">
                          <a:latin typeface="Times New Roman"/>
                          <a:cs typeface="Times New Roman"/>
                        </a:rPr>
                        <a:t>by</a:t>
                      </a:r>
                      <a:r>
                        <a:rPr sz="1200" spc="-15" dirty="0">
                          <a:solidFill>
                            <a:srgbClr val="790029"/>
                          </a:solidFill>
                          <a:latin typeface="Times New Roman"/>
                          <a:cs typeface="Times New Roman"/>
                        </a:rPr>
                        <a:t>P </a:t>
                      </a:r>
                      <a:r>
                        <a:rPr sz="1200" dirty="0">
                          <a:solidFill>
                            <a:srgbClr val="790029"/>
                          </a:solidFill>
                          <a:latin typeface="Times New Roman"/>
                          <a:cs typeface="Times New Roman"/>
                        </a:rPr>
                        <a:t>oint</a:t>
                      </a:r>
                      <a:r>
                        <a:rPr sz="1200" spc="5" dirty="0">
                          <a:solidFill>
                            <a:srgbClr val="79002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structures.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556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9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901852" y="810209"/>
            <a:ext cx="5760720" cy="10750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60045" algn="just">
              <a:lnSpc>
                <a:spcPct val="143500"/>
              </a:lnSpc>
              <a:spcBef>
                <a:spcPts val="95"/>
              </a:spcBef>
            </a:pPr>
            <a:r>
              <a:rPr sz="1200" dirty="0">
                <a:latin typeface="Times New Roman"/>
                <a:cs typeface="Times New Roman"/>
              </a:rPr>
              <a:t>Refreshing pada </a:t>
            </a:r>
            <a:r>
              <a:rPr sz="1200" spc="-5" dirty="0">
                <a:latin typeface="Times New Roman"/>
                <a:cs typeface="Times New Roman"/>
              </a:rPr>
              <a:t>raster-scan display </a:t>
            </a:r>
            <a:r>
              <a:rPr sz="1200" dirty="0">
                <a:latin typeface="Times New Roman"/>
                <a:cs typeface="Times New Roman"/>
              </a:rPr>
              <a:t>mempunyai nilai 60 </a:t>
            </a:r>
            <a:r>
              <a:rPr sz="1200" spc="-5" dirty="0">
                <a:latin typeface="Times New Roman"/>
                <a:cs typeface="Times New Roman"/>
              </a:rPr>
              <a:t>sampai </a:t>
            </a:r>
            <a:r>
              <a:rPr sz="1200" dirty="0">
                <a:latin typeface="Times New Roman"/>
                <a:cs typeface="Times New Roman"/>
              </a:rPr>
              <a:t>80 </a:t>
            </a:r>
            <a:r>
              <a:rPr sz="1200" spc="-5" dirty="0">
                <a:latin typeface="Times New Roman"/>
                <a:cs typeface="Times New Roman"/>
              </a:rPr>
              <a:t>frame </a:t>
            </a:r>
            <a:r>
              <a:rPr sz="1200" dirty="0">
                <a:latin typeface="Times New Roman"/>
                <a:cs typeface="Times New Roman"/>
              </a:rPr>
              <a:t>per detik.  </a:t>
            </a:r>
            <a:r>
              <a:rPr sz="1200" spc="-5" dirty="0">
                <a:latin typeface="Times New Roman"/>
                <a:cs typeface="Times New Roman"/>
              </a:rPr>
              <a:t>Kembalinya </a:t>
            </a:r>
            <a:r>
              <a:rPr sz="1200" dirty="0">
                <a:latin typeface="Times New Roman"/>
                <a:cs typeface="Times New Roman"/>
              </a:rPr>
              <a:t>scan pada </a:t>
            </a:r>
            <a:r>
              <a:rPr sz="1200" spc="-5" dirty="0">
                <a:latin typeface="Times New Roman"/>
                <a:cs typeface="Times New Roman"/>
              </a:rPr>
              <a:t>bagian </a:t>
            </a:r>
            <a:r>
              <a:rPr sz="1200" dirty="0">
                <a:latin typeface="Times New Roman"/>
                <a:cs typeface="Times New Roman"/>
              </a:rPr>
              <a:t>kiri </a:t>
            </a:r>
            <a:r>
              <a:rPr sz="1200" spc="-5" dirty="0">
                <a:latin typeface="Times New Roman"/>
                <a:cs typeface="Times New Roman"/>
              </a:rPr>
              <a:t>layar </a:t>
            </a:r>
            <a:r>
              <a:rPr sz="1200" dirty="0">
                <a:latin typeface="Times New Roman"/>
                <a:cs typeface="Times New Roman"/>
              </a:rPr>
              <a:t>setelah refreshing tiap </a:t>
            </a:r>
            <a:r>
              <a:rPr sz="1200" spc="-5" dirty="0">
                <a:latin typeface="Times New Roman"/>
                <a:cs typeface="Times New Roman"/>
              </a:rPr>
              <a:t>scane line disebut horizontal  </a:t>
            </a:r>
            <a:r>
              <a:rPr sz="1200" dirty="0">
                <a:latin typeface="Times New Roman"/>
                <a:cs typeface="Times New Roman"/>
              </a:rPr>
              <a:t>retrace. </a:t>
            </a:r>
            <a:r>
              <a:rPr sz="1200" spc="-5" dirty="0">
                <a:latin typeface="Times New Roman"/>
                <a:cs typeface="Times New Roman"/>
              </a:rPr>
              <a:t>Sedangkan </a:t>
            </a:r>
            <a:r>
              <a:rPr sz="1200" dirty="0">
                <a:latin typeface="Times New Roman"/>
                <a:cs typeface="Times New Roman"/>
              </a:rPr>
              <a:t>pada akhir </a:t>
            </a:r>
            <a:r>
              <a:rPr sz="1200" spc="-5" dirty="0">
                <a:latin typeface="Times New Roman"/>
                <a:cs typeface="Times New Roman"/>
              </a:rPr>
              <a:t>dari tiap </a:t>
            </a:r>
            <a:r>
              <a:rPr sz="1200" dirty="0">
                <a:latin typeface="Times New Roman"/>
                <a:cs typeface="Times New Roman"/>
              </a:rPr>
              <a:t>frame </a:t>
            </a:r>
            <a:r>
              <a:rPr sz="1200" spc="-5" dirty="0">
                <a:latin typeface="Times New Roman"/>
                <a:cs typeface="Times New Roman"/>
              </a:rPr>
              <a:t>(1/80 </a:t>
            </a:r>
            <a:r>
              <a:rPr sz="1200" dirty="0">
                <a:latin typeface="Times New Roman"/>
                <a:cs typeface="Times New Roman"/>
              </a:rPr>
              <a:t>sampai </a:t>
            </a:r>
            <a:r>
              <a:rPr sz="1200" spc="-5" dirty="0">
                <a:latin typeface="Times New Roman"/>
                <a:cs typeface="Times New Roman"/>
              </a:rPr>
              <a:t>1/60 </a:t>
            </a:r>
            <a:r>
              <a:rPr sz="1200" dirty="0">
                <a:latin typeface="Times New Roman"/>
                <a:cs typeface="Times New Roman"/>
              </a:rPr>
              <a:t>tiap </a:t>
            </a:r>
            <a:r>
              <a:rPr sz="1200" spc="-5" dirty="0">
                <a:latin typeface="Times New Roman"/>
                <a:cs typeface="Times New Roman"/>
              </a:rPr>
              <a:t>detik) </a:t>
            </a:r>
            <a:r>
              <a:rPr sz="1200" dirty="0">
                <a:latin typeface="Times New Roman"/>
                <a:cs typeface="Times New Roman"/>
              </a:rPr>
              <a:t>pancaran  elektron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kembali ke </a:t>
            </a:r>
            <a:r>
              <a:rPr sz="1200" spc="-5" dirty="0">
                <a:latin typeface="Times New Roman"/>
                <a:cs typeface="Times New Roman"/>
              </a:rPr>
              <a:t>atas </a:t>
            </a:r>
            <a:r>
              <a:rPr sz="1200" dirty="0">
                <a:latin typeface="Times New Roman"/>
                <a:cs typeface="Times New Roman"/>
              </a:rPr>
              <a:t>disebut </a:t>
            </a:r>
            <a:r>
              <a:rPr sz="1200" spc="-5" dirty="0">
                <a:latin typeface="Times New Roman"/>
                <a:cs typeface="Times New Roman"/>
              </a:rPr>
              <a:t>vertical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retrace.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852" y="2458872"/>
            <a:ext cx="5761355" cy="3089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Random-scan</a:t>
            </a:r>
            <a:r>
              <a:rPr sz="1200" b="1" spc="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Display</a:t>
            </a:r>
            <a:endParaRPr sz="1200">
              <a:latin typeface="Times New Roman"/>
              <a:cs typeface="Times New Roman"/>
            </a:endParaRPr>
          </a:p>
          <a:p>
            <a:pPr marL="12700" marR="5715" indent="456565" algn="just">
              <a:lnSpc>
                <a:spcPct val="143500"/>
              </a:lnSpc>
              <a:spcBef>
                <a:spcPts val="990"/>
              </a:spcBef>
            </a:pPr>
            <a:r>
              <a:rPr sz="1200" spc="-5" dirty="0">
                <a:latin typeface="Times New Roman"/>
                <a:cs typeface="Times New Roman"/>
              </a:rPr>
              <a:t>Pada </a:t>
            </a:r>
            <a:r>
              <a:rPr sz="1200" dirty="0">
                <a:latin typeface="Times New Roman"/>
                <a:cs typeface="Times New Roman"/>
              </a:rPr>
              <a:t>saat </a:t>
            </a:r>
            <a:r>
              <a:rPr sz="1200" spc="-5" dirty="0">
                <a:latin typeface="Times New Roman"/>
                <a:cs typeface="Times New Roman"/>
              </a:rPr>
              <a:t>mengoperasikan </a:t>
            </a:r>
            <a:r>
              <a:rPr sz="1200" dirty="0">
                <a:latin typeface="Times New Roman"/>
                <a:cs typeface="Times New Roman"/>
              </a:rPr>
              <a:t>unit </a:t>
            </a:r>
            <a:r>
              <a:rPr sz="1200" spc="-5" dirty="0">
                <a:latin typeface="Times New Roman"/>
                <a:cs typeface="Times New Roman"/>
              </a:rPr>
              <a:t>random-scan display, </a:t>
            </a:r>
            <a:r>
              <a:rPr sz="1200" dirty="0">
                <a:latin typeface="Times New Roman"/>
                <a:cs typeface="Times New Roman"/>
              </a:rPr>
              <a:t>pancaran </a:t>
            </a:r>
            <a:r>
              <a:rPr sz="1200" spc="-5" dirty="0">
                <a:latin typeface="Times New Roman"/>
                <a:cs typeface="Times New Roman"/>
              </a:rPr>
              <a:t>elektron diarahkan  hanya </a:t>
            </a:r>
            <a:r>
              <a:rPr sz="1200" dirty="0">
                <a:latin typeface="Times New Roman"/>
                <a:cs typeface="Times New Roman"/>
              </a:rPr>
              <a:t>ke </a:t>
            </a:r>
            <a:r>
              <a:rPr sz="1200" spc="-5" dirty="0">
                <a:latin typeface="Times New Roman"/>
                <a:cs typeface="Times New Roman"/>
              </a:rPr>
              <a:t>bagian layar </a:t>
            </a:r>
            <a:r>
              <a:rPr sz="1200" dirty="0">
                <a:latin typeface="Times New Roman"/>
                <a:cs typeface="Times New Roman"/>
              </a:rPr>
              <a:t>di mana </a:t>
            </a:r>
            <a:r>
              <a:rPr sz="1200" spc="-5" dirty="0">
                <a:latin typeface="Times New Roman"/>
                <a:cs typeface="Times New Roman"/>
              </a:rPr>
              <a:t>gambar </a:t>
            </a:r>
            <a:r>
              <a:rPr sz="1200" spc="5" dirty="0">
                <a:latin typeface="Times New Roman"/>
                <a:cs typeface="Times New Roman"/>
              </a:rPr>
              <a:t>dibuat. </a:t>
            </a:r>
            <a:r>
              <a:rPr sz="1200" spc="-5" dirty="0">
                <a:latin typeface="Times New Roman"/>
                <a:cs typeface="Times New Roman"/>
              </a:rPr>
              <a:t>Random-scan </a:t>
            </a:r>
            <a:r>
              <a:rPr sz="1200" dirty="0">
                <a:latin typeface="Times New Roman"/>
                <a:cs typeface="Times New Roman"/>
              </a:rPr>
              <a:t>monitor </a:t>
            </a:r>
            <a:r>
              <a:rPr sz="1200" spc="-5" dirty="0">
                <a:latin typeface="Times New Roman"/>
                <a:cs typeface="Times New Roman"/>
              </a:rPr>
              <a:t>yang hanya </a:t>
            </a:r>
            <a:r>
              <a:rPr sz="1200" dirty="0">
                <a:latin typeface="Times New Roman"/>
                <a:cs typeface="Times New Roman"/>
              </a:rPr>
              <a:t>membuat  </a:t>
            </a:r>
            <a:r>
              <a:rPr sz="1200" spc="-5" dirty="0">
                <a:latin typeface="Times New Roman"/>
                <a:cs typeface="Times New Roman"/>
              </a:rPr>
              <a:t>gambar dengan </a:t>
            </a:r>
            <a:r>
              <a:rPr sz="1200" dirty="0">
                <a:latin typeface="Times New Roman"/>
                <a:cs typeface="Times New Roman"/>
              </a:rPr>
              <a:t>satu </a:t>
            </a:r>
            <a:r>
              <a:rPr sz="1200" spc="-5" dirty="0">
                <a:latin typeface="Times New Roman"/>
                <a:cs typeface="Times New Roman"/>
              </a:rPr>
              <a:t>garis </a:t>
            </a:r>
            <a:r>
              <a:rPr sz="1200" dirty="0">
                <a:latin typeface="Times New Roman"/>
                <a:cs typeface="Times New Roman"/>
              </a:rPr>
              <a:t>pada suatu </a:t>
            </a:r>
            <a:r>
              <a:rPr sz="1200" spc="5" dirty="0">
                <a:latin typeface="Times New Roman"/>
                <a:cs typeface="Times New Roman"/>
              </a:rPr>
              <a:t>saat </a:t>
            </a:r>
            <a:r>
              <a:rPr sz="1200" dirty="0">
                <a:latin typeface="Times New Roman"/>
                <a:cs typeface="Times New Roman"/>
              </a:rPr>
              <a:t>disebut </a:t>
            </a:r>
            <a:r>
              <a:rPr sz="1200" spc="-5" dirty="0">
                <a:latin typeface="Times New Roman"/>
                <a:cs typeface="Times New Roman"/>
              </a:rPr>
              <a:t>vector display, stroke writing, </a:t>
            </a:r>
            <a:r>
              <a:rPr sz="1200" spc="5" dirty="0">
                <a:latin typeface="Times New Roman"/>
                <a:cs typeface="Times New Roman"/>
              </a:rPr>
              <a:t>atau  </a:t>
            </a:r>
            <a:r>
              <a:rPr sz="1200" spc="-5" dirty="0">
                <a:latin typeface="Times New Roman"/>
                <a:cs typeface="Times New Roman"/>
              </a:rPr>
              <a:t>calligraphic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display.</a:t>
            </a:r>
            <a:endParaRPr sz="1200">
              <a:latin typeface="Times New Roman"/>
              <a:cs typeface="Times New Roman"/>
            </a:endParaRPr>
          </a:p>
          <a:p>
            <a:pPr marL="12700" marR="5080" indent="457200" algn="just">
              <a:lnSpc>
                <a:spcPct val="143600"/>
              </a:lnSpc>
              <a:spcBef>
                <a:spcPts val="1015"/>
              </a:spcBef>
            </a:pPr>
            <a:r>
              <a:rPr sz="1200" dirty="0">
                <a:latin typeface="Times New Roman"/>
                <a:cs typeface="Times New Roman"/>
              </a:rPr>
              <a:t>Refresh rate </a:t>
            </a:r>
            <a:r>
              <a:rPr sz="1200" spc="-5" dirty="0">
                <a:latin typeface="Times New Roman"/>
                <a:cs typeface="Times New Roman"/>
              </a:rPr>
              <a:t>pada random-scan </a:t>
            </a:r>
            <a:r>
              <a:rPr sz="1200" dirty="0">
                <a:latin typeface="Times New Roman"/>
                <a:cs typeface="Times New Roman"/>
              </a:rPr>
              <a:t>display </a:t>
            </a:r>
            <a:r>
              <a:rPr sz="1200" spc="-5" dirty="0">
                <a:latin typeface="Times New Roman"/>
                <a:cs typeface="Times New Roman"/>
              </a:rPr>
              <a:t>tergantung </a:t>
            </a:r>
            <a:r>
              <a:rPr sz="1200" dirty="0">
                <a:latin typeface="Times New Roman"/>
                <a:cs typeface="Times New Roman"/>
              </a:rPr>
              <a:t>dari jumlah </a:t>
            </a:r>
            <a:r>
              <a:rPr sz="1200" spc="-5" dirty="0">
                <a:latin typeface="Times New Roman"/>
                <a:cs typeface="Times New Roman"/>
              </a:rPr>
              <a:t>garis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spc="-5" dirty="0">
                <a:latin typeface="Times New Roman"/>
                <a:cs typeface="Times New Roman"/>
              </a:rPr>
              <a:t>ditampilkan.  Definisi gambar disimpan sebagai </a:t>
            </a:r>
            <a:r>
              <a:rPr sz="1200" dirty="0">
                <a:latin typeface="Times New Roman"/>
                <a:cs typeface="Times New Roman"/>
              </a:rPr>
              <a:t>satu </a:t>
            </a:r>
            <a:r>
              <a:rPr sz="1200" spc="-10" dirty="0">
                <a:latin typeface="Times New Roman"/>
                <a:cs typeface="Times New Roman"/>
              </a:rPr>
              <a:t>blok </a:t>
            </a:r>
            <a:r>
              <a:rPr sz="1200" dirty="0">
                <a:latin typeface="Times New Roman"/>
                <a:cs typeface="Times New Roman"/>
              </a:rPr>
              <a:t>perintah </a:t>
            </a:r>
            <a:r>
              <a:rPr sz="1200" spc="-5" dirty="0">
                <a:latin typeface="Times New Roman"/>
                <a:cs typeface="Times New Roman"/>
              </a:rPr>
              <a:t>line drawing </a:t>
            </a:r>
            <a:r>
              <a:rPr sz="1200" dirty="0">
                <a:latin typeface="Times New Roman"/>
                <a:cs typeface="Times New Roman"/>
              </a:rPr>
              <a:t>disebut </a:t>
            </a:r>
            <a:r>
              <a:rPr sz="1200" spc="-5" dirty="0">
                <a:latin typeface="Times New Roman"/>
                <a:cs typeface="Times New Roman"/>
              </a:rPr>
              <a:t>refresh </a:t>
            </a:r>
            <a:r>
              <a:rPr sz="1200" dirty="0">
                <a:latin typeface="Times New Roman"/>
                <a:cs typeface="Times New Roman"/>
              </a:rPr>
              <a:t>display file.  </a:t>
            </a:r>
            <a:r>
              <a:rPr sz="1200" spc="-5" dirty="0">
                <a:latin typeface="Times New Roman"/>
                <a:cs typeface="Times New Roman"/>
              </a:rPr>
              <a:t>Untuk menampilkan gambar </a:t>
            </a:r>
            <a:r>
              <a:rPr sz="1200" dirty="0">
                <a:latin typeface="Times New Roman"/>
                <a:cs typeface="Times New Roman"/>
              </a:rPr>
              <a:t>tertentu, </a:t>
            </a:r>
            <a:r>
              <a:rPr sz="1200" spc="-5" dirty="0">
                <a:latin typeface="Times New Roman"/>
                <a:cs typeface="Times New Roman"/>
              </a:rPr>
              <a:t>setelah semua perintah gambar diproses, siklus sistem  </a:t>
            </a:r>
            <a:r>
              <a:rPr sz="1200" dirty="0">
                <a:latin typeface="Times New Roman"/>
                <a:cs typeface="Times New Roman"/>
              </a:rPr>
              <a:t>kembali </a:t>
            </a:r>
            <a:r>
              <a:rPr sz="1200" spc="-5" dirty="0">
                <a:latin typeface="Times New Roman"/>
                <a:cs typeface="Times New Roman"/>
              </a:rPr>
              <a:t>pada perintah baris </a:t>
            </a:r>
            <a:r>
              <a:rPr sz="1200" dirty="0">
                <a:latin typeface="Times New Roman"/>
                <a:cs typeface="Times New Roman"/>
              </a:rPr>
              <a:t>pertama. </a:t>
            </a:r>
            <a:r>
              <a:rPr sz="1200" spc="-5" dirty="0">
                <a:latin typeface="Times New Roman"/>
                <a:cs typeface="Times New Roman"/>
              </a:rPr>
              <a:t>Sistem random-scan </a:t>
            </a:r>
            <a:r>
              <a:rPr sz="1200" dirty="0">
                <a:latin typeface="Times New Roman"/>
                <a:cs typeface="Times New Roman"/>
              </a:rPr>
              <a:t>dirancang untuk </a:t>
            </a:r>
            <a:r>
              <a:rPr sz="1200" spc="-5" dirty="0">
                <a:latin typeface="Times New Roman"/>
                <a:cs typeface="Times New Roman"/>
              </a:rPr>
              <a:t>membuat gambar  </a:t>
            </a:r>
            <a:r>
              <a:rPr sz="1200" dirty="0">
                <a:latin typeface="Times New Roman"/>
                <a:cs typeface="Times New Roman"/>
              </a:rPr>
              <a:t>seluruh komponen </a:t>
            </a:r>
            <a:r>
              <a:rPr sz="1200" spc="-5" dirty="0">
                <a:latin typeface="Times New Roman"/>
                <a:cs typeface="Times New Roman"/>
              </a:rPr>
              <a:t>garis dengan </a:t>
            </a:r>
            <a:r>
              <a:rPr sz="1200" dirty="0">
                <a:latin typeface="Times New Roman"/>
                <a:cs typeface="Times New Roman"/>
              </a:rPr>
              <a:t>rate </a:t>
            </a:r>
            <a:r>
              <a:rPr sz="1200" spc="-5" dirty="0">
                <a:latin typeface="Times New Roman"/>
                <a:cs typeface="Times New Roman"/>
              </a:rPr>
              <a:t>antara </a:t>
            </a:r>
            <a:r>
              <a:rPr sz="1200" dirty="0">
                <a:latin typeface="Times New Roman"/>
                <a:cs typeface="Times New Roman"/>
              </a:rPr>
              <a:t>30 sampai 60 </a:t>
            </a:r>
            <a:r>
              <a:rPr sz="1200" spc="-5" dirty="0">
                <a:latin typeface="Times New Roman"/>
                <a:cs typeface="Times New Roman"/>
              </a:rPr>
              <a:t>tiap detik. Sistem </a:t>
            </a:r>
            <a:r>
              <a:rPr sz="1200" spc="-10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kualitas  </a:t>
            </a:r>
            <a:r>
              <a:rPr sz="1200" spc="-10" dirty="0">
                <a:latin typeface="Times New Roman"/>
                <a:cs typeface="Times New Roman"/>
              </a:rPr>
              <a:t>tinggi </a:t>
            </a:r>
            <a:r>
              <a:rPr sz="1200" dirty="0">
                <a:latin typeface="Times New Roman"/>
                <a:cs typeface="Times New Roman"/>
              </a:rPr>
              <a:t>dapat </a:t>
            </a:r>
            <a:r>
              <a:rPr sz="1200" spc="-5" dirty="0">
                <a:latin typeface="Times New Roman"/>
                <a:cs typeface="Times New Roman"/>
              </a:rPr>
              <a:t>menangani sampai </a:t>
            </a:r>
            <a:r>
              <a:rPr sz="1200" dirty="0">
                <a:latin typeface="Times New Roman"/>
                <a:cs typeface="Times New Roman"/>
              </a:rPr>
              <a:t>100.000 </a:t>
            </a:r>
            <a:r>
              <a:rPr sz="1200" spc="-5" dirty="0">
                <a:latin typeface="Times New Roman"/>
                <a:cs typeface="Times New Roman"/>
              </a:rPr>
              <a:t>garis </a:t>
            </a:r>
            <a:r>
              <a:rPr sz="1200" dirty="0">
                <a:latin typeface="Times New Roman"/>
                <a:cs typeface="Times New Roman"/>
              </a:rPr>
              <a:t>pendek </a:t>
            </a:r>
            <a:r>
              <a:rPr sz="1200" spc="-5" dirty="0">
                <a:latin typeface="Times New Roman"/>
                <a:cs typeface="Times New Roman"/>
              </a:rPr>
              <a:t>setiap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refreshing.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157" y="6121806"/>
            <a:ext cx="5760720" cy="3353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Monitor </a:t>
            </a:r>
            <a:r>
              <a:rPr sz="1200" b="1" spc="-10" dirty="0">
                <a:latin typeface="Times New Roman"/>
                <a:cs typeface="Times New Roman"/>
              </a:rPr>
              <a:t>Color</a:t>
            </a:r>
            <a:r>
              <a:rPr sz="1200" b="1" spc="1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CRT</a:t>
            </a:r>
            <a:endParaRPr sz="1200">
              <a:latin typeface="Times New Roman"/>
              <a:cs typeface="Times New Roman"/>
            </a:endParaRPr>
          </a:p>
          <a:p>
            <a:pPr marL="12700" marR="5715" indent="360680" algn="just">
              <a:lnSpc>
                <a:spcPct val="143500"/>
              </a:lnSpc>
              <a:spcBef>
                <a:spcPts val="990"/>
              </a:spcBef>
            </a:pPr>
            <a:r>
              <a:rPr sz="1200" dirty="0">
                <a:latin typeface="Times New Roman"/>
                <a:cs typeface="Times New Roman"/>
              </a:rPr>
              <a:t>Color CRT </a:t>
            </a:r>
            <a:r>
              <a:rPr sz="1200" spc="-5" dirty="0">
                <a:latin typeface="Times New Roman"/>
                <a:cs typeface="Times New Roman"/>
              </a:rPr>
              <a:t>menampilkan gambar dengan </a:t>
            </a:r>
            <a:r>
              <a:rPr sz="1200" dirty="0">
                <a:latin typeface="Times New Roman"/>
                <a:cs typeface="Times New Roman"/>
              </a:rPr>
              <a:t>kombinasi </a:t>
            </a:r>
            <a:r>
              <a:rPr sz="1200" spc="-5" dirty="0">
                <a:latin typeface="Times New Roman"/>
                <a:cs typeface="Times New Roman"/>
              </a:rPr>
              <a:t>fosfor yang </a:t>
            </a:r>
            <a:r>
              <a:rPr sz="1200" dirty="0">
                <a:latin typeface="Times New Roman"/>
                <a:cs typeface="Times New Roman"/>
              </a:rPr>
              <a:t>memancarkan sinar  </a:t>
            </a:r>
            <a:r>
              <a:rPr sz="1200" spc="-5" dirty="0">
                <a:latin typeface="Times New Roman"/>
                <a:cs typeface="Times New Roman"/>
              </a:rPr>
              <a:t>warna yang </a:t>
            </a:r>
            <a:r>
              <a:rPr sz="1200" dirty="0">
                <a:latin typeface="Times New Roman"/>
                <a:cs typeface="Times New Roman"/>
              </a:rPr>
              <a:t>berbeda. </a:t>
            </a:r>
            <a:r>
              <a:rPr sz="1200" spc="-5" dirty="0">
                <a:latin typeface="Times New Roman"/>
                <a:cs typeface="Times New Roman"/>
              </a:rPr>
              <a:t>Dengan menggabungkan </a:t>
            </a:r>
            <a:r>
              <a:rPr sz="1200" dirty="0">
                <a:latin typeface="Times New Roman"/>
                <a:cs typeface="Times New Roman"/>
              </a:rPr>
              <a:t>sinar dari </a:t>
            </a:r>
            <a:r>
              <a:rPr sz="1200" spc="-5" dirty="0">
                <a:latin typeface="Times New Roman"/>
                <a:cs typeface="Times New Roman"/>
              </a:rPr>
              <a:t>fosfor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berbeda, </a:t>
            </a:r>
            <a:r>
              <a:rPr sz="1200" spc="-5" dirty="0">
                <a:latin typeface="Times New Roman"/>
                <a:cs typeface="Times New Roman"/>
              </a:rPr>
              <a:t>tingkat </a:t>
            </a:r>
            <a:r>
              <a:rPr sz="1200" dirty="0">
                <a:latin typeface="Times New Roman"/>
                <a:cs typeface="Times New Roman"/>
              </a:rPr>
              <a:t>dari  </a:t>
            </a:r>
            <a:r>
              <a:rPr sz="1200" spc="-5" dirty="0">
                <a:latin typeface="Times New Roman"/>
                <a:cs typeface="Times New Roman"/>
              </a:rPr>
              <a:t>warna </a:t>
            </a:r>
            <a:r>
              <a:rPr sz="1200" dirty="0">
                <a:latin typeface="Times New Roman"/>
                <a:cs typeface="Times New Roman"/>
              </a:rPr>
              <a:t>dapat </a:t>
            </a:r>
            <a:r>
              <a:rPr sz="1200" spc="-5" dirty="0">
                <a:latin typeface="Times New Roman"/>
                <a:cs typeface="Times New Roman"/>
              </a:rPr>
              <a:t>ditampilkan. Terdapat </a:t>
            </a:r>
            <a:r>
              <a:rPr sz="1200" dirty="0">
                <a:latin typeface="Times New Roman"/>
                <a:cs typeface="Times New Roman"/>
              </a:rPr>
              <a:t>dua </a:t>
            </a:r>
            <a:r>
              <a:rPr sz="1200" spc="-5" dirty="0">
                <a:latin typeface="Times New Roman"/>
                <a:cs typeface="Times New Roman"/>
              </a:rPr>
              <a:t>teknik </a:t>
            </a:r>
            <a:r>
              <a:rPr sz="1200" dirty="0">
                <a:latin typeface="Times New Roman"/>
                <a:cs typeface="Times New Roman"/>
              </a:rPr>
              <a:t>dasar untuk </a:t>
            </a:r>
            <a:r>
              <a:rPr sz="1200" spc="-5" dirty="0">
                <a:latin typeface="Times New Roman"/>
                <a:cs typeface="Times New Roman"/>
              </a:rPr>
              <a:t>mendapatkan </a:t>
            </a:r>
            <a:r>
              <a:rPr sz="1200" dirty="0">
                <a:latin typeface="Times New Roman"/>
                <a:cs typeface="Times New Roman"/>
              </a:rPr>
              <a:t>warna, </a:t>
            </a:r>
            <a:r>
              <a:rPr sz="1200" spc="-5" dirty="0">
                <a:latin typeface="Times New Roman"/>
                <a:cs typeface="Times New Roman"/>
              </a:rPr>
              <a:t>yaitu beam  </a:t>
            </a:r>
            <a:r>
              <a:rPr sz="1200" dirty="0">
                <a:latin typeface="Times New Roman"/>
                <a:cs typeface="Times New Roman"/>
              </a:rPr>
              <a:t>penetration dan </a:t>
            </a:r>
            <a:r>
              <a:rPr sz="1200" spc="-5" dirty="0">
                <a:latin typeface="Times New Roman"/>
                <a:cs typeface="Times New Roman"/>
              </a:rPr>
              <a:t>shadow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mask.</a:t>
            </a:r>
            <a:endParaRPr sz="1200">
              <a:latin typeface="Times New Roman"/>
              <a:cs typeface="Times New Roman"/>
            </a:endParaRPr>
          </a:p>
          <a:p>
            <a:pPr marL="12700" marR="5080" indent="360045" algn="just">
              <a:lnSpc>
                <a:spcPct val="143700"/>
              </a:lnSpc>
              <a:spcBef>
                <a:spcPts val="1015"/>
              </a:spcBef>
            </a:pPr>
            <a:r>
              <a:rPr sz="1200" spc="-5" dirty="0">
                <a:latin typeface="Times New Roman"/>
                <a:cs typeface="Times New Roman"/>
              </a:rPr>
              <a:t>Beam penetration digunakan </a:t>
            </a:r>
            <a:r>
              <a:rPr sz="1200" dirty="0">
                <a:latin typeface="Times New Roman"/>
                <a:cs typeface="Times New Roman"/>
              </a:rPr>
              <a:t>untuk </a:t>
            </a:r>
            <a:r>
              <a:rPr sz="1200" spc="-5" dirty="0">
                <a:latin typeface="Times New Roman"/>
                <a:cs typeface="Times New Roman"/>
              </a:rPr>
              <a:t>menampilkan gambar berwarna dengan random-  </a:t>
            </a:r>
            <a:r>
              <a:rPr sz="1200" dirty="0">
                <a:latin typeface="Times New Roman"/>
                <a:cs typeface="Times New Roman"/>
              </a:rPr>
              <a:t>scan </a:t>
            </a:r>
            <a:r>
              <a:rPr sz="1200" spc="-5" dirty="0">
                <a:latin typeface="Times New Roman"/>
                <a:cs typeface="Times New Roman"/>
              </a:rPr>
              <a:t>monitor. Dua lapisan fosfor, </a:t>
            </a:r>
            <a:r>
              <a:rPr sz="1200" spc="-10" dirty="0">
                <a:latin typeface="Times New Roman"/>
                <a:cs typeface="Times New Roman"/>
              </a:rPr>
              <a:t>biasanya </a:t>
            </a:r>
            <a:r>
              <a:rPr sz="1200" dirty="0">
                <a:latin typeface="Times New Roman"/>
                <a:cs typeface="Times New Roman"/>
              </a:rPr>
              <a:t>merah dan </a:t>
            </a:r>
            <a:r>
              <a:rPr sz="1200" spc="-5" dirty="0">
                <a:latin typeface="Times New Roman"/>
                <a:cs typeface="Times New Roman"/>
              </a:rPr>
              <a:t>hijau, dilapiskan </a:t>
            </a:r>
            <a:r>
              <a:rPr sz="1200" dirty="0">
                <a:latin typeface="Times New Roman"/>
                <a:cs typeface="Times New Roman"/>
              </a:rPr>
              <a:t>pada </a:t>
            </a:r>
            <a:r>
              <a:rPr sz="1200" spc="-5" dirty="0">
                <a:latin typeface="Times New Roman"/>
                <a:cs typeface="Times New Roman"/>
              </a:rPr>
              <a:t>bagian dalam 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warna yang </a:t>
            </a:r>
            <a:r>
              <a:rPr sz="1200" dirty="0">
                <a:latin typeface="Times New Roman"/>
                <a:cs typeface="Times New Roman"/>
              </a:rPr>
              <a:t>dihasilkan </a:t>
            </a:r>
            <a:r>
              <a:rPr sz="1200" spc="-5" dirty="0">
                <a:latin typeface="Times New Roman"/>
                <a:cs typeface="Times New Roman"/>
              </a:rPr>
              <a:t>tergantung </a:t>
            </a:r>
            <a:r>
              <a:rPr sz="1200" dirty="0">
                <a:latin typeface="Times New Roman"/>
                <a:cs typeface="Times New Roman"/>
              </a:rPr>
              <a:t>dari seberapa besar </a:t>
            </a:r>
            <a:r>
              <a:rPr sz="1200" spc="-5" dirty="0">
                <a:latin typeface="Times New Roman"/>
                <a:cs typeface="Times New Roman"/>
              </a:rPr>
              <a:t>pancaran electron </a:t>
            </a:r>
            <a:r>
              <a:rPr sz="1200" dirty="0">
                <a:latin typeface="Times New Roman"/>
                <a:cs typeface="Times New Roman"/>
              </a:rPr>
              <a:t>menembus  lapisan </a:t>
            </a:r>
            <a:r>
              <a:rPr sz="1200" spc="-5" dirty="0">
                <a:latin typeface="Times New Roman"/>
                <a:cs typeface="Times New Roman"/>
              </a:rPr>
              <a:t>fosfor. Pancaran yang </a:t>
            </a:r>
            <a:r>
              <a:rPr sz="1200" dirty="0">
                <a:latin typeface="Times New Roman"/>
                <a:cs typeface="Times New Roman"/>
              </a:rPr>
              <a:t>lemah </a:t>
            </a:r>
            <a:r>
              <a:rPr sz="1200" spc="-10" dirty="0">
                <a:latin typeface="Times New Roman"/>
                <a:cs typeface="Times New Roman"/>
              </a:rPr>
              <a:t>hanya </a:t>
            </a:r>
            <a:r>
              <a:rPr sz="1200" dirty="0">
                <a:latin typeface="Times New Roman"/>
                <a:cs typeface="Times New Roman"/>
              </a:rPr>
              <a:t>mencapai </a:t>
            </a:r>
            <a:r>
              <a:rPr sz="1200" spc="-10" dirty="0">
                <a:latin typeface="Times New Roman"/>
                <a:cs typeface="Times New Roman"/>
              </a:rPr>
              <a:t>bagian </a:t>
            </a:r>
            <a:r>
              <a:rPr sz="1200" dirty="0">
                <a:latin typeface="Times New Roman"/>
                <a:cs typeface="Times New Roman"/>
              </a:rPr>
              <a:t>luar lapisan merah. Pancaran  yang lebih </a:t>
            </a:r>
            <a:r>
              <a:rPr sz="1200" spc="-5" dirty="0">
                <a:latin typeface="Times New Roman"/>
                <a:cs typeface="Times New Roman"/>
              </a:rPr>
              <a:t>kuat dapat </a:t>
            </a:r>
            <a:r>
              <a:rPr sz="1200" dirty="0">
                <a:latin typeface="Times New Roman"/>
                <a:cs typeface="Times New Roman"/>
              </a:rPr>
              <a:t>menembus </a:t>
            </a:r>
            <a:r>
              <a:rPr sz="1200" spc="-5" dirty="0">
                <a:latin typeface="Times New Roman"/>
                <a:cs typeface="Times New Roman"/>
              </a:rPr>
              <a:t>lapisan </a:t>
            </a:r>
            <a:r>
              <a:rPr sz="1200" dirty="0">
                <a:latin typeface="Times New Roman"/>
                <a:cs typeface="Times New Roman"/>
              </a:rPr>
              <a:t>merah dan mencapai </a:t>
            </a:r>
            <a:r>
              <a:rPr sz="1200" spc="-5" dirty="0">
                <a:latin typeface="Times New Roman"/>
                <a:cs typeface="Times New Roman"/>
              </a:rPr>
              <a:t>bagian dalam dari lapisan  </a:t>
            </a:r>
            <a:r>
              <a:rPr sz="1200" dirty="0">
                <a:latin typeface="Times New Roman"/>
                <a:cs typeface="Times New Roman"/>
              </a:rPr>
              <a:t>hijau. </a:t>
            </a:r>
            <a:r>
              <a:rPr sz="1200" spc="-5" dirty="0">
                <a:latin typeface="Times New Roman"/>
                <a:cs typeface="Times New Roman"/>
              </a:rPr>
              <a:t>Pada kecepatan menengah, kombinasi antara </a:t>
            </a:r>
            <a:r>
              <a:rPr sz="1200" dirty="0">
                <a:latin typeface="Times New Roman"/>
                <a:cs typeface="Times New Roman"/>
              </a:rPr>
              <a:t>sinar merah </a:t>
            </a:r>
            <a:r>
              <a:rPr sz="1200" spc="-1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hijau menghasilkan  warna </a:t>
            </a:r>
            <a:r>
              <a:rPr sz="1200" dirty="0">
                <a:latin typeface="Times New Roman"/>
                <a:cs typeface="Times New Roman"/>
              </a:rPr>
              <a:t>tambahan misal </a:t>
            </a:r>
            <a:r>
              <a:rPr sz="1200" spc="-10" dirty="0">
                <a:latin typeface="Times New Roman"/>
                <a:cs typeface="Times New Roman"/>
              </a:rPr>
              <a:t>orange </a:t>
            </a:r>
            <a:r>
              <a:rPr sz="1200" dirty="0">
                <a:latin typeface="Times New Roman"/>
                <a:cs typeface="Times New Roman"/>
              </a:rPr>
              <a:t>atau </a:t>
            </a:r>
            <a:r>
              <a:rPr sz="1200" spc="-5" dirty="0">
                <a:latin typeface="Times New Roman"/>
                <a:cs typeface="Times New Roman"/>
              </a:rPr>
              <a:t>kuning.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003300" y="914400"/>
          <a:ext cx="5676900" cy="1358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7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22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spc="-5" dirty="0">
                          <a:solidFill>
                            <a:srgbClr val="790029"/>
                          </a:solidFill>
                          <a:latin typeface="Times New Roman"/>
                          <a:cs typeface="Times New Roman"/>
                        </a:rPr>
                        <a:t>FillRectangle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0" marR="544830">
                        <a:lnSpc>
                          <a:spcPts val="1360"/>
                        </a:lnSpc>
                        <a:spcBef>
                          <a:spcPts val="63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Fills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the interior of a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rectangle specified </a:t>
                      </a:r>
                      <a:r>
                        <a:rPr sz="1200" spc="-15" dirty="0">
                          <a:latin typeface="Times New Roman"/>
                          <a:cs typeface="Times New Roman"/>
                        </a:rPr>
                        <a:t>by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 pair of 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coordinates,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 width, and a</a:t>
                      </a:r>
                      <a:r>
                        <a:rPr sz="12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height.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001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spc="-5" dirty="0">
                          <a:solidFill>
                            <a:srgbClr val="790029"/>
                          </a:solidFill>
                          <a:latin typeface="Times New Roman"/>
                          <a:cs typeface="Times New Roman"/>
                        </a:rPr>
                        <a:t>FillRectangles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0" marR="420370">
                        <a:lnSpc>
                          <a:spcPts val="1380"/>
                        </a:lnSpc>
                        <a:spcBef>
                          <a:spcPts val="615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Fills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the interiors of a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series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rectangles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specified by  </a:t>
                      </a:r>
                      <a:r>
                        <a:rPr sz="1200" dirty="0">
                          <a:solidFill>
                            <a:srgbClr val="790029"/>
                          </a:solidFill>
                          <a:latin typeface="Times New Roman"/>
                          <a:cs typeface="Times New Roman"/>
                        </a:rPr>
                        <a:t>Rectangle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structures.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810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79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spc="-5" dirty="0">
                          <a:solidFill>
                            <a:srgbClr val="790029"/>
                          </a:solidFill>
                          <a:latin typeface="Times New Roman"/>
                          <a:cs typeface="Times New Roman"/>
                        </a:rPr>
                        <a:t>FillRegion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Fills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the interior of a </a:t>
                      </a:r>
                      <a:r>
                        <a:rPr sz="1200" spc="-5" dirty="0">
                          <a:solidFill>
                            <a:srgbClr val="790029"/>
                          </a:solidFill>
                          <a:latin typeface="Times New Roman"/>
                          <a:cs typeface="Times New Roman"/>
                        </a:rPr>
                        <a:t>Region</a:t>
                      </a:r>
                      <a:r>
                        <a:rPr sz="1200" spc="-30" dirty="0">
                          <a:solidFill>
                            <a:srgbClr val="79002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object.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901700" y="2636519"/>
            <a:ext cx="5460365" cy="4025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Berikut </a:t>
            </a:r>
            <a:r>
              <a:rPr sz="1200" dirty="0">
                <a:latin typeface="Times New Roman"/>
                <a:cs typeface="Times New Roman"/>
              </a:rPr>
              <a:t>ini </a:t>
            </a:r>
            <a:r>
              <a:rPr sz="1200" spc="-5" dirty="0">
                <a:latin typeface="Times New Roman"/>
                <a:cs typeface="Times New Roman"/>
              </a:rPr>
              <a:t>beberapa </a:t>
            </a:r>
            <a:r>
              <a:rPr sz="1200" dirty="0">
                <a:latin typeface="Times New Roman"/>
                <a:cs typeface="Times New Roman"/>
              </a:rPr>
              <a:t>contoh </a:t>
            </a:r>
            <a:r>
              <a:rPr sz="1200" spc="-5" dirty="0">
                <a:latin typeface="Times New Roman"/>
                <a:cs typeface="Times New Roman"/>
              </a:rPr>
              <a:t>program yang menggunakan </a:t>
            </a:r>
            <a:r>
              <a:rPr sz="1200" dirty="0">
                <a:latin typeface="Times New Roman"/>
                <a:cs typeface="Times New Roman"/>
              </a:rPr>
              <a:t>filling disertai </a:t>
            </a:r>
            <a:r>
              <a:rPr sz="1200" spc="-10" dirty="0">
                <a:latin typeface="Times New Roman"/>
                <a:cs typeface="Times New Roman"/>
              </a:rPr>
              <a:t>dengan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hasilnya.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b="1" spc="-5" dirty="0">
                <a:latin typeface="Times New Roman"/>
                <a:cs typeface="Times New Roman"/>
              </a:rPr>
              <a:t>Filling Kurva</a:t>
            </a:r>
            <a:r>
              <a:rPr sz="1200" b="1" dirty="0">
                <a:latin typeface="Times New Roman"/>
                <a:cs typeface="Times New Roman"/>
              </a:rPr>
              <a:t> Tertutup</a:t>
            </a:r>
            <a:endParaRPr sz="1200">
              <a:latin typeface="Times New Roman"/>
              <a:cs typeface="Times New Roman"/>
            </a:endParaRPr>
          </a:p>
          <a:p>
            <a:pPr marL="469900" marR="1507490" indent="-457200">
              <a:lnSpc>
                <a:spcPts val="1360"/>
              </a:lnSpc>
              <a:spcBef>
                <a:spcPts val="1150"/>
              </a:spcBef>
            </a:pPr>
            <a:r>
              <a:rPr sz="1200" spc="-5" dirty="0">
                <a:latin typeface="Courier New"/>
                <a:cs typeface="Courier New"/>
              </a:rPr>
              <a:t>private void Form1_Paint(object sender,  System.Windows.Forms.PaintEventArgs</a:t>
            </a:r>
            <a:r>
              <a:rPr sz="1200" spc="7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e)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285"/>
              </a:lnSpc>
            </a:pPr>
            <a:r>
              <a:rPr sz="1200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373380" marR="1421130">
              <a:lnSpc>
                <a:spcPts val="1360"/>
              </a:lnSpc>
              <a:spcBef>
                <a:spcPts val="70"/>
              </a:spcBef>
            </a:pPr>
            <a:r>
              <a:rPr sz="1200" spc="-5" dirty="0">
                <a:latin typeface="Courier New"/>
                <a:cs typeface="Courier New"/>
              </a:rPr>
              <a:t>PointF pt1 = new PointF( 40.0F, 50.0F);  PointF pt2 = new PointF(50.0F, 75.0F);  PointF pt3 = new PointF(100.0F, 115.0F);  PointF pt4 = new PointF(200.0F, 180.0F);  PointF pt5 = new PointF(200.0F, 90.0F);  PointF[] ptsArray</a:t>
            </a:r>
            <a:r>
              <a:rPr sz="1200" spc="-1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=</a:t>
            </a:r>
            <a:endParaRPr sz="1200">
              <a:latin typeface="Courier New"/>
              <a:cs typeface="Courier New"/>
            </a:endParaRPr>
          </a:p>
          <a:p>
            <a:pPr marL="373380">
              <a:lnSpc>
                <a:spcPts val="1285"/>
              </a:lnSpc>
            </a:pPr>
            <a:r>
              <a:rPr sz="1200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642620">
              <a:lnSpc>
                <a:spcPts val="1360"/>
              </a:lnSpc>
            </a:pPr>
            <a:r>
              <a:rPr sz="1200" spc="-5" dirty="0">
                <a:latin typeface="Courier New"/>
                <a:cs typeface="Courier New"/>
              </a:rPr>
              <a:t>pt1, pt2, pt3, pt4,</a:t>
            </a:r>
            <a:r>
              <a:rPr sz="1200" spc="-1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pt5</a:t>
            </a:r>
            <a:endParaRPr sz="1200">
              <a:latin typeface="Courier New"/>
              <a:cs typeface="Courier New"/>
            </a:endParaRPr>
          </a:p>
          <a:p>
            <a:pPr marL="373380">
              <a:lnSpc>
                <a:spcPts val="1360"/>
              </a:lnSpc>
            </a:pPr>
            <a:r>
              <a:rPr sz="1200" spc="-5" dirty="0">
                <a:latin typeface="Courier New"/>
                <a:cs typeface="Courier New"/>
              </a:rPr>
              <a:t>};</a:t>
            </a:r>
            <a:endParaRPr sz="1200">
              <a:latin typeface="Courier New"/>
              <a:cs typeface="Courier New"/>
            </a:endParaRPr>
          </a:p>
          <a:p>
            <a:pPr marL="373380">
              <a:lnSpc>
                <a:spcPts val="1360"/>
              </a:lnSpc>
            </a:pPr>
            <a:r>
              <a:rPr sz="1200" spc="-5" dirty="0">
                <a:latin typeface="Courier New"/>
                <a:cs typeface="Courier New"/>
              </a:rPr>
              <a:t>float tension =</a:t>
            </a:r>
            <a:r>
              <a:rPr sz="1200" spc="-1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1.0F;</a:t>
            </a:r>
            <a:endParaRPr sz="1200">
              <a:latin typeface="Courier New"/>
              <a:cs typeface="Courier New"/>
            </a:endParaRPr>
          </a:p>
          <a:p>
            <a:pPr marL="373380">
              <a:lnSpc>
                <a:spcPts val="1360"/>
              </a:lnSpc>
            </a:pPr>
            <a:r>
              <a:rPr sz="1200" spc="-5" dirty="0">
                <a:latin typeface="Courier New"/>
                <a:cs typeface="Courier New"/>
              </a:rPr>
              <a:t>FillMode flMode =</a:t>
            </a:r>
            <a:r>
              <a:rPr sz="120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FillMode.Alternate;</a:t>
            </a:r>
            <a:endParaRPr sz="1200">
              <a:latin typeface="Courier New"/>
              <a:cs typeface="Courier New"/>
            </a:endParaRPr>
          </a:p>
          <a:p>
            <a:pPr marL="927100" marR="227329" indent="-553720">
              <a:lnSpc>
                <a:spcPts val="1360"/>
              </a:lnSpc>
              <a:spcBef>
                <a:spcPts val="75"/>
              </a:spcBef>
            </a:pPr>
            <a:r>
              <a:rPr sz="1200" spc="-5" dirty="0">
                <a:latin typeface="Courier New"/>
                <a:cs typeface="Courier New"/>
              </a:rPr>
              <a:t>SolidBrush blueBrush = new SolidBrush(Color.Blue);  e.Graphics.FillClosedCurve(blueBrush,</a:t>
            </a:r>
            <a:r>
              <a:rPr sz="1200" spc="114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ptsArray,</a:t>
            </a:r>
            <a:endParaRPr sz="1200">
              <a:latin typeface="Courier New"/>
              <a:cs typeface="Courier New"/>
            </a:endParaRPr>
          </a:p>
          <a:p>
            <a:pPr marL="373380" marR="3249930">
              <a:lnSpc>
                <a:spcPts val="1360"/>
              </a:lnSpc>
            </a:pPr>
            <a:r>
              <a:rPr sz="1200" spc="-5" dirty="0">
                <a:latin typeface="Courier New"/>
                <a:cs typeface="Courier New"/>
              </a:rPr>
              <a:t>flMode, tension);  blueBrush.Dispose();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325"/>
              </a:lnSpc>
            </a:pPr>
            <a:r>
              <a:rPr sz="1200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41387" y="6875780"/>
            <a:ext cx="3293869" cy="28971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627120" y="9874334"/>
            <a:ext cx="44704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144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891590"/>
            <a:ext cx="5598795" cy="3288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Filling Ellips</a:t>
            </a:r>
            <a:endParaRPr sz="1200">
              <a:latin typeface="Times New Roman"/>
              <a:cs typeface="Times New Roman"/>
            </a:endParaRPr>
          </a:p>
          <a:p>
            <a:pPr marL="469900" marR="1645920" indent="-457200">
              <a:lnSpc>
                <a:spcPts val="1360"/>
              </a:lnSpc>
              <a:spcBef>
                <a:spcPts val="1150"/>
              </a:spcBef>
            </a:pPr>
            <a:r>
              <a:rPr sz="1200" spc="-5" dirty="0">
                <a:latin typeface="Courier New"/>
                <a:cs typeface="Courier New"/>
              </a:rPr>
              <a:t>private void Form1_Paint(object sender,  System.Windows.Forms.PaintEventArgs</a:t>
            </a:r>
            <a:r>
              <a:rPr sz="1200" spc="7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e)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285"/>
              </a:lnSpc>
            </a:pPr>
            <a:r>
              <a:rPr sz="1200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373380">
              <a:lnSpc>
                <a:spcPts val="1360"/>
              </a:lnSpc>
            </a:pPr>
            <a:r>
              <a:rPr sz="1200" spc="-5" dirty="0">
                <a:latin typeface="Courier New"/>
                <a:cs typeface="Courier New"/>
              </a:rPr>
              <a:t>Graphics g = e.Graphics ;</a:t>
            </a:r>
            <a:endParaRPr sz="1200">
              <a:latin typeface="Courier New"/>
              <a:cs typeface="Courier New"/>
            </a:endParaRPr>
          </a:p>
          <a:p>
            <a:pPr marL="373380" marR="462280">
              <a:lnSpc>
                <a:spcPts val="1360"/>
              </a:lnSpc>
              <a:spcBef>
                <a:spcPts val="75"/>
              </a:spcBef>
            </a:pPr>
            <a:r>
              <a:rPr sz="1200" spc="-5" dirty="0">
                <a:latin typeface="Courier New"/>
                <a:cs typeface="Courier New"/>
              </a:rPr>
              <a:t>SolidBrush redBrush = new SolidBrush(Color.Red);  SolidBrush blueBrush = new SolidBrush(Color.Blue);  SolidBrush greenBrush = new SolidBrush(Color.Green);  Rectangle rect</a:t>
            </a:r>
            <a:r>
              <a:rPr sz="1200" spc="-1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=</a:t>
            </a:r>
            <a:endParaRPr sz="1200">
              <a:latin typeface="Courier New"/>
              <a:cs typeface="Courier New"/>
            </a:endParaRPr>
          </a:p>
          <a:p>
            <a:pPr marL="373380">
              <a:lnSpc>
                <a:spcPts val="1285"/>
              </a:lnSpc>
            </a:pPr>
            <a:r>
              <a:rPr sz="1200" spc="-5" dirty="0">
                <a:latin typeface="Courier New"/>
                <a:cs typeface="Courier New"/>
              </a:rPr>
              <a:t>new Rectangle(80, 80, 50, 50);</a:t>
            </a:r>
            <a:endParaRPr sz="1200">
              <a:latin typeface="Courier New"/>
              <a:cs typeface="Courier New"/>
            </a:endParaRPr>
          </a:p>
          <a:p>
            <a:pPr marL="373380" marR="5080">
              <a:lnSpc>
                <a:spcPts val="1360"/>
              </a:lnSpc>
              <a:spcBef>
                <a:spcPts val="70"/>
              </a:spcBef>
            </a:pPr>
            <a:r>
              <a:rPr sz="1200" spc="-5" dirty="0">
                <a:latin typeface="Courier New"/>
                <a:cs typeface="Courier New"/>
              </a:rPr>
              <a:t>g.FillEllipse(greenBrush, 40.0F, 40.0F, 130.0F, 130.0F );  g.FillEllipse(blueBrush, 60, 60, 90, 90);  g.FillEllipse(redBrush, rect );</a:t>
            </a:r>
            <a:endParaRPr sz="1200">
              <a:latin typeface="Courier New"/>
              <a:cs typeface="Courier New"/>
            </a:endParaRPr>
          </a:p>
          <a:p>
            <a:pPr marL="373380">
              <a:lnSpc>
                <a:spcPts val="1285"/>
              </a:lnSpc>
            </a:pPr>
            <a:r>
              <a:rPr sz="1200" spc="-5" dirty="0">
                <a:latin typeface="Courier New"/>
                <a:cs typeface="Courier New"/>
              </a:rPr>
              <a:t>g.FillEllipse(greenBrush, 100.0F, 90.0F, 10.0F, 30.0F</a:t>
            </a:r>
            <a:r>
              <a:rPr sz="1200" spc="114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);</a:t>
            </a:r>
            <a:endParaRPr sz="1200">
              <a:latin typeface="Courier New"/>
              <a:cs typeface="Courier New"/>
            </a:endParaRPr>
          </a:p>
          <a:p>
            <a:pPr marL="373380" marR="3296920">
              <a:lnSpc>
                <a:spcPts val="1360"/>
              </a:lnSpc>
              <a:spcBef>
                <a:spcPts val="70"/>
              </a:spcBef>
            </a:pPr>
            <a:r>
              <a:rPr sz="1200" spc="-5" dirty="0">
                <a:latin typeface="Courier New"/>
                <a:cs typeface="Courier New"/>
              </a:rPr>
              <a:t>blueBrush.Dispose();  redBrush.Dispose();  greenBrush.Dispose();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345"/>
              </a:lnSpc>
            </a:pPr>
            <a:r>
              <a:rPr sz="1200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8081517"/>
            <a:ext cx="5141595" cy="155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Filling sebuah graphics</a:t>
            </a:r>
            <a:r>
              <a:rPr sz="1200" b="1" spc="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path</a:t>
            </a:r>
            <a:endParaRPr sz="1200">
              <a:latin typeface="Times New Roman"/>
              <a:cs typeface="Times New Roman"/>
            </a:endParaRPr>
          </a:p>
          <a:p>
            <a:pPr marL="469900" marR="1188720" indent="-457200">
              <a:lnSpc>
                <a:spcPts val="1360"/>
              </a:lnSpc>
              <a:spcBef>
                <a:spcPts val="1150"/>
              </a:spcBef>
            </a:pPr>
            <a:r>
              <a:rPr sz="1200" spc="-5" dirty="0">
                <a:latin typeface="Courier New"/>
                <a:cs typeface="Courier New"/>
              </a:rPr>
              <a:t>private void Form1_Paint(object sender,  System.Windows.Forms.PaintEventArgs</a:t>
            </a:r>
            <a:r>
              <a:rPr sz="1200" spc="7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e)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285"/>
              </a:lnSpc>
            </a:pPr>
            <a:r>
              <a:rPr sz="1200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373380" marR="5080">
              <a:lnSpc>
                <a:spcPts val="1360"/>
              </a:lnSpc>
              <a:spcBef>
                <a:spcPts val="75"/>
              </a:spcBef>
            </a:pPr>
            <a:r>
              <a:rPr sz="1200" spc="-5" dirty="0">
                <a:latin typeface="Courier New"/>
                <a:cs typeface="Courier New"/>
              </a:rPr>
              <a:t>SolidBrush greenBrush = new SolidBrush(Color.Green);  GraphicsPath path = new GraphicsPath();  path.AddLine(20, 20, 103, 80);</a:t>
            </a:r>
            <a:endParaRPr sz="1200">
              <a:latin typeface="Courier New"/>
              <a:cs typeface="Courier New"/>
            </a:endParaRPr>
          </a:p>
          <a:p>
            <a:pPr marL="373380">
              <a:lnSpc>
                <a:spcPts val="1325"/>
              </a:lnSpc>
            </a:pPr>
            <a:r>
              <a:rPr sz="1200" spc="-5" dirty="0">
                <a:latin typeface="Courier New"/>
                <a:cs typeface="Courier New"/>
              </a:rPr>
              <a:t>path.AddEllipse(100, 50, 100,</a:t>
            </a:r>
            <a:r>
              <a:rPr sz="120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100);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70722" y="4330725"/>
            <a:ext cx="3614445" cy="32892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627120" y="9874334"/>
            <a:ext cx="44704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145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878788"/>
            <a:ext cx="4867275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3380">
              <a:lnSpc>
                <a:spcPts val="1400"/>
              </a:lnSpc>
              <a:spcBef>
                <a:spcPts val="100"/>
              </a:spcBef>
            </a:pPr>
            <a:r>
              <a:rPr sz="1200" spc="-5" dirty="0">
                <a:latin typeface="Courier New"/>
                <a:cs typeface="Courier New"/>
              </a:rPr>
              <a:t>path.AddLine(195, 80, 300,</a:t>
            </a:r>
            <a:r>
              <a:rPr sz="120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80);</a:t>
            </a:r>
            <a:endParaRPr sz="1200">
              <a:latin typeface="Courier New"/>
              <a:cs typeface="Courier New"/>
            </a:endParaRPr>
          </a:p>
          <a:p>
            <a:pPr marL="373380">
              <a:lnSpc>
                <a:spcPts val="1360"/>
              </a:lnSpc>
            </a:pPr>
            <a:r>
              <a:rPr sz="1200" spc="-5" dirty="0">
                <a:latin typeface="Courier New"/>
                <a:cs typeface="Courier New"/>
              </a:rPr>
              <a:t>path.AddLine(200, 100, 300,</a:t>
            </a:r>
            <a:r>
              <a:rPr sz="1200" spc="4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100);</a:t>
            </a:r>
            <a:endParaRPr sz="1200">
              <a:latin typeface="Courier New"/>
              <a:cs typeface="Courier New"/>
            </a:endParaRPr>
          </a:p>
          <a:p>
            <a:pPr marL="373380">
              <a:lnSpc>
                <a:spcPts val="1360"/>
              </a:lnSpc>
            </a:pPr>
            <a:r>
              <a:rPr sz="1200" spc="-5" dirty="0">
                <a:latin typeface="Courier New"/>
                <a:cs typeface="Courier New"/>
              </a:rPr>
              <a:t>path.AddLine(195, 120, 300,</a:t>
            </a:r>
            <a:r>
              <a:rPr sz="1200" spc="4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120);</a:t>
            </a:r>
            <a:endParaRPr sz="1200">
              <a:latin typeface="Courier New"/>
              <a:cs typeface="Courier New"/>
            </a:endParaRPr>
          </a:p>
          <a:p>
            <a:pPr marL="373380" marR="5080">
              <a:lnSpc>
                <a:spcPts val="1360"/>
              </a:lnSpc>
              <a:spcBef>
                <a:spcPts val="70"/>
              </a:spcBef>
            </a:pPr>
            <a:r>
              <a:rPr sz="1200" spc="-5" dirty="0">
                <a:latin typeface="Courier New"/>
                <a:cs typeface="Courier New"/>
              </a:rPr>
              <a:t>Rectangle rect = new Rectangle(50, 150, 300, 50);  path.AddRectangle(rect);  e.Graphics.FillPath(greenBrush, path);  greenBrush.Dispose();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345"/>
              </a:lnSpc>
            </a:pPr>
            <a:r>
              <a:rPr sz="1200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6667093"/>
            <a:ext cx="5141595" cy="2938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Filling Poligon</a:t>
            </a:r>
            <a:endParaRPr sz="1200">
              <a:latin typeface="Times New Roman"/>
              <a:cs typeface="Times New Roman"/>
            </a:endParaRPr>
          </a:p>
          <a:p>
            <a:pPr marL="469900" marR="1188720" indent="-457200">
              <a:lnSpc>
                <a:spcPts val="1360"/>
              </a:lnSpc>
              <a:spcBef>
                <a:spcPts val="1150"/>
              </a:spcBef>
            </a:pPr>
            <a:r>
              <a:rPr sz="1200" spc="-5" dirty="0">
                <a:latin typeface="Courier New"/>
                <a:cs typeface="Courier New"/>
              </a:rPr>
              <a:t>private void Form1_Paint(object sender,  System.Windows.Forms.PaintEventArgs</a:t>
            </a:r>
            <a:r>
              <a:rPr sz="1200" spc="7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e)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285"/>
              </a:lnSpc>
            </a:pPr>
            <a:r>
              <a:rPr sz="1200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373380">
              <a:lnSpc>
                <a:spcPts val="1360"/>
              </a:lnSpc>
            </a:pPr>
            <a:r>
              <a:rPr sz="1200" spc="-5" dirty="0">
                <a:latin typeface="Courier New"/>
                <a:cs typeface="Courier New"/>
              </a:rPr>
              <a:t>Graphics g = e.Graphics ;</a:t>
            </a:r>
            <a:endParaRPr sz="1200">
              <a:latin typeface="Courier New"/>
              <a:cs typeface="Courier New"/>
            </a:endParaRPr>
          </a:p>
          <a:p>
            <a:pPr marL="373380" marR="5080">
              <a:lnSpc>
                <a:spcPts val="1360"/>
              </a:lnSpc>
              <a:spcBef>
                <a:spcPts val="75"/>
              </a:spcBef>
            </a:pPr>
            <a:r>
              <a:rPr sz="1200" spc="-5" dirty="0">
                <a:latin typeface="Courier New"/>
                <a:cs typeface="Courier New"/>
              </a:rPr>
              <a:t>SolidBrush greenBrush = new SolidBrush(Color.Green);  PointF p1 = new PointF(40.0F,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50.0F);</a:t>
            </a:r>
            <a:endParaRPr sz="1200">
              <a:latin typeface="Courier New"/>
              <a:cs typeface="Courier New"/>
            </a:endParaRPr>
          </a:p>
          <a:p>
            <a:pPr marL="373380" marR="1193800">
              <a:lnSpc>
                <a:spcPts val="1360"/>
              </a:lnSpc>
            </a:pPr>
            <a:r>
              <a:rPr sz="1200" spc="-5" dirty="0">
                <a:latin typeface="Courier New"/>
                <a:cs typeface="Courier New"/>
              </a:rPr>
              <a:t>PointF p2 = new PointF(60.0F, 70.0F);  PointF p3 = new PointF(80.0F, 34.0F);  PointF p4 = new PointF(120.0F, 180.0F);  PointF p5 = new PointF(200.0F, 150.0F);  PointF[] ptsArray</a:t>
            </a:r>
            <a:r>
              <a:rPr sz="1200" spc="-1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=</a:t>
            </a:r>
            <a:endParaRPr sz="1200">
              <a:latin typeface="Courier New"/>
              <a:cs typeface="Courier New"/>
            </a:endParaRPr>
          </a:p>
          <a:p>
            <a:pPr marL="373380">
              <a:lnSpc>
                <a:spcPts val="1285"/>
              </a:lnSpc>
            </a:pPr>
            <a:r>
              <a:rPr sz="1200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830580">
              <a:lnSpc>
                <a:spcPts val="1350"/>
              </a:lnSpc>
            </a:pPr>
            <a:r>
              <a:rPr sz="1200" spc="-5" dirty="0">
                <a:latin typeface="Courier New"/>
                <a:cs typeface="Courier New"/>
              </a:rPr>
              <a:t>p1, p2, p3, p4,</a:t>
            </a:r>
            <a:r>
              <a:rPr sz="1200" spc="-1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p5</a:t>
            </a:r>
            <a:endParaRPr sz="1200">
              <a:latin typeface="Courier New"/>
              <a:cs typeface="Courier New"/>
            </a:endParaRPr>
          </a:p>
          <a:p>
            <a:pPr marL="373380">
              <a:lnSpc>
                <a:spcPts val="1350"/>
              </a:lnSpc>
            </a:pPr>
            <a:r>
              <a:rPr sz="1200" spc="-5" dirty="0">
                <a:latin typeface="Courier New"/>
                <a:cs typeface="Courier New"/>
              </a:rPr>
              <a:t>};</a:t>
            </a:r>
            <a:endParaRPr sz="1200">
              <a:latin typeface="Courier New"/>
              <a:cs typeface="Courier New"/>
            </a:endParaRPr>
          </a:p>
          <a:p>
            <a:pPr marL="373380">
              <a:lnSpc>
                <a:spcPts val="1400"/>
              </a:lnSpc>
            </a:pPr>
            <a:r>
              <a:rPr sz="1200" spc="-5" dirty="0">
                <a:latin typeface="Courier New"/>
                <a:cs typeface="Courier New"/>
              </a:rPr>
              <a:t>e.Graphics.FillPolygon(greenBrush,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ptsArray);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27797" y="2448560"/>
            <a:ext cx="4700231" cy="37621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627120" y="9874334"/>
            <a:ext cx="44704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146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878788"/>
            <a:ext cx="2306955" cy="381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3380">
              <a:lnSpc>
                <a:spcPts val="1400"/>
              </a:lnSpc>
              <a:spcBef>
                <a:spcPts val="100"/>
              </a:spcBef>
            </a:pPr>
            <a:r>
              <a:rPr sz="1200" spc="-5" dirty="0">
                <a:latin typeface="Courier New"/>
                <a:cs typeface="Courier New"/>
              </a:rPr>
              <a:t>greenBrush.Dispose();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400"/>
              </a:lnSpc>
            </a:pPr>
            <a:r>
              <a:rPr sz="1200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4538979"/>
            <a:ext cx="5507355" cy="2425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Filling Rectangle</a:t>
            </a:r>
            <a:endParaRPr sz="1200">
              <a:latin typeface="Times New Roman"/>
              <a:cs typeface="Times New Roman"/>
            </a:endParaRPr>
          </a:p>
          <a:p>
            <a:pPr marL="469900" marR="1554480" indent="-457200">
              <a:lnSpc>
                <a:spcPts val="1360"/>
              </a:lnSpc>
              <a:spcBef>
                <a:spcPts val="1150"/>
              </a:spcBef>
            </a:pPr>
            <a:r>
              <a:rPr sz="1200" spc="-5" dirty="0">
                <a:latin typeface="Courier New"/>
                <a:cs typeface="Courier New"/>
              </a:rPr>
              <a:t>private void Form1_Paint(object sender,  System.Windows.Forms.PaintEventArgs</a:t>
            </a:r>
            <a:r>
              <a:rPr sz="1200" spc="7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e)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285"/>
              </a:lnSpc>
            </a:pPr>
            <a:r>
              <a:rPr sz="1200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373380" marR="5080">
              <a:lnSpc>
                <a:spcPts val="1360"/>
              </a:lnSpc>
              <a:spcBef>
                <a:spcPts val="75"/>
              </a:spcBef>
            </a:pPr>
            <a:r>
              <a:rPr sz="1200" spc="-5" dirty="0">
                <a:latin typeface="Courier New"/>
                <a:cs typeface="Courier New"/>
              </a:rPr>
              <a:t>SolidBrush blueBrush = new SolidBrush(Color.Blue);  Rectangle rect = new Rectangle(10, 20, 100, 50);  e.Graphics.FillRectangle(new HatchBrush  (HatchStyle.BackwardDiagonal,Color.Yellow,</a:t>
            </a:r>
            <a:r>
              <a:rPr sz="1200" spc="15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Color.Black),</a:t>
            </a:r>
            <a:endParaRPr sz="1200">
              <a:latin typeface="Courier New"/>
              <a:cs typeface="Courier New"/>
            </a:endParaRPr>
          </a:p>
          <a:p>
            <a:pPr marL="830580">
              <a:lnSpc>
                <a:spcPts val="1285"/>
              </a:lnSpc>
            </a:pPr>
            <a:r>
              <a:rPr sz="1200" spc="-5" dirty="0">
                <a:latin typeface="Courier New"/>
                <a:cs typeface="Courier New"/>
              </a:rPr>
              <a:t>rect);</a:t>
            </a:r>
            <a:endParaRPr sz="1200">
              <a:latin typeface="Courier New"/>
              <a:cs typeface="Courier New"/>
            </a:endParaRPr>
          </a:p>
          <a:p>
            <a:pPr marL="373380" marR="1925320">
              <a:lnSpc>
                <a:spcPts val="1360"/>
              </a:lnSpc>
              <a:spcBef>
                <a:spcPts val="70"/>
              </a:spcBef>
            </a:pPr>
            <a:r>
              <a:rPr sz="1200" spc="-5" dirty="0">
                <a:latin typeface="Courier New"/>
                <a:cs typeface="Courier New"/>
              </a:rPr>
              <a:t>e.Graphics.FillRectangle(blueBrush,  new Rectangle(150, 20, 50, 100));  blueBrush.Dispose();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345"/>
              </a:lnSpc>
            </a:pPr>
            <a:r>
              <a:rPr sz="1200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700" y="7416292"/>
            <a:ext cx="5760085" cy="1323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Aplikasi </a:t>
            </a:r>
            <a:r>
              <a:rPr sz="1200" b="1" dirty="0">
                <a:latin typeface="Times New Roman"/>
                <a:cs typeface="Times New Roman"/>
              </a:rPr>
              <a:t>Nyata </a:t>
            </a:r>
            <a:r>
              <a:rPr sz="1200" b="1" spc="-5" dirty="0">
                <a:latin typeface="Times New Roman"/>
                <a:cs typeface="Times New Roman"/>
              </a:rPr>
              <a:t>Menggambar</a:t>
            </a:r>
            <a:r>
              <a:rPr sz="1200" b="1" spc="1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PieChart</a:t>
            </a:r>
            <a:endParaRPr sz="1200">
              <a:latin typeface="Times New Roman"/>
              <a:cs typeface="Times New Roman"/>
            </a:endParaRPr>
          </a:p>
          <a:p>
            <a:pPr marL="12700" marR="5080" indent="457200" algn="just">
              <a:lnSpc>
                <a:spcPct val="144000"/>
              </a:lnSpc>
              <a:spcBef>
                <a:spcPts val="484"/>
              </a:spcBef>
            </a:pPr>
            <a:r>
              <a:rPr sz="1200" spc="-5" dirty="0">
                <a:latin typeface="Times New Roman"/>
                <a:cs typeface="Times New Roman"/>
              </a:rPr>
              <a:t>Pie </a:t>
            </a:r>
            <a:r>
              <a:rPr sz="1200" dirty="0">
                <a:latin typeface="Times New Roman"/>
                <a:cs typeface="Times New Roman"/>
              </a:rPr>
              <a:t>Chart adalah </a:t>
            </a:r>
            <a:r>
              <a:rPr sz="1200" spc="-5" dirty="0">
                <a:latin typeface="Times New Roman"/>
                <a:cs typeface="Times New Roman"/>
              </a:rPr>
              <a:t>salah </a:t>
            </a:r>
            <a:r>
              <a:rPr sz="1200" dirty="0">
                <a:latin typeface="Times New Roman"/>
                <a:cs typeface="Times New Roman"/>
              </a:rPr>
              <a:t>satu </a:t>
            </a:r>
            <a:r>
              <a:rPr sz="1200" spc="-5" dirty="0">
                <a:latin typeface="Times New Roman"/>
                <a:cs typeface="Times New Roman"/>
              </a:rPr>
              <a:t>bentuk visualiasi data </a:t>
            </a:r>
            <a:r>
              <a:rPr sz="1200" spc="-10" dirty="0">
                <a:latin typeface="Times New Roman"/>
                <a:cs typeface="Times New Roman"/>
              </a:rPr>
              <a:t>dalam </a:t>
            </a:r>
            <a:r>
              <a:rPr sz="1200" spc="-5" dirty="0">
                <a:latin typeface="Times New Roman"/>
                <a:cs typeface="Times New Roman"/>
              </a:rPr>
              <a:t>bentuk pie/kue bulat, </a:t>
            </a:r>
            <a:r>
              <a:rPr sz="1200" spc="-10" dirty="0">
                <a:latin typeface="Times New Roman"/>
                <a:cs typeface="Times New Roman"/>
              </a:rPr>
              <a:t>yang  </a:t>
            </a:r>
            <a:r>
              <a:rPr sz="1200" spc="-5" dirty="0">
                <a:latin typeface="Times New Roman"/>
                <a:cs typeface="Times New Roman"/>
              </a:rPr>
              <a:t>umumnya </a:t>
            </a:r>
            <a:r>
              <a:rPr sz="1200" dirty="0">
                <a:latin typeface="Times New Roman"/>
                <a:cs typeface="Times New Roman"/>
              </a:rPr>
              <a:t>berupa </a:t>
            </a:r>
            <a:r>
              <a:rPr sz="1200" spc="-5" dirty="0">
                <a:latin typeface="Times New Roman"/>
                <a:cs typeface="Times New Roman"/>
              </a:rPr>
              <a:t>lingkaran dengan potongan-potongan </a:t>
            </a:r>
            <a:r>
              <a:rPr sz="1200" dirty="0">
                <a:latin typeface="Times New Roman"/>
                <a:cs typeface="Times New Roman"/>
              </a:rPr>
              <a:t>(slice). </a:t>
            </a:r>
            <a:r>
              <a:rPr sz="1200" spc="-5" dirty="0">
                <a:latin typeface="Times New Roman"/>
                <a:cs typeface="Times New Roman"/>
              </a:rPr>
              <a:t>Aplikasi </a:t>
            </a:r>
            <a:r>
              <a:rPr sz="1200" dirty="0">
                <a:latin typeface="Times New Roman"/>
                <a:cs typeface="Times New Roman"/>
              </a:rPr>
              <a:t>penggambaran  </a:t>
            </a:r>
            <a:r>
              <a:rPr sz="1200" spc="-5" dirty="0">
                <a:latin typeface="Times New Roman"/>
                <a:cs typeface="Times New Roman"/>
              </a:rPr>
              <a:t>grafis </a:t>
            </a:r>
            <a:r>
              <a:rPr sz="1200" dirty="0">
                <a:latin typeface="Times New Roman"/>
                <a:cs typeface="Times New Roman"/>
              </a:rPr>
              <a:t>ini </a:t>
            </a:r>
            <a:r>
              <a:rPr sz="1200" spc="-5" dirty="0">
                <a:latin typeface="Times New Roman"/>
                <a:cs typeface="Times New Roman"/>
              </a:rPr>
              <a:t>sudah </a:t>
            </a:r>
            <a:r>
              <a:rPr sz="1200" spc="-10" dirty="0">
                <a:latin typeface="Times New Roman"/>
                <a:cs typeface="Times New Roman"/>
              </a:rPr>
              <a:t>banyak </a:t>
            </a:r>
            <a:r>
              <a:rPr sz="1200" dirty="0">
                <a:latin typeface="Times New Roman"/>
                <a:cs typeface="Times New Roman"/>
              </a:rPr>
              <a:t>tersedia, </a:t>
            </a:r>
            <a:r>
              <a:rPr sz="1200" spc="-5" dirty="0">
                <a:latin typeface="Times New Roman"/>
                <a:cs typeface="Times New Roman"/>
              </a:rPr>
              <a:t>namun bagaimana membuat </a:t>
            </a:r>
            <a:r>
              <a:rPr sz="1200" spc="-10" dirty="0">
                <a:latin typeface="Times New Roman"/>
                <a:cs typeface="Times New Roman"/>
              </a:rPr>
              <a:t>programnya </a:t>
            </a:r>
            <a:r>
              <a:rPr sz="1200" dirty="0">
                <a:latin typeface="Times New Roman"/>
                <a:cs typeface="Times New Roman"/>
              </a:rPr>
              <a:t>akan dipelajari  disini. </a:t>
            </a:r>
            <a:r>
              <a:rPr sz="1200" spc="-5" dirty="0">
                <a:latin typeface="Times New Roman"/>
                <a:cs typeface="Times New Roman"/>
              </a:rPr>
              <a:t>Bentuk </a:t>
            </a:r>
            <a:r>
              <a:rPr sz="1200" dirty="0">
                <a:latin typeface="Times New Roman"/>
                <a:cs typeface="Times New Roman"/>
              </a:rPr>
              <a:t>tampilan </a:t>
            </a:r>
            <a:r>
              <a:rPr sz="1200" spc="-10" dirty="0">
                <a:latin typeface="Times New Roman"/>
                <a:cs typeface="Times New Roman"/>
              </a:rPr>
              <a:t>programnya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spc="-5" dirty="0">
                <a:latin typeface="Times New Roman"/>
                <a:cs typeface="Times New Roman"/>
              </a:rPr>
              <a:t>sebagai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berikut: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67308" y="1259839"/>
            <a:ext cx="3225606" cy="27925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27120" y="9874334"/>
            <a:ext cx="44704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147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4881879"/>
            <a:ext cx="5637530" cy="4553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431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Data pie </a:t>
            </a:r>
            <a:r>
              <a:rPr sz="1200" spc="-5" dirty="0">
                <a:latin typeface="Times New Roman"/>
                <a:cs typeface="Times New Roman"/>
              </a:rPr>
              <a:t>chart </a:t>
            </a:r>
            <a:r>
              <a:rPr sz="1200" dirty="0">
                <a:latin typeface="Times New Roman"/>
                <a:cs typeface="Times New Roman"/>
              </a:rPr>
              <a:t>diambil </a:t>
            </a:r>
            <a:r>
              <a:rPr sz="1200" spc="-5" dirty="0">
                <a:latin typeface="Times New Roman"/>
                <a:cs typeface="Times New Roman"/>
              </a:rPr>
              <a:t>dari textbox </a:t>
            </a:r>
            <a:r>
              <a:rPr sz="1200" dirty="0">
                <a:latin typeface="Times New Roman"/>
                <a:cs typeface="Times New Roman"/>
              </a:rPr>
              <a:t>share, yang apabila </a:t>
            </a:r>
            <a:r>
              <a:rPr sz="1200" spc="-5" dirty="0">
                <a:latin typeface="Times New Roman"/>
                <a:cs typeface="Times New Roman"/>
              </a:rPr>
              <a:t>button AddSlice </a:t>
            </a:r>
            <a:r>
              <a:rPr sz="1200" dirty="0">
                <a:latin typeface="Times New Roman"/>
                <a:cs typeface="Times New Roman"/>
              </a:rPr>
              <a:t>di-click, </a:t>
            </a:r>
            <a:r>
              <a:rPr sz="1200" spc="-5" dirty="0">
                <a:latin typeface="Times New Roman"/>
                <a:cs typeface="Times New Roman"/>
              </a:rPr>
              <a:t>maka </a:t>
            </a:r>
            <a:r>
              <a:rPr sz="1200" dirty="0">
                <a:latin typeface="Times New Roman"/>
                <a:cs typeface="Times New Roman"/>
              </a:rPr>
              <a:t>akan  muncul </a:t>
            </a:r>
            <a:r>
              <a:rPr sz="1200" spc="-5" dirty="0">
                <a:latin typeface="Times New Roman"/>
                <a:cs typeface="Times New Roman"/>
              </a:rPr>
              <a:t>listbox. Programnya </a:t>
            </a:r>
            <a:r>
              <a:rPr sz="1200" dirty="0">
                <a:latin typeface="Times New Roman"/>
                <a:cs typeface="Times New Roman"/>
              </a:rPr>
              <a:t>dan struktur </a:t>
            </a:r>
            <a:r>
              <a:rPr sz="1200" spc="-5" dirty="0">
                <a:latin typeface="Times New Roman"/>
                <a:cs typeface="Times New Roman"/>
              </a:rPr>
              <a:t>datanya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spc="-5" dirty="0">
                <a:latin typeface="Times New Roman"/>
                <a:cs typeface="Times New Roman"/>
              </a:rPr>
              <a:t>adalah </a:t>
            </a:r>
            <a:r>
              <a:rPr sz="1200" spc="-10" dirty="0">
                <a:latin typeface="Times New Roman"/>
                <a:cs typeface="Times New Roman"/>
              </a:rPr>
              <a:t>sebagai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berikut: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Times New Roman"/>
              <a:cs typeface="Times New Roman"/>
            </a:endParaRPr>
          </a:p>
          <a:p>
            <a:pPr marL="12700">
              <a:lnSpc>
                <a:spcPts val="1400"/>
              </a:lnSpc>
            </a:pPr>
            <a:r>
              <a:rPr sz="1200" spc="-5" dirty="0">
                <a:latin typeface="Courier New"/>
                <a:cs typeface="Courier New"/>
              </a:rPr>
              <a:t>private Rectangle rect =</a:t>
            </a:r>
            <a:endParaRPr sz="1200">
              <a:latin typeface="Courier New"/>
              <a:cs typeface="Courier New"/>
            </a:endParaRPr>
          </a:p>
          <a:p>
            <a:pPr marL="12700" marR="1501140" indent="457200">
              <a:lnSpc>
                <a:spcPts val="1360"/>
              </a:lnSpc>
              <a:spcBef>
                <a:spcPts val="75"/>
              </a:spcBef>
            </a:pPr>
            <a:r>
              <a:rPr sz="1200" spc="-5" dirty="0">
                <a:latin typeface="Courier New"/>
                <a:cs typeface="Courier New"/>
              </a:rPr>
              <a:t>new Rectangle(250, 150, 200, 200);  public ArrayList sliceList = new ArrayList();  struct</a:t>
            </a:r>
            <a:r>
              <a:rPr sz="1200" spc="-1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sliceData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285"/>
              </a:lnSpc>
            </a:pPr>
            <a:r>
              <a:rPr sz="1200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469900" marR="3604260">
              <a:lnSpc>
                <a:spcPts val="1360"/>
              </a:lnSpc>
              <a:spcBef>
                <a:spcPts val="70"/>
              </a:spcBef>
            </a:pPr>
            <a:r>
              <a:rPr sz="1200" spc="-5" dirty="0">
                <a:latin typeface="Courier New"/>
                <a:cs typeface="Courier New"/>
              </a:rPr>
              <a:t>public int</a:t>
            </a:r>
            <a:r>
              <a:rPr sz="1200" spc="-3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share;  public Color</a:t>
            </a:r>
            <a:r>
              <a:rPr sz="1200" spc="-3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clr;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285"/>
              </a:lnSpc>
            </a:pPr>
            <a:r>
              <a:rPr sz="1200" spc="-5" dirty="0">
                <a:latin typeface="Courier New"/>
                <a:cs typeface="Courier New"/>
              </a:rPr>
              <a:t>};</a:t>
            </a:r>
            <a:endParaRPr sz="1200">
              <a:latin typeface="Courier New"/>
              <a:cs typeface="Courier New"/>
            </a:endParaRPr>
          </a:p>
          <a:p>
            <a:pPr marL="12700" marR="2415540">
              <a:lnSpc>
                <a:spcPts val="1360"/>
              </a:lnSpc>
              <a:spcBef>
                <a:spcPts val="70"/>
              </a:spcBef>
            </a:pPr>
            <a:r>
              <a:rPr sz="1200" spc="-5" dirty="0">
                <a:latin typeface="Courier New"/>
                <a:cs typeface="Courier New"/>
              </a:rPr>
              <a:t>private Color curClr = Color.Black;  int shareTotal =</a:t>
            </a:r>
            <a:r>
              <a:rPr sz="1200" spc="-1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0;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100">
              <a:latin typeface="Courier New"/>
              <a:cs typeface="Courier New"/>
            </a:endParaRPr>
          </a:p>
          <a:p>
            <a:pPr marL="12700">
              <a:lnSpc>
                <a:spcPts val="1400"/>
              </a:lnSpc>
            </a:pPr>
            <a:r>
              <a:rPr sz="1200" spc="-5" dirty="0">
                <a:latin typeface="Courier New"/>
                <a:cs typeface="Courier New"/>
              </a:rPr>
              <a:t>private void button1_Click(object sender, System.EventArgs</a:t>
            </a:r>
            <a:r>
              <a:rPr sz="1200" spc="15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e)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360"/>
              </a:lnSpc>
            </a:pPr>
            <a:r>
              <a:rPr sz="1200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284480" marR="1412875">
              <a:lnSpc>
                <a:spcPts val="1360"/>
              </a:lnSpc>
              <a:spcBef>
                <a:spcPts val="75"/>
              </a:spcBef>
            </a:pPr>
            <a:r>
              <a:rPr sz="1200" spc="-5" dirty="0">
                <a:latin typeface="Courier New"/>
                <a:cs typeface="Courier New"/>
              </a:rPr>
              <a:t>int slice = Convert.ToInt32(textBox1.Text);  shareTotal +=</a:t>
            </a:r>
            <a:r>
              <a:rPr sz="1200" spc="-1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slice;</a:t>
            </a:r>
            <a:endParaRPr sz="1200">
              <a:latin typeface="Courier New"/>
              <a:cs typeface="Courier New"/>
            </a:endParaRPr>
          </a:p>
          <a:p>
            <a:pPr marL="284480" marR="3881754">
              <a:lnSpc>
                <a:spcPts val="1340"/>
              </a:lnSpc>
              <a:spcBef>
                <a:spcPts val="15"/>
              </a:spcBef>
            </a:pPr>
            <a:r>
              <a:rPr sz="1200" spc="-5" dirty="0">
                <a:latin typeface="Courier New"/>
                <a:cs typeface="Courier New"/>
              </a:rPr>
              <a:t>sliceData dt;  dt.clr =</a:t>
            </a:r>
            <a:r>
              <a:rPr sz="1200" spc="-4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curClr;</a:t>
            </a:r>
            <a:endParaRPr sz="1200">
              <a:latin typeface="Courier New"/>
              <a:cs typeface="Courier New"/>
            </a:endParaRPr>
          </a:p>
          <a:p>
            <a:pPr marL="284480" marR="3698875">
              <a:lnSpc>
                <a:spcPts val="1360"/>
              </a:lnSpc>
              <a:spcBef>
                <a:spcPts val="5"/>
              </a:spcBef>
            </a:pPr>
            <a:r>
              <a:rPr sz="1200" spc="-5" dirty="0">
                <a:latin typeface="Courier New"/>
                <a:cs typeface="Courier New"/>
              </a:rPr>
              <a:t>dt.share = slice;  sliceList.Add(dt);</a:t>
            </a:r>
            <a:endParaRPr sz="1200">
              <a:latin typeface="Courier New"/>
              <a:cs typeface="Courier New"/>
            </a:endParaRPr>
          </a:p>
          <a:p>
            <a:pPr marL="561340" marR="681355" indent="-277495">
              <a:lnSpc>
                <a:spcPts val="1360"/>
              </a:lnSpc>
            </a:pPr>
            <a:r>
              <a:rPr sz="1200" spc="-5" dirty="0">
                <a:latin typeface="Courier New"/>
                <a:cs typeface="Courier New"/>
              </a:rPr>
              <a:t>listBox1.Items.Add("Share:"+slice.ToString()+" ," +  curClr.ToString()</a:t>
            </a:r>
            <a:r>
              <a:rPr sz="1200" spc="-1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);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325"/>
              </a:lnSpc>
            </a:pPr>
            <a:r>
              <a:rPr sz="1200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26260" y="914400"/>
            <a:ext cx="4365599" cy="34625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627120" y="9874334"/>
            <a:ext cx="44704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148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27120" y="9874334"/>
            <a:ext cx="44704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149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01700" y="810209"/>
            <a:ext cx="5694680" cy="8093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94055">
              <a:lnSpc>
                <a:spcPct val="1431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Pemilihan warna potongan dilakjukan </a:t>
            </a:r>
            <a:r>
              <a:rPr sz="1200" spc="-10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menekan </a:t>
            </a:r>
            <a:r>
              <a:rPr sz="1200" spc="-5" dirty="0">
                <a:latin typeface="Times New Roman"/>
                <a:cs typeface="Times New Roman"/>
              </a:rPr>
              <a:t>tombol Select Color yang  programnya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spc="-5" dirty="0">
                <a:latin typeface="Times New Roman"/>
                <a:cs typeface="Times New Roman"/>
              </a:rPr>
              <a:t>sebagai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berikut: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Times New Roman"/>
              <a:cs typeface="Times New Roman"/>
            </a:endParaRPr>
          </a:p>
          <a:p>
            <a:pPr marL="12700">
              <a:lnSpc>
                <a:spcPts val="1400"/>
              </a:lnSpc>
            </a:pPr>
            <a:r>
              <a:rPr sz="1200" spc="-5" dirty="0">
                <a:latin typeface="Courier New"/>
                <a:cs typeface="Courier New"/>
              </a:rPr>
              <a:t>private void ColorBtn_Click(object sender, System.EventArgs</a:t>
            </a:r>
            <a:r>
              <a:rPr sz="1200" spc="16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e)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360"/>
              </a:lnSpc>
            </a:pPr>
            <a:r>
              <a:rPr sz="1200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469900">
              <a:lnSpc>
                <a:spcPts val="1360"/>
              </a:lnSpc>
            </a:pPr>
            <a:r>
              <a:rPr sz="1200" spc="-5" dirty="0">
                <a:latin typeface="Courier New"/>
                <a:cs typeface="Courier New"/>
              </a:rPr>
              <a:t>ColorDialog clrDlg = new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ColorDialog();</a:t>
            </a:r>
            <a:endParaRPr sz="1200">
              <a:latin typeface="Courier New"/>
              <a:cs typeface="Courier New"/>
            </a:endParaRPr>
          </a:p>
          <a:p>
            <a:pPr marL="469900">
              <a:lnSpc>
                <a:spcPts val="1360"/>
              </a:lnSpc>
            </a:pPr>
            <a:r>
              <a:rPr sz="1200" spc="-5" dirty="0">
                <a:latin typeface="Courier New"/>
                <a:cs typeface="Courier New"/>
              </a:rPr>
              <a:t>if (clrDlg.ShowDialog() ==</a:t>
            </a:r>
            <a:r>
              <a:rPr sz="1200" spc="1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DialogResult.OK)</a:t>
            </a:r>
            <a:endParaRPr sz="1200">
              <a:latin typeface="Courier New"/>
              <a:cs typeface="Courier New"/>
            </a:endParaRPr>
          </a:p>
          <a:p>
            <a:pPr marL="469900">
              <a:lnSpc>
                <a:spcPts val="1360"/>
              </a:lnSpc>
            </a:pPr>
            <a:r>
              <a:rPr sz="1200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927100">
              <a:lnSpc>
                <a:spcPts val="1360"/>
              </a:lnSpc>
            </a:pPr>
            <a:r>
              <a:rPr sz="1200" spc="-5" dirty="0">
                <a:latin typeface="Courier New"/>
                <a:cs typeface="Courier New"/>
              </a:rPr>
              <a:t>curClr =</a:t>
            </a:r>
            <a:r>
              <a:rPr sz="1200" spc="-1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clrDlg.Color;</a:t>
            </a:r>
            <a:endParaRPr sz="1200">
              <a:latin typeface="Courier New"/>
              <a:cs typeface="Courier New"/>
            </a:endParaRPr>
          </a:p>
          <a:p>
            <a:pPr marL="469900">
              <a:lnSpc>
                <a:spcPts val="1370"/>
              </a:lnSpc>
            </a:pPr>
            <a:r>
              <a:rPr sz="1200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410"/>
              </a:lnSpc>
            </a:pPr>
            <a:r>
              <a:rPr sz="1200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Times New Roman"/>
                <a:cs typeface="Times New Roman"/>
              </a:rPr>
              <a:t>Penggambaran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pengisian (filling) </a:t>
            </a:r>
            <a:r>
              <a:rPr sz="1200" dirty="0">
                <a:latin typeface="Times New Roman"/>
                <a:cs typeface="Times New Roman"/>
              </a:rPr>
              <a:t>pie dilakukan </a:t>
            </a:r>
            <a:r>
              <a:rPr sz="1200" spc="-10" dirty="0">
                <a:latin typeface="Times New Roman"/>
                <a:cs typeface="Times New Roman"/>
              </a:rPr>
              <a:t>dengan </a:t>
            </a:r>
            <a:r>
              <a:rPr sz="1200" spc="-5" dirty="0">
                <a:latin typeface="Times New Roman"/>
                <a:cs typeface="Times New Roman"/>
              </a:rPr>
              <a:t>program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berikut: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400"/>
              </a:lnSpc>
              <a:spcBef>
                <a:spcPts val="1055"/>
              </a:spcBef>
            </a:pPr>
            <a:r>
              <a:rPr sz="1200" spc="-5" dirty="0">
                <a:latin typeface="Courier New"/>
                <a:cs typeface="Courier New"/>
              </a:rPr>
              <a:t>private void DrawPie_Click(object sender, System.EventArgs</a:t>
            </a:r>
            <a:r>
              <a:rPr sz="1200" spc="13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e)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360"/>
              </a:lnSpc>
            </a:pPr>
            <a:r>
              <a:rPr sz="1200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469900">
              <a:lnSpc>
                <a:spcPts val="1360"/>
              </a:lnSpc>
            </a:pPr>
            <a:r>
              <a:rPr sz="1200" spc="-5" dirty="0">
                <a:latin typeface="Courier New"/>
                <a:cs typeface="Courier New"/>
              </a:rPr>
              <a:t>DrawPieChart(false);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360"/>
              </a:lnSpc>
            </a:pPr>
            <a:r>
              <a:rPr sz="1200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469900" marR="1742439" indent="-457200">
              <a:lnSpc>
                <a:spcPts val="1360"/>
              </a:lnSpc>
              <a:spcBef>
                <a:spcPts val="75"/>
              </a:spcBef>
            </a:pPr>
            <a:r>
              <a:rPr sz="1200" spc="-5" dirty="0">
                <a:latin typeface="Courier New"/>
                <a:cs typeface="Courier New"/>
              </a:rPr>
              <a:t>private void FillChart_Click(object sender,  System.EventArgs</a:t>
            </a:r>
            <a:r>
              <a:rPr sz="1200" spc="-1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e)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295"/>
              </a:lnSpc>
            </a:pPr>
            <a:r>
              <a:rPr sz="1200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469900">
              <a:lnSpc>
                <a:spcPts val="1410"/>
              </a:lnSpc>
            </a:pPr>
            <a:r>
              <a:rPr sz="1200" spc="-5" dirty="0">
                <a:latin typeface="Courier New"/>
                <a:cs typeface="Courier New"/>
              </a:rPr>
              <a:t>DrawPieChart(true);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sz="1200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400"/>
              </a:lnSpc>
              <a:spcBef>
                <a:spcPts val="1100"/>
              </a:spcBef>
            </a:pPr>
            <a:r>
              <a:rPr sz="1200" spc="-5" dirty="0">
                <a:latin typeface="Courier New"/>
                <a:cs typeface="Courier New"/>
              </a:rPr>
              <a:t>private void DrawPieChart(bool</a:t>
            </a:r>
            <a:r>
              <a:rPr sz="120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flMode)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360"/>
              </a:lnSpc>
            </a:pPr>
            <a:r>
              <a:rPr sz="1200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469900" marR="2016760">
              <a:lnSpc>
                <a:spcPts val="1360"/>
              </a:lnSpc>
              <a:spcBef>
                <a:spcPts val="70"/>
              </a:spcBef>
            </a:pPr>
            <a:r>
              <a:rPr sz="1200" spc="-5" dirty="0">
                <a:latin typeface="Courier New"/>
                <a:cs typeface="Courier New"/>
              </a:rPr>
              <a:t>Graphics g = this.CreateGraphics();  g.Clear(this.BackColor);</a:t>
            </a:r>
            <a:endParaRPr sz="1200">
              <a:latin typeface="Courier New"/>
              <a:cs typeface="Courier New"/>
            </a:endParaRPr>
          </a:p>
          <a:p>
            <a:pPr marL="469900" marR="553720">
              <a:lnSpc>
                <a:spcPts val="1360"/>
              </a:lnSpc>
            </a:pPr>
            <a:r>
              <a:rPr sz="1200" spc="-5" dirty="0">
                <a:latin typeface="Courier New"/>
                <a:cs typeface="Courier New"/>
              </a:rPr>
              <a:t>Rectangle rect = new Rectangle(250, 150, 200, 200);  float angle =</a:t>
            </a:r>
            <a:r>
              <a:rPr sz="1200" spc="-1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0;</a:t>
            </a:r>
            <a:endParaRPr sz="1200">
              <a:latin typeface="Courier New"/>
              <a:cs typeface="Courier New"/>
            </a:endParaRPr>
          </a:p>
          <a:p>
            <a:pPr marL="469900">
              <a:lnSpc>
                <a:spcPts val="1285"/>
              </a:lnSpc>
            </a:pPr>
            <a:r>
              <a:rPr sz="1200" spc="-5" dirty="0">
                <a:latin typeface="Courier New"/>
                <a:cs typeface="Courier New"/>
              </a:rPr>
              <a:t>float sweep =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0;</a:t>
            </a:r>
            <a:endParaRPr sz="1200">
              <a:latin typeface="Courier New"/>
              <a:cs typeface="Courier New"/>
            </a:endParaRPr>
          </a:p>
          <a:p>
            <a:pPr marL="469900">
              <a:lnSpc>
                <a:spcPts val="1360"/>
              </a:lnSpc>
            </a:pPr>
            <a:r>
              <a:rPr sz="1200" spc="-5" dirty="0">
                <a:latin typeface="Courier New"/>
                <a:cs typeface="Courier New"/>
              </a:rPr>
              <a:t>foreach(sliceData dt in</a:t>
            </a:r>
            <a:r>
              <a:rPr sz="120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sliceList)</a:t>
            </a:r>
            <a:endParaRPr sz="1200">
              <a:latin typeface="Courier New"/>
              <a:cs typeface="Courier New"/>
            </a:endParaRPr>
          </a:p>
          <a:p>
            <a:pPr marL="469900">
              <a:lnSpc>
                <a:spcPts val="1360"/>
              </a:lnSpc>
            </a:pPr>
            <a:r>
              <a:rPr sz="1200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927100" marR="1376680">
              <a:lnSpc>
                <a:spcPts val="1360"/>
              </a:lnSpc>
              <a:spcBef>
                <a:spcPts val="70"/>
              </a:spcBef>
            </a:pPr>
            <a:r>
              <a:rPr sz="1200" spc="-5" dirty="0">
                <a:latin typeface="Courier New"/>
                <a:cs typeface="Courier New"/>
              </a:rPr>
              <a:t>sweep = 360f * dt.share / shareTotal;  if(flMode)</a:t>
            </a:r>
            <a:endParaRPr sz="1200">
              <a:latin typeface="Courier New"/>
              <a:cs typeface="Courier New"/>
            </a:endParaRPr>
          </a:p>
          <a:p>
            <a:pPr marL="1841500" marR="736600" indent="-457200">
              <a:lnSpc>
                <a:spcPts val="1360"/>
              </a:lnSpc>
            </a:pPr>
            <a:r>
              <a:rPr sz="1200" spc="-5" dirty="0">
                <a:latin typeface="Courier New"/>
                <a:cs typeface="Courier New"/>
              </a:rPr>
              <a:t>g.FillPie(new SolidBrush(dt.clr), rect,  angle,</a:t>
            </a:r>
            <a:r>
              <a:rPr sz="1200" spc="-1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sweep);</a:t>
            </a:r>
            <a:endParaRPr sz="1200">
              <a:latin typeface="Courier New"/>
              <a:cs typeface="Courier New"/>
            </a:endParaRPr>
          </a:p>
          <a:p>
            <a:pPr marL="927100">
              <a:lnSpc>
                <a:spcPts val="1285"/>
              </a:lnSpc>
            </a:pPr>
            <a:r>
              <a:rPr sz="1200" spc="-5" dirty="0">
                <a:latin typeface="Courier New"/>
                <a:cs typeface="Courier New"/>
              </a:rPr>
              <a:t>else</a:t>
            </a:r>
            <a:endParaRPr sz="1200">
              <a:latin typeface="Courier New"/>
              <a:cs typeface="Courier New"/>
            </a:endParaRPr>
          </a:p>
          <a:p>
            <a:pPr marL="927100" marR="5080" indent="457200">
              <a:lnSpc>
                <a:spcPts val="1360"/>
              </a:lnSpc>
              <a:spcBef>
                <a:spcPts val="75"/>
              </a:spcBef>
            </a:pPr>
            <a:r>
              <a:rPr sz="1200" spc="-5" dirty="0">
                <a:latin typeface="Courier New"/>
                <a:cs typeface="Courier New"/>
              </a:rPr>
              <a:t>g.DrawPie(new Pen(dt.clr), rect, angle, sweep);  angle +=</a:t>
            </a:r>
            <a:r>
              <a:rPr sz="1200" spc="-1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sweep;</a:t>
            </a:r>
            <a:endParaRPr sz="1200">
              <a:latin typeface="Courier New"/>
              <a:cs typeface="Courier New"/>
            </a:endParaRPr>
          </a:p>
          <a:p>
            <a:pPr marL="469900">
              <a:lnSpc>
                <a:spcPts val="1285"/>
              </a:lnSpc>
            </a:pPr>
            <a:r>
              <a:rPr sz="1200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469900">
              <a:lnSpc>
                <a:spcPts val="1370"/>
              </a:lnSpc>
            </a:pPr>
            <a:r>
              <a:rPr sz="1200" spc="-5" dirty="0">
                <a:latin typeface="Courier New"/>
                <a:cs typeface="Courier New"/>
              </a:rPr>
              <a:t>g.Dispose();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410"/>
              </a:lnSpc>
            </a:pPr>
            <a:r>
              <a:rPr sz="1200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latin typeface="Times New Roman"/>
                <a:cs typeface="Times New Roman"/>
              </a:rPr>
              <a:t>Hasil </a:t>
            </a:r>
            <a:r>
              <a:rPr sz="1200" dirty="0">
                <a:latin typeface="Times New Roman"/>
                <a:cs typeface="Times New Roman"/>
              </a:rPr>
              <a:t>atau output </a:t>
            </a:r>
            <a:r>
              <a:rPr sz="1200" spc="-5" dirty="0">
                <a:latin typeface="Times New Roman"/>
                <a:cs typeface="Times New Roman"/>
              </a:rPr>
              <a:t>dari program </a:t>
            </a:r>
            <a:r>
              <a:rPr sz="1200" dirty="0">
                <a:latin typeface="Times New Roman"/>
                <a:cs typeface="Times New Roman"/>
              </a:rPr>
              <a:t>berupa </a:t>
            </a:r>
            <a:r>
              <a:rPr sz="1200" spc="-10" dirty="0">
                <a:latin typeface="Times New Roman"/>
                <a:cs typeface="Times New Roman"/>
              </a:rPr>
              <a:t>Draw </a:t>
            </a:r>
            <a:r>
              <a:rPr sz="1200" dirty="0">
                <a:latin typeface="Times New Roman"/>
                <a:cs typeface="Times New Roman"/>
              </a:rPr>
              <a:t>Chart </a:t>
            </a:r>
            <a:r>
              <a:rPr sz="1200" spc="-5" dirty="0">
                <a:latin typeface="Times New Roman"/>
                <a:cs typeface="Times New Roman"/>
              </a:rPr>
              <a:t>atau </a:t>
            </a:r>
            <a:r>
              <a:rPr sz="1200" spc="-10" dirty="0">
                <a:latin typeface="Times New Roman"/>
                <a:cs typeface="Times New Roman"/>
              </a:rPr>
              <a:t>Fill </a:t>
            </a:r>
            <a:r>
              <a:rPr sz="1200" dirty="0">
                <a:latin typeface="Times New Roman"/>
                <a:cs typeface="Times New Roman"/>
              </a:rPr>
              <a:t>Chart </a:t>
            </a:r>
            <a:r>
              <a:rPr sz="1200" spc="-5" dirty="0">
                <a:latin typeface="Times New Roman"/>
                <a:cs typeface="Times New Roman"/>
              </a:rPr>
              <a:t>adalah sebagai</a:t>
            </a:r>
            <a:r>
              <a:rPr sz="1200" spc="1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berikut: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992619"/>
            <a:ext cx="5761355" cy="267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Times New Roman"/>
                <a:cs typeface="Times New Roman"/>
              </a:rPr>
              <a:t>Latihan</a:t>
            </a:r>
            <a:endParaRPr sz="1400">
              <a:latin typeface="Times New Roman"/>
              <a:cs typeface="Times New Roman"/>
            </a:endParaRPr>
          </a:p>
          <a:p>
            <a:pPr marL="464184" indent="-226695">
              <a:lnSpc>
                <a:spcPct val="100000"/>
              </a:lnSpc>
              <a:spcBef>
                <a:spcPts val="1180"/>
              </a:spcBef>
              <a:buAutoNum type="arabicPeriod"/>
              <a:tabLst>
                <a:tab pos="464820" algn="l"/>
              </a:tabLst>
            </a:pPr>
            <a:r>
              <a:rPr sz="1200" spc="-5" dirty="0">
                <a:latin typeface="Times New Roman"/>
                <a:cs typeface="Times New Roman"/>
              </a:rPr>
              <a:t>Apakah </a:t>
            </a:r>
            <a:r>
              <a:rPr sz="1200" dirty="0">
                <a:latin typeface="Times New Roman"/>
                <a:cs typeface="Times New Roman"/>
              </a:rPr>
              <a:t>perbedaan </a:t>
            </a:r>
            <a:r>
              <a:rPr sz="1200" spc="-5" dirty="0">
                <a:latin typeface="Times New Roman"/>
                <a:cs typeface="Times New Roman"/>
              </a:rPr>
              <a:t>sistem koordinat Cartesian dengan sistem koordinat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GDI+?</a:t>
            </a:r>
            <a:endParaRPr sz="1200">
              <a:latin typeface="Times New Roman"/>
              <a:cs typeface="Times New Roman"/>
            </a:endParaRPr>
          </a:p>
          <a:p>
            <a:pPr marL="464184" marR="7620" indent="-226060">
              <a:lnSpc>
                <a:spcPct val="143100"/>
              </a:lnSpc>
              <a:buAutoNum type="arabicPeriod"/>
              <a:tabLst>
                <a:tab pos="464820" algn="l"/>
                <a:tab pos="1122045" algn="l"/>
                <a:tab pos="1736725" algn="l"/>
                <a:tab pos="2249805" algn="l"/>
                <a:tab pos="2802890" algn="l"/>
                <a:tab pos="3314065" algn="l"/>
                <a:tab pos="3809365" algn="l"/>
                <a:tab pos="4170045" algn="l"/>
                <a:tab pos="4812665" algn="l"/>
              </a:tabLst>
            </a:pPr>
            <a:r>
              <a:rPr sz="1200" spc="5" dirty="0">
                <a:latin typeface="Times New Roman"/>
                <a:cs typeface="Times New Roman"/>
              </a:rPr>
              <a:t>Je</a:t>
            </a:r>
            <a:r>
              <a:rPr sz="1200" spc="-15" dirty="0">
                <a:latin typeface="Times New Roman"/>
                <a:cs typeface="Times New Roman"/>
              </a:rPr>
              <a:t>l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spc="-15" dirty="0">
                <a:latin typeface="Times New Roman"/>
                <a:cs typeface="Times New Roman"/>
              </a:rPr>
              <a:t>s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	</a:t>
            </a:r>
            <a:r>
              <a:rPr sz="1200" spc="-15" dirty="0">
                <a:latin typeface="Times New Roman"/>
                <a:cs typeface="Times New Roman"/>
              </a:rPr>
              <a:t>s</a:t>
            </a:r>
            <a:r>
              <a:rPr sz="1200" spc="5" dirty="0">
                <a:latin typeface="Times New Roman"/>
                <a:cs typeface="Times New Roman"/>
              </a:rPr>
              <a:t>t</a:t>
            </a:r>
            <a:r>
              <a:rPr sz="1200" dirty="0">
                <a:latin typeface="Times New Roman"/>
                <a:cs typeface="Times New Roman"/>
              </a:rPr>
              <a:t>ruk</a:t>
            </a:r>
            <a:r>
              <a:rPr sz="1200" spc="5" dirty="0">
                <a:latin typeface="Times New Roman"/>
                <a:cs typeface="Times New Roman"/>
              </a:rPr>
              <a:t>t</a:t>
            </a:r>
            <a:r>
              <a:rPr sz="1200" dirty="0">
                <a:latin typeface="Times New Roman"/>
                <a:cs typeface="Times New Roman"/>
              </a:rPr>
              <a:t>ur	</a:t>
            </a:r>
            <a:r>
              <a:rPr sz="1200" spc="-15" dirty="0">
                <a:latin typeface="Times New Roman"/>
                <a:cs typeface="Times New Roman"/>
              </a:rPr>
              <a:t>w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rna	(</a:t>
            </a:r>
            <a:r>
              <a:rPr sz="1200" spc="5" dirty="0">
                <a:latin typeface="Times New Roman"/>
                <a:cs typeface="Times New Roman"/>
              </a:rPr>
              <a:t>c</a:t>
            </a:r>
            <a:r>
              <a:rPr sz="1200" spc="-25" dirty="0">
                <a:latin typeface="Times New Roman"/>
                <a:cs typeface="Times New Roman"/>
              </a:rPr>
              <a:t>o</a:t>
            </a:r>
            <a:r>
              <a:rPr sz="1200" spc="5" dirty="0">
                <a:latin typeface="Times New Roman"/>
                <a:cs typeface="Times New Roman"/>
              </a:rPr>
              <a:t>l</a:t>
            </a:r>
            <a:r>
              <a:rPr sz="1200" dirty="0">
                <a:latin typeface="Times New Roman"/>
                <a:cs typeface="Times New Roman"/>
              </a:rPr>
              <a:t>or)	d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spc="-15" dirty="0">
                <a:latin typeface="Times New Roman"/>
                <a:cs typeface="Times New Roman"/>
              </a:rPr>
              <a:t>la</a:t>
            </a:r>
            <a:r>
              <a:rPr sz="1200" dirty="0">
                <a:latin typeface="Times New Roman"/>
                <a:cs typeface="Times New Roman"/>
              </a:rPr>
              <a:t>m	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spc="5" dirty="0">
                <a:latin typeface="Times New Roman"/>
                <a:cs typeface="Times New Roman"/>
              </a:rPr>
              <a:t>D</a:t>
            </a:r>
            <a:r>
              <a:rPr sz="1200" spc="-2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+	d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	</a:t>
            </a:r>
            <a:r>
              <a:rPr sz="1200" spc="5" dirty="0">
                <a:latin typeface="Times New Roman"/>
                <a:cs typeface="Times New Roman"/>
              </a:rPr>
              <a:t>jel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15" dirty="0">
                <a:latin typeface="Times New Roman"/>
                <a:cs typeface="Times New Roman"/>
              </a:rPr>
              <a:t>s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	</a:t>
            </a:r>
            <a:r>
              <a:rPr sz="1200" spc="-15" dirty="0">
                <a:latin typeface="Times New Roman"/>
                <a:cs typeface="Times New Roman"/>
              </a:rPr>
              <a:t>m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15" dirty="0">
                <a:latin typeface="Times New Roman"/>
                <a:cs typeface="Times New Roman"/>
              </a:rPr>
              <a:t>s</a:t>
            </a:r>
            <a:r>
              <a:rPr sz="1200" spc="5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-20" dirty="0">
                <a:latin typeface="Times New Roman"/>
                <a:cs typeface="Times New Roman"/>
              </a:rPr>
              <a:t>g-</a:t>
            </a:r>
            <a:r>
              <a:rPr sz="1200" spc="5" dirty="0">
                <a:latin typeface="Times New Roman"/>
                <a:cs typeface="Times New Roman"/>
              </a:rPr>
              <a:t>m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15" dirty="0">
                <a:latin typeface="Times New Roman"/>
                <a:cs typeface="Times New Roman"/>
              </a:rPr>
              <a:t>s</a:t>
            </a:r>
            <a:r>
              <a:rPr sz="1200" spc="25" dirty="0">
                <a:latin typeface="Times New Roman"/>
                <a:cs typeface="Times New Roman"/>
              </a:rPr>
              <a:t>i</a:t>
            </a:r>
            <a:r>
              <a:rPr sz="1200" spc="2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g  </a:t>
            </a:r>
            <a:r>
              <a:rPr sz="1200" spc="-5" dirty="0">
                <a:latin typeface="Times New Roman"/>
                <a:cs typeface="Times New Roman"/>
              </a:rPr>
              <a:t>komponennya</a:t>
            </a:r>
            <a:endParaRPr sz="1200">
              <a:latin typeface="Times New Roman"/>
              <a:cs typeface="Times New Roman"/>
            </a:endParaRPr>
          </a:p>
          <a:p>
            <a:pPr marL="464184" indent="-226695">
              <a:lnSpc>
                <a:spcPct val="100000"/>
              </a:lnSpc>
              <a:spcBef>
                <a:spcPts val="640"/>
              </a:spcBef>
              <a:buAutoNum type="arabicPeriod"/>
              <a:tabLst>
                <a:tab pos="464820" algn="l"/>
              </a:tabLst>
            </a:pPr>
            <a:r>
              <a:rPr sz="1200" spc="-5" dirty="0">
                <a:latin typeface="Times New Roman"/>
                <a:cs typeface="Times New Roman"/>
              </a:rPr>
              <a:t>Apakah yang </a:t>
            </a:r>
            <a:r>
              <a:rPr sz="1200" dirty="0">
                <a:latin typeface="Times New Roman"/>
                <a:cs typeface="Times New Roman"/>
              </a:rPr>
              <a:t>dimaksud </a:t>
            </a:r>
            <a:r>
              <a:rPr sz="1200" spc="-5" dirty="0">
                <a:latin typeface="Times New Roman"/>
                <a:cs typeface="Times New Roman"/>
              </a:rPr>
              <a:t>dengan Graphics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Path?</a:t>
            </a:r>
            <a:endParaRPr sz="1200">
              <a:latin typeface="Times New Roman"/>
              <a:cs typeface="Times New Roman"/>
            </a:endParaRPr>
          </a:p>
          <a:p>
            <a:pPr marL="469265" marR="7620" indent="-228600">
              <a:lnSpc>
                <a:spcPts val="2080"/>
              </a:lnSpc>
              <a:spcBef>
                <a:spcPts val="155"/>
              </a:spcBef>
              <a:buAutoNum type="arabicPeriod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Adakah </a:t>
            </a:r>
            <a:r>
              <a:rPr sz="1200" dirty="0">
                <a:latin typeface="Times New Roman"/>
                <a:cs typeface="Times New Roman"/>
              </a:rPr>
              <a:t>perbedaan </a:t>
            </a:r>
            <a:r>
              <a:rPr sz="1200" spc="-5" dirty="0">
                <a:latin typeface="Times New Roman"/>
                <a:cs typeface="Times New Roman"/>
              </a:rPr>
              <a:t>antara </a:t>
            </a:r>
            <a:r>
              <a:rPr sz="1200" dirty="0">
                <a:latin typeface="Times New Roman"/>
                <a:cs typeface="Times New Roman"/>
              </a:rPr>
              <a:t>struktur </a:t>
            </a:r>
            <a:r>
              <a:rPr sz="1200" spc="-5" dirty="0">
                <a:latin typeface="Times New Roman"/>
                <a:cs typeface="Times New Roman"/>
              </a:rPr>
              <a:t>Point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PointF? </a:t>
            </a:r>
            <a:r>
              <a:rPr sz="1200" dirty="0">
                <a:latin typeface="Times New Roman"/>
                <a:cs typeface="Times New Roman"/>
              </a:rPr>
              <a:t>Jika ada jelaskan </a:t>
            </a:r>
            <a:r>
              <a:rPr sz="1200" spc="-5" dirty="0">
                <a:latin typeface="Times New Roman"/>
                <a:cs typeface="Times New Roman"/>
              </a:rPr>
              <a:t>secara  </a:t>
            </a:r>
            <a:r>
              <a:rPr sz="1200" dirty="0">
                <a:latin typeface="Times New Roman"/>
                <a:cs typeface="Times New Roman"/>
              </a:rPr>
              <a:t>komprehensif!</a:t>
            </a:r>
            <a:endParaRPr sz="1200">
              <a:latin typeface="Times New Roman"/>
              <a:cs typeface="Times New Roman"/>
            </a:endParaRPr>
          </a:p>
          <a:p>
            <a:pPr marL="469265" indent="-229235">
              <a:lnSpc>
                <a:spcPct val="100000"/>
              </a:lnSpc>
              <a:spcBef>
                <a:spcPts val="445"/>
              </a:spcBef>
              <a:buAutoNum type="arabicPeriod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Masih banyak </a:t>
            </a:r>
            <a:r>
              <a:rPr sz="1200" dirty="0">
                <a:latin typeface="Times New Roman"/>
                <a:cs typeface="Times New Roman"/>
              </a:rPr>
              <a:t>method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belum </a:t>
            </a:r>
            <a:r>
              <a:rPr sz="1200" spc="-5" dirty="0">
                <a:latin typeface="Times New Roman"/>
                <a:cs typeface="Times New Roman"/>
              </a:rPr>
              <a:t>dibahas dalam </a:t>
            </a:r>
            <a:r>
              <a:rPr sz="1200" dirty="0">
                <a:latin typeface="Times New Roman"/>
                <a:cs typeface="Times New Roman"/>
              </a:rPr>
              <a:t>buku ini. </a:t>
            </a:r>
            <a:r>
              <a:rPr sz="1200" spc="-5" dirty="0">
                <a:latin typeface="Times New Roman"/>
                <a:cs typeface="Times New Roman"/>
              </a:rPr>
              <a:t>Eksplorasilah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dengan</a:t>
            </a:r>
            <a:endParaRPr sz="1200">
              <a:latin typeface="Times New Roman"/>
              <a:cs typeface="Times New Roman"/>
            </a:endParaRPr>
          </a:p>
          <a:p>
            <a:pPr marL="469265" marR="9525">
              <a:lnSpc>
                <a:spcPct val="143100"/>
              </a:lnSpc>
              <a:spcBef>
                <a:spcPts val="15"/>
              </a:spcBef>
            </a:pPr>
            <a:r>
              <a:rPr sz="1200" dirty="0">
                <a:latin typeface="Times New Roman"/>
                <a:cs typeface="Times New Roman"/>
              </a:rPr>
              <a:t>method-method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ada di </a:t>
            </a:r>
            <a:r>
              <a:rPr sz="1200" spc="-5" dirty="0">
                <a:latin typeface="Times New Roman"/>
                <a:cs typeface="Times New Roman"/>
              </a:rPr>
              <a:t>dalam </a:t>
            </a:r>
            <a:r>
              <a:rPr sz="1200" spc="-10" dirty="0">
                <a:latin typeface="Times New Roman"/>
                <a:cs typeface="Times New Roman"/>
              </a:rPr>
              <a:t>kelas </a:t>
            </a:r>
            <a:r>
              <a:rPr sz="1200" spc="-5" dirty="0">
                <a:latin typeface="Times New Roman"/>
                <a:cs typeface="Times New Roman"/>
              </a:rPr>
              <a:t>Graphic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tuliskan pengalaman anda  </a:t>
            </a:r>
            <a:r>
              <a:rPr sz="1200" dirty="0">
                <a:latin typeface="Times New Roman"/>
                <a:cs typeface="Times New Roman"/>
              </a:rPr>
              <a:t>berikut </a:t>
            </a:r>
            <a:r>
              <a:rPr sz="1200" spc="-5" dirty="0">
                <a:latin typeface="Times New Roman"/>
                <a:cs typeface="Times New Roman"/>
              </a:rPr>
              <a:t>dengan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penjelasannya.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40242" y="914400"/>
            <a:ext cx="3680028" cy="29108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70722" y="3982720"/>
            <a:ext cx="3610749" cy="28818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627120" y="9874334"/>
            <a:ext cx="44704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150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27120" y="9874334"/>
            <a:ext cx="44704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151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01700" y="889000"/>
            <a:ext cx="5760085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Times New Roman"/>
                <a:cs typeface="Times New Roman"/>
              </a:rPr>
              <a:t>Daftar </a:t>
            </a:r>
            <a:r>
              <a:rPr sz="1400" b="1" spc="-5" dirty="0">
                <a:latin typeface="Times New Roman"/>
                <a:cs typeface="Times New Roman"/>
              </a:rPr>
              <a:t>Pustaka</a:t>
            </a:r>
            <a:endParaRPr sz="1400">
              <a:latin typeface="Times New Roman"/>
              <a:cs typeface="Times New Roman"/>
            </a:endParaRPr>
          </a:p>
          <a:p>
            <a:pPr marL="469900" marR="5080" indent="-228600">
              <a:lnSpc>
                <a:spcPct val="143100"/>
              </a:lnSpc>
              <a:spcBef>
                <a:spcPts val="1120"/>
              </a:spcBef>
              <a:buAutoNum type="arabicPeriod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Edward </a:t>
            </a:r>
            <a:r>
              <a:rPr sz="1200" spc="-5" dirty="0">
                <a:latin typeface="Times New Roman"/>
                <a:cs typeface="Times New Roman"/>
              </a:rPr>
              <a:t>Angel, Interactive </a:t>
            </a:r>
            <a:r>
              <a:rPr sz="1200" dirty="0">
                <a:latin typeface="Times New Roman"/>
                <a:cs typeface="Times New Roman"/>
              </a:rPr>
              <a:t>Computer </a:t>
            </a:r>
            <a:r>
              <a:rPr sz="1200" spc="-5" dirty="0">
                <a:latin typeface="Times New Roman"/>
                <a:cs typeface="Times New Roman"/>
              </a:rPr>
              <a:t>Graphics: A Top-Down </a:t>
            </a:r>
            <a:r>
              <a:rPr sz="1200" dirty="0">
                <a:latin typeface="Times New Roman"/>
                <a:cs typeface="Times New Roman"/>
              </a:rPr>
              <a:t>Approach with OpenGL  2nd, </a:t>
            </a:r>
            <a:r>
              <a:rPr sz="1200" spc="-10" dirty="0">
                <a:latin typeface="Times New Roman"/>
                <a:cs typeface="Times New Roman"/>
              </a:rPr>
              <a:t>Addison </a:t>
            </a:r>
            <a:r>
              <a:rPr sz="1200" spc="-5" dirty="0">
                <a:latin typeface="Times New Roman"/>
                <a:cs typeface="Times New Roman"/>
              </a:rPr>
              <a:t>Wesley,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2005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635"/>
              </a:spcBef>
              <a:buAutoNum type="arabicPeriod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Mahesh </a:t>
            </a:r>
            <a:r>
              <a:rPr sz="1200" dirty="0">
                <a:latin typeface="Times New Roman"/>
                <a:cs typeface="Times New Roman"/>
              </a:rPr>
              <a:t>Chand, </a:t>
            </a:r>
            <a:r>
              <a:rPr sz="1200" spc="-5" dirty="0">
                <a:latin typeface="Times New Roman"/>
                <a:cs typeface="Times New Roman"/>
              </a:rPr>
              <a:t>Graphics </a:t>
            </a:r>
            <a:r>
              <a:rPr sz="1200" dirty="0">
                <a:latin typeface="Times New Roman"/>
                <a:cs typeface="Times New Roman"/>
              </a:rPr>
              <a:t>Programming </a:t>
            </a:r>
            <a:r>
              <a:rPr sz="1200" spc="5" dirty="0">
                <a:latin typeface="Times New Roman"/>
                <a:cs typeface="Times New Roman"/>
              </a:rPr>
              <a:t>with </a:t>
            </a:r>
            <a:r>
              <a:rPr sz="1200" spc="-10" dirty="0">
                <a:latin typeface="Times New Roman"/>
                <a:cs typeface="Times New Roman"/>
              </a:rPr>
              <a:t>GDI+, </a:t>
            </a:r>
            <a:r>
              <a:rPr sz="1200" spc="-5" dirty="0">
                <a:latin typeface="Times New Roman"/>
                <a:cs typeface="Times New Roman"/>
              </a:rPr>
              <a:t>Addison-Wesley, </a:t>
            </a:r>
            <a:r>
              <a:rPr sz="1200" dirty="0">
                <a:latin typeface="Times New Roman"/>
                <a:cs typeface="Times New Roman"/>
              </a:rPr>
              <a:t>2003</a:t>
            </a:r>
            <a:endParaRPr sz="1200">
              <a:latin typeface="Times New Roman"/>
              <a:cs typeface="Times New Roman"/>
            </a:endParaRPr>
          </a:p>
          <a:p>
            <a:pPr marL="469900" indent="-229235">
              <a:lnSpc>
                <a:spcPct val="100000"/>
              </a:lnSpc>
              <a:spcBef>
                <a:spcPts val="625"/>
              </a:spcBef>
              <a:buAutoNum type="arabicPeriod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Nick </a:t>
            </a:r>
            <a:r>
              <a:rPr sz="1200" spc="-5" dirty="0">
                <a:latin typeface="Times New Roman"/>
                <a:cs typeface="Times New Roman"/>
              </a:rPr>
              <a:t>Symmonds, </a:t>
            </a:r>
            <a:r>
              <a:rPr sz="1200" spc="-15" dirty="0">
                <a:latin typeface="Times New Roman"/>
                <a:cs typeface="Times New Roman"/>
              </a:rPr>
              <a:t>GDI+ </a:t>
            </a:r>
            <a:r>
              <a:rPr sz="1200" dirty="0">
                <a:latin typeface="Times New Roman"/>
                <a:cs typeface="Times New Roman"/>
              </a:rPr>
              <a:t>Programming in C# and </a:t>
            </a:r>
            <a:r>
              <a:rPr sz="1200" spc="-10" dirty="0">
                <a:latin typeface="Times New Roman"/>
                <a:cs typeface="Times New Roman"/>
              </a:rPr>
              <a:t>VB </a:t>
            </a:r>
            <a:r>
              <a:rPr sz="1200" dirty="0">
                <a:latin typeface="Times New Roman"/>
                <a:cs typeface="Times New Roman"/>
              </a:rPr>
              <a:t>.NET, </a:t>
            </a:r>
            <a:r>
              <a:rPr sz="1200" spc="-10" dirty="0">
                <a:latin typeface="Times New Roman"/>
                <a:cs typeface="Times New Roman"/>
              </a:rPr>
              <a:t>Apress,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2002</a:t>
            </a:r>
            <a:endParaRPr sz="1200">
              <a:latin typeface="Times New Roman"/>
              <a:cs typeface="Times New Roman"/>
            </a:endParaRPr>
          </a:p>
          <a:p>
            <a:pPr marL="469265" marR="5715" indent="-228600" algn="just">
              <a:lnSpc>
                <a:spcPct val="143800"/>
              </a:lnSpc>
              <a:spcBef>
                <a:spcPts val="5"/>
              </a:spcBef>
              <a:buAutoNum type="arabicPeriod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Ollie </a:t>
            </a:r>
            <a:r>
              <a:rPr sz="1200" spc="-5" dirty="0">
                <a:latin typeface="Times New Roman"/>
                <a:cs typeface="Times New Roman"/>
              </a:rPr>
              <a:t>Cornes, </a:t>
            </a:r>
            <a:r>
              <a:rPr sz="1200" dirty="0">
                <a:latin typeface="Times New Roman"/>
                <a:cs typeface="Times New Roman"/>
              </a:rPr>
              <a:t>Jay </a:t>
            </a:r>
            <a:r>
              <a:rPr sz="1200" spc="-5" dirty="0">
                <a:latin typeface="Times New Roman"/>
                <a:cs typeface="Times New Roman"/>
              </a:rPr>
              <a:t>Glynn, Burton Harvey, </a:t>
            </a:r>
            <a:r>
              <a:rPr sz="1200" dirty="0">
                <a:latin typeface="Times New Roman"/>
                <a:cs typeface="Times New Roman"/>
              </a:rPr>
              <a:t>Craig </a:t>
            </a:r>
            <a:r>
              <a:rPr sz="1200" spc="-5" dirty="0">
                <a:latin typeface="Times New Roman"/>
                <a:cs typeface="Times New Roman"/>
              </a:rPr>
              <a:t>McQueen, </a:t>
            </a:r>
            <a:r>
              <a:rPr sz="1200" dirty="0">
                <a:latin typeface="Times New Roman"/>
                <a:cs typeface="Times New Roman"/>
              </a:rPr>
              <a:t>Jerod </a:t>
            </a:r>
            <a:r>
              <a:rPr sz="1200" spc="-5" dirty="0">
                <a:latin typeface="Times New Roman"/>
                <a:cs typeface="Times New Roman"/>
              </a:rPr>
              <a:t>Moemeka, Christian  Nagel, </a:t>
            </a:r>
            <a:r>
              <a:rPr sz="1200" dirty="0">
                <a:latin typeface="Times New Roman"/>
                <a:cs typeface="Times New Roman"/>
              </a:rPr>
              <a:t>Simon </a:t>
            </a:r>
            <a:r>
              <a:rPr sz="1200" spc="-5" dirty="0">
                <a:latin typeface="Times New Roman"/>
                <a:cs typeface="Times New Roman"/>
              </a:rPr>
              <a:t>Robinson, Morgan </a:t>
            </a:r>
            <a:r>
              <a:rPr sz="1200" dirty="0">
                <a:latin typeface="Times New Roman"/>
                <a:cs typeface="Times New Roman"/>
              </a:rPr>
              <a:t>Skinner, </a:t>
            </a:r>
            <a:r>
              <a:rPr sz="1200" spc="-5" dirty="0">
                <a:latin typeface="Times New Roman"/>
                <a:cs typeface="Times New Roman"/>
              </a:rPr>
              <a:t>Karli Watson, Professional </a:t>
            </a:r>
            <a:r>
              <a:rPr sz="1200" dirty="0">
                <a:latin typeface="Times New Roman"/>
                <a:cs typeface="Times New Roman"/>
              </a:rPr>
              <a:t>C# - Graphics  with </a:t>
            </a:r>
            <a:r>
              <a:rPr sz="1200" spc="-10" dirty="0">
                <a:latin typeface="Times New Roman"/>
                <a:cs typeface="Times New Roman"/>
              </a:rPr>
              <a:t>GDI+, </a:t>
            </a:r>
            <a:r>
              <a:rPr sz="1200" spc="-5" dirty="0">
                <a:latin typeface="Times New Roman"/>
                <a:cs typeface="Times New Roman"/>
              </a:rPr>
              <a:t>Wrox,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2001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627120" y="9874334"/>
            <a:ext cx="44704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152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01598" y="889000"/>
            <a:ext cx="5760085" cy="1659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592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Caladea"/>
                <a:cs typeface="Caladea"/>
              </a:rPr>
              <a:t>MODUL X TOPIK-TOPIK GRAFIKA KOMPUTER</a:t>
            </a:r>
            <a:r>
              <a:rPr sz="1600" b="1" spc="40" dirty="0">
                <a:latin typeface="Caladea"/>
                <a:cs typeface="Caladea"/>
              </a:rPr>
              <a:t> </a:t>
            </a:r>
            <a:r>
              <a:rPr sz="1600" b="1" spc="-10" dirty="0">
                <a:latin typeface="Caladea"/>
                <a:cs typeface="Caladea"/>
              </a:rPr>
              <a:t>LANJUT</a:t>
            </a:r>
            <a:endParaRPr sz="1600">
              <a:latin typeface="Caladea"/>
              <a:cs typeface="Calade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50">
              <a:latin typeface="Caladea"/>
              <a:cs typeface="Caladea"/>
            </a:endParaRPr>
          </a:p>
          <a:p>
            <a:pPr marL="12700" marR="5080" indent="271780" algn="just">
              <a:lnSpc>
                <a:spcPct val="143500"/>
              </a:lnSpc>
            </a:pPr>
            <a:r>
              <a:rPr sz="1200" dirty="0">
                <a:latin typeface="Times New Roman"/>
                <a:cs typeface="Times New Roman"/>
              </a:rPr>
              <a:t>Setelah </a:t>
            </a:r>
            <a:r>
              <a:rPr sz="1200" spc="-5" dirty="0">
                <a:latin typeface="Times New Roman"/>
                <a:cs typeface="Times New Roman"/>
              </a:rPr>
              <a:t>membaca </a:t>
            </a:r>
            <a:r>
              <a:rPr sz="1200" dirty="0">
                <a:latin typeface="Times New Roman"/>
                <a:cs typeface="Times New Roman"/>
              </a:rPr>
              <a:t>modul ini, </a:t>
            </a:r>
            <a:r>
              <a:rPr sz="1200" spc="-5" dirty="0">
                <a:latin typeface="Times New Roman"/>
                <a:cs typeface="Times New Roman"/>
              </a:rPr>
              <a:t>mahasiswa </a:t>
            </a:r>
            <a:r>
              <a:rPr sz="1200" dirty="0">
                <a:latin typeface="Times New Roman"/>
                <a:cs typeface="Times New Roman"/>
              </a:rPr>
              <a:t>akan </a:t>
            </a:r>
            <a:r>
              <a:rPr sz="1200" spc="-5" dirty="0">
                <a:latin typeface="Times New Roman"/>
                <a:cs typeface="Times New Roman"/>
              </a:rPr>
              <a:t>memiliki pengetahuan </a:t>
            </a:r>
            <a:r>
              <a:rPr sz="1200" spc="-1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mampu  </a:t>
            </a:r>
            <a:r>
              <a:rPr sz="1200" dirty="0">
                <a:latin typeface="Times New Roman"/>
                <a:cs typeface="Times New Roman"/>
              </a:rPr>
              <a:t>menjelaskan </a:t>
            </a:r>
            <a:r>
              <a:rPr sz="1200" spc="-5" dirty="0">
                <a:latin typeface="Times New Roman"/>
                <a:cs typeface="Times New Roman"/>
              </a:rPr>
              <a:t>(i) topik-topik grafika komputer lanjut </a:t>
            </a:r>
            <a:r>
              <a:rPr sz="1200" dirty="0">
                <a:latin typeface="Times New Roman"/>
                <a:cs typeface="Times New Roman"/>
              </a:rPr>
              <a:t>(</a:t>
            </a:r>
            <a:r>
              <a:rPr sz="1200" i="1" dirty="0">
                <a:latin typeface="Times New Roman"/>
                <a:cs typeface="Times New Roman"/>
              </a:rPr>
              <a:t>advance</a:t>
            </a:r>
            <a:r>
              <a:rPr sz="1200" dirty="0">
                <a:latin typeface="Times New Roman"/>
                <a:cs typeface="Times New Roman"/>
              </a:rPr>
              <a:t>) </a:t>
            </a:r>
            <a:r>
              <a:rPr sz="1200" spc="-5" dirty="0">
                <a:latin typeface="Times New Roman"/>
                <a:cs typeface="Times New Roman"/>
              </a:rPr>
              <a:t>(ii) pencahayaan dalam grafika  </a:t>
            </a:r>
            <a:r>
              <a:rPr sz="1200" dirty="0">
                <a:latin typeface="Times New Roman"/>
                <a:cs typeface="Times New Roman"/>
              </a:rPr>
              <a:t>komputer </a:t>
            </a:r>
            <a:r>
              <a:rPr sz="1200" spc="-5" dirty="0">
                <a:latin typeface="Times New Roman"/>
                <a:cs typeface="Times New Roman"/>
              </a:rPr>
              <a:t>(iii) fraktal secara umum (iv) Konsep </a:t>
            </a:r>
            <a:r>
              <a:rPr sz="1200" i="1" spc="-5" dirty="0">
                <a:latin typeface="Times New Roman"/>
                <a:cs typeface="Times New Roman"/>
              </a:rPr>
              <a:t>ray </a:t>
            </a:r>
            <a:r>
              <a:rPr sz="1200" i="1" dirty="0">
                <a:latin typeface="Times New Roman"/>
                <a:cs typeface="Times New Roman"/>
              </a:rPr>
              <a:t>tracing </a:t>
            </a:r>
            <a:r>
              <a:rPr sz="1200" spc="-10" dirty="0">
                <a:latin typeface="Times New Roman"/>
                <a:cs typeface="Times New Roman"/>
              </a:rPr>
              <a:t>(v) </a:t>
            </a:r>
            <a:r>
              <a:rPr sz="1200" spc="-5" dirty="0">
                <a:latin typeface="Times New Roman"/>
                <a:cs typeface="Times New Roman"/>
              </a:rPr>
              <a:t>Pemrograman Grafika dengan  </a:t>
            </a:r>
            <a:r>
              <a:rPr sz="1200" dirty="0">
                <a:latin typeface="Times New Roman"/>
                <a:cs typeface="Times New Roman"/>
              </a:rPr>
              <a:t>OpenGL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649" y="3119119"/>
            <a:ext cx="5761355" cy="6652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lvl="1" indent="-457834" algn="just">
              <a:lnSpc>
                <a:spcPct val="100000"/>
              </a:lnSpc>
              <a:spcBef>
                <a:spcPts val="100"/>
              </a:spcBef>
              <a:buFont typeface="Times New Roman"/>
              <a:buAutoNum type="arabicPeriod"/>
              <a:tabLst>
                <a:tab pos="470534" algn="l"/>
              </a:tabLst>
            </a:pPr>
            <a:r>
              <a:rPr sz="1400" b="1" spc="-5" dirty="0">
                <a:latin typeface="Times New Roman"/>
                <a:cs typeface="Times New Roman"/>
              </a:rPr>
              <a:t>Topik </a:t>
            </a:r>
            <a:r>
              <a:rPr sz="1400" b="1" dirty="0">
                <a:latin typeface="Times New Roman"/>
                <a:cs typeface="Times New Roman"/>
              </a:rPr>
              <a:t>Grafika </a:t>
            </a:r>
            <a:r>
              <a:rPr sz="1400" b="1" spc="-10" dirty="0">
                <a:latin typeface="Times New Roman"/>
                <a:cs typeface="Times New Roman"/>
              </a:rPr>
              <a:t>Komputer</a:t>
            </a:r>
            <a:r>
              <a:rPr sz="1400" b="1" spc="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Lanjut</a:t>
            </a:r>
            <a:endParaRPr sz="1400">
              <a:latin typeface="Times New Roman"/>
              <a:cs typeface="Times New Roman"/>
            </a:endParaRPr>
          </a:p>
          <a:p>
            <a:pPr marL="12700" marR="6350" indent="360680" algn="just">
              <a:lnSpc>
                <a:spcPct val="143600"/>
              </a:lnSpc>
              <a:spcBef>
                <a:spcPts val="550"/>
              </a:spcBef>
            </a:pPr>
            <a:r>
              <a:rPr sz="1200" spc="-5" dirty="0">
                <a:latin typeface="Times New Roman"/>
                <a:cs typeface="Times New Roman"/>
              </a:rPr>
              <a:t>Grafika </a:t>
            </a:r>
            <a:r>
              <a:rPr sz="1200" dirty="0">
                <a:latin typeface="Times New Roman"/>
                <a:cs typeface="Times New Roman"/>
              </a:rPr>
              <a:t>komputer adalah topik keilmuan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senantiasa </a:t>
            </a:r>
            <a:r>
              <a:rPr sz="1200" spc="-5" dirty="0">
                <a:latin typeface="Times New Roman"/>
                <a:cs typeface="Times New Roman"/>
              </a:rPr>
              <a:t>berkembang </a:t>
            </a:r>
            <a:r>
              <a:rPr sz="1200" dirty="0">
                <a:latin typeface="Times New Roman"/>
                <a:cs typeface="Times New Roman"/>
              </a:rPr>
              <a:t>dari </a:t>
            </a:r>
            <a:r>
              <a:rPr sz="1200" spc="-5" dirty="0">
                <a:latin typeface="Times New Roman"/>
                <a:cs typeface="Times New Roman"/>
              </a:rPr>
              <a:t>tahun </a:t>
            </a:r>
            <a:r>
              <a:rPr sz="1200" dirty="0">
                <a:latin typeface="Times New Roman"/>
                <a:cs typeface="Times New Roman"/>
              </a:rPr>
              <a:t>ke  tahun. </a:t>
            </a:r>
            <a:r>
              <a:rPr sz="1200" spc="-5" dirty="0">
                <a:latin typeface="Times New Roman"/>
                <a:cs typeface="Times New Roman"/>
              </a:rPr>
              <a:t>Berkembangnya </a:t>
            </a:r>
            <a:r>
              <a:rPr sz="1200" dirty="0">
                <a:latin typeface="Times New Roman"/>
                <a:cs typeface="Times New Roman"/>
              </a:rPr>
              <a:t>perangkat keras, </a:t>
            </a:r>
            <a:r>
              <a:rPr sz="1200" spc="-5" dirty="0">
                <a:latin typeface="Times New Roman"/>
                <a:cs typeface="Times New Roman"/>
              </a:rPr>
              <a:t>sekaligus juga dengan perangkat </a:t>
            </a:r>
            <a:r>
              <a:rPr sz="1200" dirty="0">
                <a:latin typeface="Times New Roman"/>
                <a:cs typeface="Times New Roman"/>
              </a:rPr>
              <a:t>lunak, membuat  </a:t>
            </a:r>
            <a:r>
              <a:rPr sz="1200" spc="-5" dirty="0">
                <a:latin typeface="Times New Roman"/>
                <a:cs typeface="Times New Roman"/>
              </a:rPr>
              <a:t>konsep grafika </a:t>
            </a:r>
            <a:r>
              <a:rPr sz="1200" dirty="0">
                <a:latin typeface="Times New Roman"/>
                <a:cs typeface="Times New Roman"/>
              </a:rPr>
              <a:t>komputer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dahulu belum </a:t>
            </a:r>
            <a:r>
              <a:rPr sz="1200" spc="-5" dirty="0">
                <a:latin typeface="Times New Roman"/>
                <a:cs typeface="Times New Roman"/>
              </a:rPr>
              <a:t>memungkinkan diimplementasikan, </a:t>
            </a:r>
            <a:r>
              <a:rPr sz="1200" dirty="0">
                <a:latin typeface="Times New Roman"/>
                <a:cs typeface="Times New Roman"/>
              </a:rPr>
              <a:t>sekarang  dapat </a:t>
            </a:r>
            <a:r>
              <a:rPr sz="1200" spc="-5" dirty="0">
                <a:latin typeface="Times New Roman"/>
                <a:cs typeface="Times New Roman"/>
              </a:rPr>
              <a:t>diimplementasikan. Selain itu grafika komputer sudah merupakan kebutuhan </a:t>
            </a:r>
            <a:r>
              <a:rPr sz="1200" dirty="0">
                <a:latin typeface="Times New Roman"/>
                <a:cs typeface="Times New Roman"/>
              </a:rPr>
              <a:t>tidak  </a:t>
            </a:r>
            <a:r>
              <a:rPr sz="1200" spc="-5" dirty="0">
                <a:latin typeface="Times New Roman"/>
                <a:cs typeface="Times New Roman"/>
              </a:rPr>
              <a:t>hanya sebagai </a:t>
            </a:r>
            <a:r>
              <a:rPr sz="1200" dirty="0">
                <a:latin typeface="Times New Roman"/>
                <a:cs typeface="Times New Roman"/>
              </a:rPr>
              <a:t>bidang ilmu </a:t>
            </a:r>
            <a:r>
              <a:rPr sz="1200" spc="-5" dirty="0">
                <a:latin typeface="Times New Roman"/>
                <a:cs typeface="Times New Roman"/>
              </a:rPr>
              <a:t>informatika, </a:t>
            </a:r>
            <a:r>
              <a:rPr sz="1200" dirty="0">
                <a:latin typeface="Times New Roman"/>
                <a:cs typeface="Times New Roman"/>
              </a:rPr>
              <a:t>namun </a:t>
            </a:r>
            <a:r>
              <a:rPr sz="1200" spc="-5" dirty="0">
                <a:latin typeface="Times New Roman"/>
                <a:cs typeface="Times New Roman"/>
              </a:rPr>
              <a:t>sudah </a:t>
            </a:r>
            <a:r>
              <a:rPr sz="1200" dirty="0">
                <a:latin typeface="Times New Roman"/>
                <a:cs typeface="Times New Roman"/>
              </a:rPr>
              <a:t>merupakan </a:t>
            </a:r>
            <a:r>
              <a:rPr sz="1200" spc="-5" dirty="0">
                <a:latin typeface="Times New Roman"/>
                <a:cs typeface="Times New Roman"/>
              </a:rPr>
              <a:t>kebutuhan dasar </a:t>
            </a:r>
            <a:r>
              <a:rPr sz="1200" dirty="0">
                <a:latin typeface="Times New Roman"/>
                <a:cs typeface="Times New Roman"/>
              </a:rPr>
              <a:t>manusia  </a:t>
            </a:r>
            <a:r>
              <a:rPr sz="1200" spc="-5" dirty="0">
                <a:latin typeface="Times New Roman"/>
                <a:cs typeface="Times New Roman"/>
              </a:rPr>
              <a:t>khususnya </a:t>
            </a:r>
            <a:r>
              <a:rPr sz="1200" dirty="0">
                <a:latin typeface="Times New Roman"/>
                <a:cs typeface="Times New Roman"/>
              </a:rPr>
              <a:t>yang berkaitan </a:t>
            </a:r>
            <a:r>
              <a:rPr sz="1200" spc="-5" dirty="0">
                <a:latin typeface="Times New Roman"/>
                <a:cs typeface="Times New Roman"/>
              </a:rPr>
              <a:t>dengan penuasaan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teknologi.</a:t>
            </a:r>
            <a:endParaRPr sz="1200">
              <a:latin typeface="Times New Roman"/>
              <a:cs typeface="Times New Roman"/>
            </a:endParaRPr>
          </a:p>
          <a:p>
            <a:pPr marL="12700" marR="6350" indent="360680" algn="just">
              <a:lnSpc>
                <a:spcPct val="143500"/>
              </a:lnSpc>
              <a:spcBef>
                <a:spcPts val="1015"/>
              </a:spcBef>
            </a:pPr>
            <a:r>
              <a:rPr sz="1200" dirty="0">
                <a:latin typeface="Times New Roman"/>
                <a:cs typeface="Times New Roman"/>
              </a:rPr>
              <a:t>Selain </a:t>
            </a:r>
            <a:r>
              <a:rPr sz="1200" spc="-5" dirty="0">
                <a:latin typeface="Times New Roman"/>
                <a:cs typeface="Times New Roman"/>
              </a:rPr>
              <a:t>grafika komputer, animasi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visualisasi juga </a:t>
            </a:r>
            <a:r>
              <a:rPr sz="1200" dirty="0">
                <a:latin typeface="Times New Roman"/>
                <a:cs typeface="Times New Roman"/>
              </a:rPr>
              <a:t>merupakan bidang </a:t>
            </a:r>
            <a:r>
              <a:rPr sz="1200" spc="-5" dirty="0">
                <a:latin typeface="Times New Roman"/>
                <a:cs typeface="Times New Roman"/>
              </a:rPr>
              <a:t>yang  menyertai grafika </a:t>
            </a:r>
            <a:r>
              <a:rPr sz="1200" dirty="0">
                <a:latin typeface="Times New Roman"/>
                <a:cs typeface="Times New Roman"/>
              </a:rPr>
              <a:t>komputer dan </a:t>
            </a:r>
            <a:r>
              <a:rPr sz="1200" spc="-5" dirty="0">
                <a:latin typeface="Times New Roman"/>
                <a:cs typeface="Times New Roman"/>
              </a:rPr>
              <a:t>membuat gtafika </a:t>
            </a:r>
            <a:r>
              <a:rPr sz="1200" dirty="0">
                <a:latin typeface="Times New Roman"/>
                <a:cs typeface="Times New Roman"/>
              </a:rPr>
              <a:t>komputer </a:t>
            </a:r>
            <a:r>
              <a:rPr sz="1200" spc="-5" dirty="0">
                <a:latin typeface="Times New Roman"/>
                <a:cs typeface="Times New Roman"/>
              </a:rPr>
              <a:t>semakin </a:t>
            </a:r>
            <a:r>
              <a:rPr sz="1200" i="1" spc="-5" dirty="0">
                <a:latin typeface="Times New Roman"/>
                <a:cs typeface="Times New Roman"/>
              </a:rPr>
              <a:t>solid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kuat </a:t>
            </a:r>
            <a:r>
              <a:rPr sz="1200" dirty="0">
                <a:latin typeface="Times New Roman"/>
                <a:cs typeface="Times New Roman"/>
              </a:rPr>
              <a:t>menjadi  tiang </a:t>
            </a:r>
            <a:r>
              <a:rPr sz="1200" spc="-5" dirty="0">
                <a:latin typeface="Times New Roman"/>
                <a:cs typeface="Times New Roman"/>
              </a:rPr>
              <a:t>fondasi bagi </a:t>
            </a:r>
            <a:r>
              <a:rPr sz="1200" dirty="0">
                <a:latin typeface="Times New Roman"/>
                <a:cs typeface="Times New Roman"/>
              </a:rPr>
              <a:t>bidang ilmu </a:t>
            </a:r>
            <a:r>
              <a:rPr sz="1200" spc="-5" dirty="0">
                <a:latin typeface="Times New Roman"/>
                <a:cs typeface="Times New Roman"/>
              </a:rPr>
              <a:t>lainnya. </a:t>
            </a:r>
            <a:r>
              <a:rPr sz="1200" dirty="0">
                <a:latin typeface="Times New Roman"/>
                <a:cs typeface="Times New Roman"/>
              </a:rPr>
              <a:t>Perkembangan </a:t>
            </a:r>
            <a:r>
              <a:rPr sz="1200" spc="-5" dirty="0">
                <a:latin typeface="Times New Roman"/>
                <a:cs typeface="Times New Roman"/>
              </a:rPr>
              <a:t>lanjut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lain adalah </a:t>
            </a:r>
            <a:r>
              <a:rPr sz="1200" i="1" spc="-5" dirty="0">
                <a:latin typeface="Times New Roman"/>
                <a:cs typeface="Times New Roman"/>
              </a:rPr>
              <a:t>konsep </a:t>
            </a:r>
            <a:r>
              <a:rPr sz="1200" i="1" dirty="0">
                <a:latin typeface="Times New Roman"/>
                <a:cs typeface="Times New Roman"/>
              </a:rPr>
              <a:t>virtual  reality </a:t>
            </a:r>
            <a:r>
              <a:rPr sz="1200" spc="-10" dirty="0">
                <a:latin typeface="Times New Roman"/>
                <a:cs typeface="Times New Roman"/>
              </a:rPr>
              <a:t>dan </a:t>
            </a:r>
            <a:r>
              <a:rPr sz="1200" i="1" dirty="0">
                <a:latin typeface="Times New Roman"/>
                <a:cs typeface="Times New Roman"/>
              </a:rPr>
              <a:t>augmented </a:t>
            </a:r>
            <a:r>
              <a:rPr sz="1200" i="1" spc="-5" dirty="0">
                <a:latin typeface="Times New Roman"/>
                <a:cs typeface="Times New Roman"/>
              </a:rPr>
              <a:t>reality</a:t>
            </a:r>
            <a:r>
              <a:rPr sz="1200" spc="-5" dirty="0">
                <a:latin typeface="Times New Roman"/>
                <a:cs typeface="Times New Roman"/>
              </a:rPr>
              <a:t>, menambah ketergantungan </a:t>
            </a:r>
            <a:r>
              <a:rPr sz="1200" dirty="0">
                <a:latin typeface="Times New Roman"/>
                <a:cs typeface="Times New Roman"/>
              </a:rPr>
              <a:t>kita </a:t>
            </a:r>
            <a:r>
              <a:rPr sz="1200" spc="-5" dirty="0">
                <a:latin typeface="Times New Roman"/>
                <a:cs typeface="Times New Roman"/>
              </a:rPr>
              <a:t>kepada grafika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komputer.</a:t>
            </a:r>
            <a:endParaRPr sz="1200">
              <a:latin typeface="Times New Roman"/>
              <a:cs typeface="Times New Roman"/>
            </a:endParaRPr>
          </a:p>
          <a:p>
            <a:pPr marL="12700" marR="5080" indent="360680" algn="just">
              <a:lnSpc>
                <a:spcPct val="143800"/>
              </a:lnSpc>
              <a:spcBef>
                <a:spcPts val="1010"/>
              </a:spcBef>
            </a:pPr>
            <a:r>
              <a:rPr sz="1200" spc="-15" dirty="0">
                <a:latin typeface="Times New Roman"/>
                <a:cs typeface="Times New Roman"/>
              </a:rPr>
              <a:t>Apa </a:t>
            </a:r>
            <a:r>
              <a:rPr sz="1200" dirty="0">
                <a:latin typeface="Times New Roman"/>
                <a:cs typeface="Times New Roman"/>
              </a:rPr>
              <a:t>yang disampaikan </a:t>
            </a:r>
            <a:r>
              <a:rPr sz="1200" spc="-5" dirty="0">
                <a:latin typeface="Times New Roman"/>
                <a:cs typeface="Times New Roman"/>
              </a:rPr>
              <a:t>dalam </a:t>
            </a:r>
            <a:r>
              <a:rPr sz="1200" dirty="0">
                <a:latin typeface="Times New Roman"/>
                <a:cs typeface="Times New Roman"/>
              </a:rPr>
              <a:t>buku ini adalah topik-topik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masih klasik dan  </a:t>
            </a:r>
            <a:r>
              <a:rPr sz="1200" i="1" dirty="0">
                <a:latin typeface="Times New Roman"/>
                <a:cs typeface="Times New Roman"/>
              </a:rPr>
              <a:t>fundamental</a:t>
            </a:r>
            <a:r>
              <a:rPr sz="1200" dirty="0">
                <a:latin typeface="Times New Roman"/>
                <a:cs typeface="Times New Roman"/>
              </a:rPr>
              <a:t>, </a:t>
            </a:r>
            <a:r>
              <a:rPr sz="1200" spc="-5" dirty="0">
                <a:latin typeface="Times New Roman"/>
                <a:cs typeface="Times New Roman"/>
              </a:rPr>
              <a:t>walaupun </a:t>
            </a:r>
            <a:r>
              <a:rPr sz="1200" spc="-10" dirty="0">
                <a:latin typeface="Times New Roman"/>
                <a:cs typeface="Times New Roman"/>
              </a:rPr>
              <a:t>dalam </a:t>
            </a:r>
            <a:r>
              <a:rPr sz="1200" spc="-5" dirty="0">
                <a:latin typeface="Times New Roman"/>
                <a:cs typeface="Times New Roman"/>
              </a:rPr>
              <a:t>beberapa sisi </a:t>
            </a:r>
            <a:r>
              <a:rPr sz="1200" dirty="0">
                <a:latin typeface="Times New Roman"/>
                <a:cs typeface="Times New Roman"/>
              </a:rPr>
              <a:t>ada </a:t>
            </a:r>
            <a:r>
              <a:rPr sz="1200" spc="-5" dirty="0">
                <a:latin typeface="Times New Roman"/>
                <a:cs typeface="Times New Roman"/>
              </a:rPr>
              <a:t>sentuhan </a:t>
            </a:r>
            <a:r>
              <a:rPr sz="1200" dirty="0">
                <a:latin typeface="Times New Roman"/>
                <a:cs typeface="Times New Roman"/>
              </a:rPr>
              <a:t>modern. </a:t>
            </a:r>
            <a:r>
              <a:rPr sz="1200" spc="-5" dirty="0">
                <a:latin typeface="Times New Roman"/>
                <a:cs typeface="Times New Roman"/>
              </a:rPr>
              <a:t>Penguasaan topik </a:t>
            </a:r>
            <a:r>
              <a:rPr sz="1200" dirty="0">
                <a:latin typeface="Times New Roman"/>
                <a:cs typeface="Times New Roman"/>
              </a:rPr>
              <a:t>dasar  </a:t>
            </a:r>
            <a:r>
              <a:rPr sz="1200" spc="-5" dirty="0">
                <a:latin typeface="Times New Roman"/>
                <a:cs typeface="Times New Roman"/>
              </a:rPr>
              <a:t>menjadi </a:t>
            </a:r>
            <a:r>
              <a:rPr sz="1200" dirty="0">
                <a:latin typeface="Times New Roman"/>
                <a:cs typeface="Times New Roman"/>
              </a:rPr>
              <a:t>suatu </a:t>
            </a:r>
            <a:r>
              <a:rPr sz="1200" spc="-5" dirty="0">
                <a:latin typeface="Times New Roman"/>
                <a:cs typeface="Times New Roman"/>
              </a:rPr>
              <a:t>keharusan sebelum </a:t>
            </a:r>
            <a:r>
              <a:rPr sz="1200" spc="-10" dirty="0">
                <a:latin typeface="Times New Roman"/>
                <a:cs typeface="Times New Roman"/>
              </a:rPr>
              <a:t>kita </a:t>
            </a:r>
            <a:r>
              <a:rPr sz="1200" spc="-5" dirty="0">
                <a:latin typeface="Times New Roman"/>
                <a:cs typeface="Times New Roman"/>
              </a:rPr>
              <a:t>melangkah </a:t>
            </a:r>
            <a:r>
              <a:rPr sz="1200" dirty="0">
                <a:latin typeface="Times New Roman"/>
                <a:cs typeface="Times New Roman"/>
              </a:rPr>
              <a:t>ke </a:t>
            </a:r>
            <a:r>
              <a:rPr sz="1200" spc="-5" dirty="0">
                <a:latin typeface="Times New Roman"/>
                <a:cs typeface="Times New Roman"/>
              </a:rPr>
              <a:t>topik-topik yang </a:t>
            </a:r>
            <a:r>
              <a:rPr sz="1200" dirty="0">
                <a:latin typeface="Times New Roman"/>
                <a:cs typeface="Times New Roman"/>
              </a:rPr>
              <a:t>lanjut. </a:t>
            </a:r>
            <a:r>
              <a:rPr sz="1200" spc="-10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kata  lain </a:t>
            </a:r>
            <a:r>
              <a:rPr sz="1200" spc="-5" dirty="0">
                <a:latin typeface="Times New Roman"/>
                <a:cs typeface="Times New Roman"/>
              </a:rPr>
              <a:t>masih banyak </a:t>
            </a:r>
            <a:r>
              <a:rPr sz="1200" dirty="0">
                <a:latin typeface="Times New Roman"/>
                <a:cs typeface="Times New Roman"/>
              </a:rPr>
              <a:t>topik-topik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spc="5" dirty="0">
                <a:latin typeface="Times New Roman"/>
                <a:cs typeface="Times New Roman"/>
              </a:rPr>
              <a:t>belum </a:t>
            </a:r>
            <a:r>
              <a:rPr sz="1200" dirty="0">
                <a:latin typeface="Times New Roman"/>
                <a:cs typeface="Times New Roman"/>
              </a:rPr>
              <a:t>dibahas </a:t>
            </a:r>
            <a:r>
              <a:rPr sz="1200" spc="-5" dirty="0">
                <a:latin typeface="Times New Roman"/>
                <a:cs typeface="Times New Roman"/>
              </a:rPr>
              <a:t>dalam </a:t>
            </a:r>
            <a:r>
              <a:rPr sz="1200" dirty="0">
                <a:latin typeface="Times New Roman"/>
                <a:cs typeface="Times New Roman"/>
              </a:rPr>
              <a:t>buku </a:t>
            </a:r>
            <a:r>
              <a:rPr sz="1200" spc="-10" dirty="0">
                <a:latin typeface="Times New Roman"/>
                <a:cs typeface="Times New Roman"/>
              </a:rPr>
              <a:t>ini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menjadi kewajiban  </a:t>
            </a:r>
            <a:r>
              <a:rPr sz="1200" dirty="0">
                <a:latin typeface="Times New Roman"/>
                <a:cs typeface="Times New Roman"/>
              </a:rPr>
              <a:t>kita </a:t>
            </a:r>
            <a:r>
              <a:rPr sz="1200" spc="-5" dirty="0">
                <a:latin typeface="Times New Roman"/>
                <a:cs typeface="Times New Roman"/>
              </a:rPr>
              <a:t>apabila kita mau </a:t>
            </a:r>
            <a:r>
              <a:rPr sz="1200" dirty="0">
                <a:latin typeface="Times New Roman"/>
                <a:cs typeface="Times New Roman"/>
              </a:rPr>
              <a:t>berkembang pada </a:t>
            </a:r>
            <a:r>
              <a:rPr sz="1200" spc="-5" dirty="0">
                <a:latin typeface="Times New Roman"/>
                <a:cs typeface="Times New Roman"/>
              </a:rPr>
              <a:t>jalur </a:t>
            </a:r>
            <a:r>
              <a:rPr sz="1200" dirty="0">
                <a:latin typeface="Times New Roman"/>
                <a:cs typeface="Times New Roman"/>
              </a:rPr>
              <a:t>keilmuan </a:t>
            </a:r>
            <a:r>
              <a:rPr sz="1200" spc="-5" dirty="0">
                <a:latin typeface="Times New Roman"/>
                <a:cs typeface="Times New Roman"/>
              </a:rPr>
              <a:t>grafika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komputer.</a:t>
            </a:r>
            <a:endParaRPr sz="1200">
              <a:latin typeface="Times New Roman"/>
              <a:cs typeface="Times New Roman"/>
            </a:endParaRPr>
          </a:p>
          <a:p>
            <a:pPr marL="12700" marR="8890" indent="225425" algn="just">
              <a:lnSpc>
                <a:spcPct val="144400"/>
              </a:lnSpc>
              <a:spcBef>
                <a:spcPts val="980"/>
              </a:spcBef>
            </a:pPr>
            <a:r>
              <a:rPr sz="1200" dirty="0">
                <a:latin typeface="Times New Roman"/>
                <a:cs typeface="Times New Roman"/>
              </a:rPr>
              <a:t>Dalam buku </a:t>
            </a:r>
            <a:r>
              <a:rPr sz="1200" i="1" dirty="0">
                <a:latin typeface="Times New Roman"/>
                <a:cs typeface="Times New Roman"/>
              </a:rPr>
              <a:t>Computer </a:t>
            </a:r>
            <a:r>
              <a:rPr sz="1200" i="1" spc="-5" dirty="0">
                <a:latin typeface="Times New Roman"/>
                <a:cs typeface="Times New Roman"/>
              </a:rPr>
              <a:t>Graphics </a:t>
            </a:r>
            <a:r>
              <a:rPr sz="1200" i="1" dirty="0">
                <a:latin typeface="Times New Roman"/>
                <a:cs typeface="Times New Roman"/>
              </a:rPr>
              <a:t>: Principles and Practises </a:t>
            </a:r>
            <a:r>
              <a:rPr sz="1200" dirty="0">
                <a:latin typeface="Times New Roman"/>
                <a:cs typeface="Times New Roman"/>
              </a:rPr>
              <a:t>dituliskan topik-topik lanjut  yang </a:t>
            </a:r>
            <a:r>
              <a:rPr sz="1200" spc="-5" dirty="0">
                <a:latin typeface="Times New Roman"/>
                <a:cs typeface="Times New Roman"/>
              </a:rPr>
              <a:t>bisa </a:t>
            </a:r>
            <a:r>
              <a:rPr sz="1200" dirty="0">
                <a:latin typeface="Times New Roman"/>
                <a:cs typeface="Times New Roman"/>
              </a:rPr>
              <a:t>dibahas </a:t>
            </a:r>
            <a:r>
              <a:rPr sz="1200" spc="-5" dirty="0">
                <a:latin typeface="Times New Roman"/>
                <a:cs typeface="Times New Roman"/>
              </a:rPr>
              <a:t>dalam grafika komputer yaitu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50">
              <a:latin typeface="Times New Roman"/>
              <a:cs typeface="Times New Roman"/>
            </a:endParaRPr>
          </a:p>
          <a:p>
            <a:pPr marL="693420" lvl="2" indent="-229235">
              <a:lnSpc>
                <a:spcPct val="100000"/>
              </a:lnSpc>
              <a:spcBef>
                <a:spcPts val="5"/>
              </a:spcBef>
              <a:buFont typeface="Symbol"/>
              <a:buChar char=""/>
              <a:tabLst>
                <a:tab pos="692785" algn="l"/>
                <a:tab pos="694055" algn="l"/>
              </a:tabLst>
            </a:pPr>
            <a:r>
              <a:rPr sz="1200" i="1" dirty="0">
                <a:latin typeface="Times New Roman"/>
                <a:cs typeface="Times New Roman"/>
              </a:rPr>
              <a:t>Modeling non-rigid</a:t>
            </a:r>
            <a:r>
              <a:rPr sz="1200" i="1" spc="-5" dirty="0">
                <a:latin typeface="Times New Roman"/>
                <a:cs typeface="Times New Roman"/>
              </a:rPr>
              <a:t> objects</a:t>
            </a:r>
            <a:endParaRPr sz="1200">
              <a:latin typeface="Times New Roman"/>
              <a:cs typeface="Times New Roman"/>
            </a:endParaRPr>
          </a:p>
          <a:p>
            <a:pPr marL="693420" lvl="2" indent="-229235">
              <a:lnSpc>
                <a:spcPct val="100000"/>
              </a:lnSpc>
              <a:spcBef>
                <a:spcPts val="720"/>
              </a:spcBef>
              <a:buFont typeface="Symbol"/>
              <a:buChar char=""/>
              <a:tabLst>
                <a:tab pos="692785" algn="l"/>
                <a:tab pos="694055" algn="l"/>
              </a:tabLst>
            </a:pPr>
            <a:r>
              <a:rPr sz="1200" i="1" dirty="0">
                <a:latin typeface="Times New Roman"/>
                <a:cs typeface="Times New Roman"/>
              </a:rPr>
              <a:t>Modeling </a:t>
            </a:r>
            <a:r>
              <a:rPr sz="1200" i="1" spc="-5" dirty="0">
                <a:latin typeface="Times New Roman"/>
                <a:cs typeface="Times New Roman"/>
              </a:rPr>
              <a:t>natural</a:t>
            </a:r>
            <a:r>
              <a:rPr sz="1200" i="1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phenomena</a:t>
            </a:r>
            <a:endParaRPr sz="1200">
              <a:latin typeface="Times New Roman"/>
              <a:cs typeface="Times New Roman"/>
            </a:endParaRPr>
          </a:p>
          <a:p>
            <a:pPr marL="693420" lvl="2" indent="-229235">
              <a:lnSpc>
                <a:spcPct val="100000"/>
              </a:lnSpc>
              <a:spcBef>
                <a:spcPts val="720"/>
              </a:spcBef>
              <a:buFont typeface="Symbol"/>
              <a:buChar char=""/>
              <a:tabLst>
                <a:tab pos="692785" algn="l"/>
                <a:tab pos="694055" algn="l"/>
              </a:tabLst>
            </a:pPr>
            <a:r>
              <a:rPr sz="1200" i="1" spc="-5" dirty="0">
                <a:latin typeface="Times New Roman"/>
                <a:cs typeface="Times New Roman"/>
              </a:rPr>
              <a:t>Grammar-based </a:t>
            </a:r>
            <a:r>
              <a:rPr sz="1200" i="1" dirty="0">
                <a:latin typeface="Times New Roman"/>
                <a:cs typeface="Times New Roman"/>
              </a:rPr>
              <a:t>modeling</a:t>
            </a:r>
            <a:endParaRPr sz="1200">
              <a:latin typeface="Times New Roman"/>
              <a:cs typeface="Times New Roman"/>
            </a:endParaRPr>
          </a:p>
          <a:p>
            <a:pPr marL="693420" lvl="2" indent="-229235">
              <a:lnSpc>
                <a:spcPct val="100000"/>
              </a:lnSpc>
              <a:spcBef>
                <a:spcPts val="700"/>
              </a:spcBef>
              <a:buFont typeface="Symbol"/>
              <a:buChar char=""/>
              <a:tabLst>
                <a:tab pos="692785" algn="l"/>
                <a:tab pos="694055" algn="l"/>
              </a:tabLst>
            </a:pPr>
            <a:r>
              <a:rPr sz="1200" i="1" spc="-5" dirty="0">
                <a:latin typeface="Times New Roman"/>
                <a:cs typeface="Times New Roman"/>
              </a:rPr>
              <a:t>Evolutionary procedural</a:t>
            </a:r>
            <a:r>
              <a:rPr sz="1200" i="1" spc="15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modeling</a:t>
            </a:r>
            <a:endParaRPr sz="1200">
              <a:latin typeface="Times New Roman"/>
              <a:cs typeface="Times New Roman"/>
            </a:endParaRPr>
          </a:p>
          <a:p>
            <a:pPr marL="693420" lvl="2" indent="-229235">
              <a:lnSpc>
                <a:spcPct val="100000"/>
              </a:lnSpc>
              <a:spcBef>
                <a:spcPts val="720"/>
              </a:spcBef>
              <a:buFont typeface="Symbol"/>
              <a:buChar char=""/>
              <a:tabLst>
                <a:tab pos="692785" algn="l"/>
                <a:tab pos="694055" algn="l"/>
              </a:tabLst>
            </a:pPr>
            <a:r>
              <a:rPr sz="1200" i="1" spc="-5" dirty="0">
                <a:latin typeface="Times New Roman"/>
                <a:cs typeface="Times New Roman"/>
              </a:rPr>
              <a:t>Particle</a:t>
            </a:r>
            <a:r>
              <a:rPr sz="1200" i="1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systems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627120" y="9874334"/>
            <a:ext cx="44704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153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02004" y="807771"/>
            <a:ext cx="5757545" cy="752348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692785" indent="-229235">
              <a:lnSpc>
                <a:spcPct val="100000"/>
              </a:lnSpc>
              <a:spcBef>
                <a:spcPts val="820"/>
              </a:spcBef>
              <a:buFont typeface="Symbol"/>
              <a:buChar char=""/>
              <a:tabLst>
                <a:tab pos="692785" algn="l"/>
                <a:tab pos="693420" algn="l"/>
              </a:tabLst>
            </a:pPr>
            <a:r>
              <a:rPr sz="1200" i="1" dirty="0">
                <a:latin typeface="Times New Roman"/>
                <a:cs typeface="Times New Roman"/>
              </a:rPr>
              <a:t>Finite </a:t>
            </a:r>
            <a:r>
              <a:rPr sz="1200" i="1" spc="-5" dirty="0">
                <a:latin typeface="Times New Roman"/>
                <a:cs typeface="Times New Roman"/>
              </a:rPr>
              <a:t>element methods </a:t>
            </a:r>
            <a:r>
              <a:rPr sz="1200" i="1" dirty="0">
                <a:latin typeface="Times New Roman"/>
                <a:cs typeface="Times New Roman"/>
              </a:rPr>
              <a:t>in</a:t>
            </a:r>
            <a:r>
              <a:rPr sz="1200" i="1" spc="5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graphics</a:t>
            </a:r>
            <a:endParaRPr sz="1200">
              <a:latin typeface="Times New Roman"/>
              <a:cs typeface="Times New Roman"/>
            </a:endParaRPr>
          </a:p>
          <a:p>
            <a:pPr marL="692785" indent="-229235">
              <a:lnSpc>
                <a:spcPct val="100000"/>
              </a:lnSpc>
              <a:spcBef>
                <a:spcPts val="720"/>
              </a:spcBef>
              <a:buFont typeface="Symbol"/>
              <a:buChar char=""/>
              <a:tabLst>
                <a:tab pos="692785" algn="l"/>
                <a:tab pos="693420" algn="l"/>
              </a:tabLst>
            </a:pPr>
            <a:r>
              <a:rPr sz="1200" i="1" dirty="0">
                <a:latin typeface="Times New Roman"/>
                <a:cs typeface="Times New Roman"/>
              </a:rPr>
              <a:t>Visualizing </a:t>
            </a:r>
            <a:r>
              <a:rPr sz="1200" i="1" spc="-5" dirty="0">
                <a:latin typeface="Times New Roman"/>
                <a:cs typeface="Times New Roman"/>
              </a:rPr>
              <a:t>multivariate</a:t>
            </a:r>
            <a:r>
              <a:rPr sz="1200" i="1" dirty="0">
                <a:latin typeface="Times New Roman"/>
                <a:cs typeface="Times New Roman"/>
              </a:rPr>
              <a:t> data</a:t>
            </a:r>
            <a:endParaRPr sz="1200">
              <a:latin typeface="Times New Roman"/>
              <a:cs typeface="Times New Roman"/>
            </a:endParaRPr>
          </a:p>
          <a:p>
            <a:pPr marL="692785" indent="-229235">
              <a:lnSpc>
                <a:spcPct val="100000"/>
              </a:lnSpc>
              <a:spcBef>
                <a:spcPts val="720"/>
              </a:spcBef>
              <a:buFont typeface="Symbol"/>
              <a:buChar char=""/>
              <a:tabLst>
                <a:tab pos="692785" algn="l"/>
                <a:tab pos="693420" algn="l"/>
              </a:tabLst>
            </a:pPr>
            <a:r>
              <a:rPr sz="1200" i="1" dirty="0">
                <a:latin typeface="Times New Roman"/>
                <a:cs typeface="Times New Roman"/>
              </a:rPr>
              <a:t>Antialiasing</a:t>
            </a:r>
            <a:endParaRPr sz="1200">
              <a:latin typeface="Times New Roman"/>
              <a:cs typeface="Times New Roman"/>
            </a:endParaRPr>
          </a:p>
          <a:p>
            <a:pPr marL="692785" indent="-229235">
              <a:lnSpc>
                <a:spcPct val="100000"/>
              </a:lnSpc>
              <a:spcBef>
                <a:spcPts val="700"/>
              </a:spcBef>
              <a:buFont typeface="Symbol"/>
              <a:buChar char=""/>
              <a:tabLst>
                <a:tab pos="692785" algn="l"/>
                <a:tab pos="693420" algn="l"/>
              </a:tabLst>
            </a:pPr>
            <a:r>
              <a:rPr sz="1200" i="1" dirty="0">
                <a:latin typeface="Times New Roman"/>
                <a:cs typeface="Times New Roman"/>
              </a:rPr>
              <a:t>Surface/light </a:t>
            </a:r>
            <a:r>
              <a:rPr sz="1200" i="1" spc="-5" dirty="0">
                <a:latin typeface="Times New Roman"/>
                <a:cs typeface="Times New Roman"/>
              </a:rPr>
              <a:t>interactions</a:t>
            </a:r>
            <a:endParaRPr sz="1200">
              <a:latin typeface="Times New Roman"/>
              <a:cs typeface="Times New Roman"/>
            </a:endParaRPr>
          </a:p>
          <a:p>
            <a:pPr marL="692785" indent="-229235">
              <a:lnSpc>
                <a:spcPct val="100000"/>
              </a:lnSpc>
              <a:spcBef>
                <a:spcPts val="720"/>
              </a:spcBef>
              <a:buFont typeface="Symbol"/>
              <a:buChar char=""/>
              <a:tabLst>
                <a:tab pos="692785" algn="l"/>
                <a:tab pos="693420" algn="l"/>
              </a:tabLst>
            </a:pPr>
            <a:r>
              <a:rPr sz="1200" i="1" spc="-5" dirty="0">
                <a:latin typeface="Times New Roman"/>
                <a:cs typeface="Times New Roman"/>
              </a:rPr>
              <a:t>Forward or </a:t>
            </a:r>
            <a:r>
              <a:rPr sz="1200" i="1" dirty="0">
                <a:latin typeface="Times New Roman"/>
                <a:cs typeface="Times New Roman"/>
              </a:rPr>
              <a:t>backward </a:t>
            </a:r>
            <a:r>
              <a:rPr sz="1200" i="1" spc="-5" dirty="0">
                <a:latin typeface="Times New Roman"/>
                <a:cs typeface="Times New Roman"/>
              </a:rPr>
              <a:t>ray</a:t>
            </a:r>
            <a:r>
              <a:rPr sz="1200" i="1" dirty="0">
                <a:latin typeface="Times New Roman"/>
                <a:cs typeface="Times New Roman"/>
              </a:rPr>
              <a:t> tracing</a:t>
            </a:r>
            <a:endParaRPr sz="1200">
              <a:latin typeface="Times New Roman"/>
              <a:cs typeface="Times New Roman"/>
            </a:endParaRPr>
          </a:p>
          <a:p>
            <a:pPr marL="692785" indent="-229235">
              <a:lnSpc>
                <a:spcPct val="100000"/>
              </a:lnSpc>
              <a:spcBef>
                <a:spcPts val="720"/>
              </a:spcBef>
              <a:buFont typeface="Symbol"/>
              <a:buChar char=""/>
              <a:tabLst>
                <a:tab pos="692785" algn="l"/>
                <a:tab pos="693420" algn="l"/>
              </a:tabLst>
            </a:pPr>
            <a:r>
              <a:rPr sz="1200" i="1" dirty="0">
                <a:latin typeface="Times New Roman"/>
                <a:cs typeface="Times New Roman"/>
              </a:rPr>
              <a:t>Coherence in </a:t>
            </a:r>
            <a:r>
              <a:rPr sz="1200" i="1" spc="-5" dirty="0">
                <a:latin typeface="Times New Roman"/>
                <a:cs typeface="Times New Roman"/>
              </a:rPr>
              <a:t>ray</a:t>
            </a:r>
            <a:r>
              <a:rPr sz="1200" i="1" spc="-15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tracing</a:t>
            </a:r>
            <a:endParaRPr sz="1200">
              <a:latin typeface="Times New Roman"/>
              <a:cs typeface="Times New Roman"/>
            </a:endParaRPr>
          </a:p>
          <a:p>
            <a:pPr marL="692785" indent="-229235">
              <a:lnSpc>
                <a:spcPct val="100000"/>
              </a:lnSpc>
              <a:spcBef>
                <a:spcPts val="720"/>
              </a:spcBef>
              <a:buFont typeface="Symbol"/>
              <a:buChar char=""/>
              <a:tabLst>
                <a:tab pos="692785" algn="l"/>
                <a:tab pos="693420" algn="l"/>
              </a:tabLst>
            </a:pPr>
            <a:r>
              <a:rPr sz="1200" i="1" dirty="0">
                <a:latin typeface="Times New Roman"/>
                <a:cs typeface="Times New Roman"/>
              </a:rPr>
              <a:t>Flow</a:t>
            </a:r>
            <a:r>
              <a:rPr sz="1200" i="1" spc="-5" dirty="0">
                <a:latin typeface="Times New Roman"/>
                <a:cs typeface="Times New Roman"/>
              </a:rPr>
              <a:t> visualization</a:t>
            </a:r>
            <a:endParaRPr sz="1200">
              <a:latin typeface="Times New Roman"/>
              <a:cs typeface="Times New Roman"/>
            </a:endParaRPr>
          </a:p>
          <a:p>
            <a:pPr marL="692785" indent="-229235">
              <a:lnSpc>
                <a:spcPct val="100000"/>
              </a:lnSpc>
              <a:spcBef>
                <a:spcPts val="720"/>
              </a:spcBef>
              <a:buFont typeface="Symbol"/>
              <a:buChar char=""/>
              <a:tabLst>
                <a:tab pos="692785" algn="l"/>
                <a:tab pos="693420" algn="l"/>
              </a:tabLst>
            </a:pPr>
            <a:r>
              <a:rPr sz="1200" i="1" dirty="0">
                <a:latin typeface="Times New Roman"/>
                <a:cs typeface="Times New Roman"/>
              </a:rPr>
              <a:t>Volume </a:t>
            </a:r>
            <a:r>
              <a:rPr sz="1200" i="1" spc="-5" dirty="0">
                <a:latin typeface="Times New Roman"/>
                <a:cs typeface="Times New Roman"/>
              </a:rPr>
              <a:t>visualization</a:t>
            </a:r>
            <a:endParaRPr sz="1200">
              <a:latin typeface="Times New Roman"/>
              <a:cs typeface="Times New Roman"/>
            </a:endParaRPr>
          </a:p>
          <a:p>
            <a:pPr marL="692785" indent="-229235">
              <a:lnSpc>
                <a:spcPct val="100000"/>
              </a:lnSpc>
              <a:spcBef>
                <a:spcPts val="700"/>
              </a:spcBef>
              <a:buFont typeface="Symbol"/>
              <a:buChar char=""/>
              <a:tabLst>
                <a:tab pos="692785" algn="l"/>
                <a:tab pos="693420" algn="l"/>
              </a:tabLst>
            </a:pPr>
            <a:r>
              <a:rPr sz="1200" i="1" spc="-5" dirty="0">
                <a:latin typeface="Times New Roman"/>
                <a:cs typeface="Times New Roman"/>
              </a:rPr>
              <a:t>Graphics</a:t>
            </a:r>
            <a:r>
              <a:rPr sz="1200" i="1" spc="-15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architectures</a:t>
            </a:r>
            <a:endParaRPr sz="1200">
              <a:latin typeface="Times New Roman"/>
              <a:cs typeface="Times New Roman"/>
            </a:endParaRPr>
          </a:p>
          <a:p>
            <a:pPr marL="692785" indent="-229235">
              <a:lnSpc>
                <a:spcPct val="100000"/>
              </a:lnSpc>
              <a:spcBef>
                <a:spcPts val="720"/>
              </a:spcBef>
              <a:buFont typeface="Symbol"/>
              <a:buChar char=""/>
              <a:tabLst>
                <a:tab pos="692785" algn="l"/>
                <a:tab pos="693420" algn="l"/>
              </a:tabLst>
            </a:pPr>
            <a:r>
              <a:rPr sz="1200" i="1" spc="-5" dirty="0">
                <a:latin typeface="Times New Roman"/>
                <a:cs typeface="Times New Roman"/>
              </a:rPr>
              <a:t>Graphics</a:t>
            </a:r>
            <a:r>
              <a:rPr sz="1200" i="1" spc="-15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languages</a:t>
            </a:r>
            <a:endParaRPr sz="1200">
              <a:latin typeface="Times New Roman"/>
              <a:cs typeface="Times New Roman"/>
            </a:endParaRPr>
          </a:p>
          <a:p>
            <a:pPr marL="692785" indent="-229235">
              <a:lnSpc>
                <a:spcPct val="100000"/>
              </a:lnSpc>
              <a:spcBef>
                <a:spcPts val="720"/>
              </a:spcBef>
              <a:buFont typeface="Symbol"/>
              <a:buChar char=""/>
              <a:tabLst>
                <a:tab pos="692785" algn="l"/>
                <a:tab pos="693420" algn="l"/>
              </a:tabLst>
            </a:pPr>
            <a:r>
              <a:rPr sz="1200" i="1" spc="-5" dirty="0">
                <a:latin typeface="Times New Roman"/>
                <a:cs typeface="Times New Roman"/>
              </a:rPr>
              <a:t>Object-oriented </a:t>
            </a:r>
            <a:r>
              <a:rPr sz="1200" i="1" dirty="0">
                <a:latin typeface="Times New Roman"/>
                <a:cs typeface="Times New Roman"/>
              </a:rPr>
              <a:t>graphics</a:t>
            </a:r>
            <a:endParaRPr sz="1200">
              <a:latin typeface="Times New Roman"/>
              <a:cs typeface="Times New Roman"/>
            </a:endParaRPr>
          </a:p>
          <a:p>
            <a:pPr marL="692785" indent="-229235">
              <a:lnSpc>
                <a:spcPct val="100000"/>
              </a:lnSpc>
              <a:spcBef>
                <a:spcPts val="720"/>
              </a:spcBef>
              <a:buFont typeface="Symbol"/>
              <a:buChar char=""/>
              <a:tabLst>
                <a:tab pos="692785" algn="l"/>
                <a:tab pos="693420" algn="l"/>
              </a:tabLst>
            </a:pPr>
            <a:r>
              <a:rPr sz="1200" i="1" spc="-5" dirty="0">
                <a:latin typeface="Times New Roman"/>
                <a:cs typeface="Times New Roman"/>
              </a:rPr>
              <a:t>Topics </a:t>
            </a:r>
            <a:r>
              <a:rPr sz="1200" i="1" dirty="0">
                <a:latin typeface="Times New Roman"/>
                <a:cs typeface="Times New Roman"/>
              </a:rPr>
              <a:t>in </a:t>
            </a:r>
            <a:r>
              <a:rPr sz="1200" i="1" spc="-5" dirty="0">
                <a:latin typeface="Times New Roman"/>
                <a:cs typeface="Times New Roman"/>
              </a:rPr>
              <a:t>computational</a:t>
            </a:r>
            <a:r>
              <a:rPr sz="1200" i="1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geometry</a:t>
            </a:r>
            <a:endParaRPr sz="1200">
              <a:latin typeface="Times New Roman"/>
              <a:cs typeface="Times New Roman"/>
            </a:endParaRPr>
          </a:p>
          <a:p>
            <a:pPr marL="692785" indent="-229235">
              <a:lnSpc>
                <a:spcPct val="100000"/>
              </a:lnSpc>
              <a:spcBef>
                <a:spcPts val="720"/>
              </a:spcBef>
              <a:buFont typeface="Symbol"/>
              <a:buChar char=""/>
              <a:tabLst>
                <a:tab pos="692785" algn="l"/>
                <a:tab pos="693420" algn="l"/>
              </a:tabLst>
            </a:pPr>
            <a:r>
              <a:rPr sz="1200" i="1" spc="-5" dirty="0">
                <a:latin typeface="Times New Roman"/>
                <a:cs typeface="Times New Roman"/>
              </a:rPr>
              <a:t>Efficiency </a:t>
            </a:r>
            <a:r>
              <a:rPr sz="1200" i="1" dirty="0">
                <a:latin typeface="Times New Roman"/>
                <a:cs typeface="Times New Roman"/>
              </a:rPr>
              <a:t>and complexity </a:t>
            </a:r>
            <a:r>
              <a:rPr sz="1200" i="1" spc="-5" dirty="0">
                <a:latin typeface="Times New Roman"/>
                <a:cs typeface="Times New Roman"/>
              </a:rPr>
              <a:t>issues </a:t>
            </a:r>
            <a:r>
              <a:rPr sz="1200" i="1" dirty="0">
                <a:latin typeface="Times New Roman"/>
                <a:cs typeface="Times New Roman"/>
              </a:rPr>
              <a:t>in graphics</a:t>
            </a:r>
            <a:r>
              <a:rPr sz="1200" i="1" spc="-45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algorithms</a:t>
            </a:r>
            <a:endParaRPr sz="1200">
              <a:latin typeface="Times New Roman"/>
              <a:cs typeface="Times New Roman"/>
            </a:endParaRPr>
          </a:p>
          <a:p>
            <a:pPr marL="692785" indent="-229235">
              <a:lnSpc>
                <a:spcPct val="100000"/>
              </a:lnSpc>
              <a:spcBef>
                <a:spcPts val="695"/>
              </a:spcBef>
              <a:buFont typeface="Symbol"/>
              <a:buChar char=""/>
              <a:tabLst>
                <a:tab pos="692785" algn="l"/>
                <a:tab pos="693420" algn="l"/>
              </a:tabLst>
            </a:pPr>
            <a:r>
              <a:rPr sz="1200" i="1" spc="-5" dirty="0">
                <a:latin typeface="Times New Roman"/>
                <a:cs typeface="Times New Roman"/>
              </a:rPr>
              <a:t>Graphics </a:t>
            </a:r>
            <a:r>
              <a:rPr sz="1200" i="1" dirty="0">
                <a:latin typeface="Times New Roman"/>
                <a:cs typeface="Times New Roman"/>
              </a:rPr>
              <a:t>and </a:t>
            </a:r>
            <a:r>
              <a:rPr sz="1200" i="1" spc="-5" dirty="0">
                <a:latin typeface="Times New Roman"/>
                <a:cs typeface="Times New Roman"/>
              </a:rPr>
              <a:t>human</a:t>
            </a:r>
            <a:r>
              <a:rPr sz="1200" i="1" spc="-10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perception</a:t>
            </a:r>
            <a:endParaRPr sz="1200">
              <a:latin typeface="Times New Roman"/>
              <a:cs typeface="Times New Roman"/>
            </a:endParaRPr>
          </a:p>
          <a:p>
            <a:pPr marL="692785" indent="-229235">
              <a:lnSpc>
                <a:spcPct val="100000"/>
              </a:lnSpc>
              <a:spcBef>
                <a:spcPts val="720"/>
              </a:spcBef>
              <a:buFont typeface="Symbol"/>
              <a:buChar char=""/>
              <a:tabLst>
                <a:tab pos="692785" algn="l"/>
                <a:tab pos="693420" algn="l"/>
              </a:tabLst>
            </a:pPr>
            <a:r>
              <a:rPr sz="1200" i="1" dirty="0">
                <a:latin typeface="Times New Roman"/>
                <a:cs typeface="Times New Roman"/>
              </a:rPr>
              <a:t>Molecular</a:t>
            </a:r>
            <a:r>
              <a:rPr sz="1200" i="1" spc="-15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graphics</a:t>
            </a:r>
            <a:endParaRPr sz="1200">
              <a:latin typeface="Times New Roman"/>
              <a:cs typeface="Times New Roman"/>
            </a:endParaRPr>
          </a:p>
          <a:p>
            <a:pPr marL="692785" indent="-229235">
              <a:lnSpc>
                <a:spcPct val="100000"/>
              </a:lnSpc>
              <a:spcBef>
                <a:spcPts val="720"/>
              </a:spcBef>
              <a:buFont typeface="Symbol"/>
              <a:buChar char=""/>
              <a:tabLst>
                <a:tab pos="692785" algn="l"/>
                <a:tab pos="693420" algn="l"/>
              </a:tabLst>
            </a:pPr>
            <a:r>
              <a:rPr sz="1200" i="1" dirty="0">
                <a:latin typeface="Times New Roman"/>
                <a:cs typeface="Times New Roman"/>
              </a:rPr>
              <a:t>Fractals and</a:t>
            </a:r>
            <a:r>
              <a:rPr sz="1200" i="1" spc="-15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chaos</a:t>
            </a:r>
            <a:endParaRPr sz="1200">
              <a:latin typeface="Times New Roman"/>
              <a:cs typeface="Times New Roman"/>
            </a:endParaRPr>
          </a:p>
          <a:p>
            <a:pPr marL="692785" indent="-229235">
              <a:lnSpc>
                <a:spcPct val="100000"/>
              </a:lnSpc>
              <a:spcBef>
                <a:spcPts val="720"/>
              </a:spcBef>
              <a:buFont typeface="Symbol"/>
              <a:buChar char=""/>
              <a:tabLst>
                <a:tab pos="692785" algn="l"/>
                <a:tab pos="693420" algn="l"/>
              </a:tabLst>
            </a:pPr>
            <a:r>
              <a:rPr sz="1200" i="1" spc="-5" dirty="0">
                <a:latin typeface="Times New Roman"/>
                <a:cs typeface="Times New Roman"/>
              </a:rPr>
              <a:t>Turbulence</a:t>
            </a:r>
            <a:endParaRPr sz="1200">
              <a:latin typeface="Times New Roman"/>
              <a:cs typeface="Times New Roman"/>
            </a:endParaRPr>
          </a:p>
          <a:p>
            <a:pPr marL="692785" indent="-229235">
              <a:lnSpc>
                <a:spcPct val="100000"/>
              </a:lnSpc>
              <a:spcBef>
                <a:spcPts val="720"/>
              </a:spcBef>
              <a:buFont typeface="Symbol"/>
              <a:buChar char=""/>
              <a:tabLst>
                <a:tab pos="692785" algn="l"/>
                <a:tab pos="693420" algn="l"/>
              </a:tabLst>
            </a:pPr>
            <a:r>
              <a:rPr sz="1200" i="1" dirty="0">
                <a:latin typeface="Times New Roman"/>
                <a:cs typeface="Times New Roman"/>
              </a:rPr>
              <a:t>Radiosity</a:t>
            </a:r>
            <a:endParaRPr sz="1200">
              <a:latin typeface="Times New Roman"/>
              <a:cs typeface="Times New Roman"/>
            </a:endParaRPr>
          </a:p>
          <a:p>
            <a:pPr marL="692785" indent="-229235">
              <a:lnSpc>
                <a:spcPct val="100000"/>
              </a:lnSpc>
              <a:spcBef>
                <a:spcPts val="700"/>
              </a:spcBef>
              <a:buFont typeface="Symbol"/>
              <a:buChar char=""/>
              <a:tabLst>
                <a:tab pos="692785" algn="l"/>
                <a:tab pos="693420" algn="l"/>
              </a:tabLst>
            </a:pPr>
            <a:r>
              <a:rPr sz="1200" i="1" dirty="0">
                <a:latin typeface="Times New Roman"/>
                <a:cs typeface="Times New Roman"/>
              </a:rPr>
              <a:t>Interactions in virtual</a:t>
            </a:r>
            <a:r>
              <a:rPr sz="1200" i="1" spc="-35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reality</a:t>
            </a:r>
            <a:endParaRPr sz="1200">
              <a:latin typeface="Times New Roman"/>
              <a:cs typeface="Times New Roman"/>
            </a:endParaRPr>
          </a:p>
          <a:p>
            <a:pPr marL="692785" indent="-229235">
              <a:lnSpc>
                <a:spcPct val="100000"/>
              </a:lnSpc>
              <a:spcBef>
                <a:spcPts val="720"/>
              </a:spcBef>
              <a:buFont typeface="Symbol"/>
              <a:buChar char=""/>
              <a:tabLst>
                <a:tab pos="692785" algn="l"/>
                <a:tab pos="693420" algn="l"/>
              </a:tabLst>
            </a:pPr>
            <a:r>
              <a:rPr sz="1200" i="1" spc="-5" dirty="0">
                <a:latin typeface="Times New Roman"/>
                <a:cs typeface="Times New Roman"/>
              </a:rPr>
              <a:t>Texture</a:t>
            </a:r>
            <a:r>
              <a:rPr sz="1200" i="1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mapping</a:t>
            </a:r>
            <a:endParaRPr sz="1200">
              <a:latin typeface="Times New Roman"/>
              <a:cs typeface="Times New Roman"/>
            </a:endParaRPr>
          </a:p>
          <a:p>
            <a:pPr marL="692785" indent="-229235">
              <a:lnSpc>
                <a:spcPct val="100000"/>
              </a:lnSpc>
              <a:spcBef>
                <a:spcPts val="720"/>
              </a:spcBef>
              <a:buFont typeface="Symbol"/>
              <a:buChar char=""/>
              <a:tabLst>
                <a:tab pos="692785" algn="l"/>
                <a:tab pos="693420" algn="l"/>
              </a:tabLst>
            </a:pPr>
            <a:r>
              <a:rPr sz="1200" i="1" dirty="0">
                <a:latin typeface="Times New Roman"/>
                <a:cs typeface="Times New Roman"/>
              </a:rPr>
              <a:t>Animating </a:t>
            </a:r>
            <a:r>
              <a:rPr sz="1200" i="1" spc="-5" dirty="0">
                <a:latin typeface="Times New Roman"/>
                <a:cs typeface="Times New Roman"/>
              </a:rPr>
              <a:t>position, </a:t>
            </a:r>
            <a:r>
              <a:rPr sz="1200" i="1" dirty="0">
                <a:latin typeface="Times New Roman"/>
                <a:cs typeface="Times New Roman"/>
              </a:rPr>
              <a:t>speed, </a:t>
            </a:r>
            <a:r>
              <a:rPr sz="1200" i="1" spc="-5" dirty="0">
                <a:latin typeface="Times New Roman"/>
                <a:cs typeface="Times New Roman"/>
              </a:rPr>
              <a:t>or</a:t>
            </a:r>
            <a:r>
              <a:rPr sz="1200" i="1" spc="-10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orientation</a:t>
            </a:r>
            <a:endParaRPr sz="1200">
              <a:latin typeface="Times New Roman"/>
              <a:cs typeface="Times New Roman"/>
            </a:endParaRPr>
          </a:p>
          <a:p>
            <a:pPr marL="692785" indent="-229235">
              <a:lnSpc>
                <a:spcPct val="100000"/>
              </a:lnSpc>
              <a:spcBef>
                <a:spcPts val="720"/>
              </a:spcBef>
              <a:buFont typeface="Symbol"/>
              <a:buChar char=""/>
              <a:tabLst>
                <a:tab pos="692785" algn="l"/>
                <a:tab pos="693420" algn="l"/>
              </a:tabLst>
            </a:pPr>
            <a:r>
              <a:rPr sz="1200" i="1" dirty="0">
                <a:latin typeface="Times New Roman"/>
                <a:cs typeface="Times New Roman"/>
              </a:rPr>
              <a:t>Animating </a:t>
            </a:r>
            <a:r>
              <a:rPr sz="1200" i="1" spc="-5" dirty="0">
                <a:latin typeface="Times New Roman"/>
                <a:cs typeface="Times New Roman"/>
              </a:rPr>
              <a:t>articulated structures</a:t>
            </a:r>
            <a:endParaRPr sz="1200">
              <a:latin typeface="Times New Roman"/>
              <a:cs typeface="Times New Roman"/>
            </a:endParaRPr>
          </a:p>
          <a:p>
            <a:pPr marL="692785" indent="-229235">
              <a:lnSpc>
                <a:spcPct val="100000"/>
              </a:lnSpc>
              <a:spcBef>
                <a:spcPts val="720"/>
              </a:spcBef>
              <a:buFont typeface="Symbol"/>
              <a:buChar char=""/>
              <a:tabLst>
                <a:tab pos="692785" algn="l"/>
                <a:tab pos="693420" algn="l"/>
              </a:tabLst>
            </a:pPr>
            <a:r>
              <a:rPr sz="1200" i="1" dirty="0">
                <a:latin typeface="Times New Roman"/>
                <a:cs typeface="Times New Roman"/>
              </a:rPr>
              <a:t>Shadows</a:t>
            </a:r>
            <a:endParaRPr sz="1200">
              <a:latin typeface="Times New Roman"/>
              <a:cs typeface="Times New Roman"/>
            </a:endParaRPr>
          </a:p>
          <a:p>
            <a:pPr marL="692785" indent="-229235">
              <a:lnSpc>
                <a:spcPct val="100000"/>
              </a:lnSpc>
              <a:spcBef>
                <a:spcPts val="700"/>
              </a:spcBef>
              <a:buFont typeface="Symbol"/>
              <a:buChar char=""/>
              <a:tabLst>
                <a:tab pos="692785" algn="l"/>
                <a:tab pos="693420" algn="l"/>
              </a:tabLst>
            </a:pPr>
            <a:r>
              <a:rPr sz="1200" i="1" spc="-5" dirty="0">
                <a:latin typeface="Times New Roman"/>
                <a:cs typeface="Times New Roman"/>
              </a:rPr>
              <a:t>Morphing</a:t>
            </a:r>
            <a:endParaRPr sz="1200">
              <a:latin typeface="Times New Roman"/>
              <a:cs typeface="Times New Roman"/>
            </a:endParaRPr>
          </a:p>
          <a:p>
            <a:pPr marL="692785" indent="-229235">
              <a:lnSpc>
                <a:spcPct val="100000"/>
              </a:lnSpc>
              <a:spcBef>
                <a:spcPts val="720"/>
              </a:spcBef>
              <a:buFont typeface="Symbol"/>
              <a:buChar char=""/>
              <a:tabLst>
                <a:tab pos="692785" algn="l"/>
                <a:tab pos="693420" algn="l"/>
              </a:tabLst>
            </a:pPr>
            <a:r>
              <a:rPr sz="1200" i="1" dirty="0">
                <a:latin typeface="Times New Roman"/>
                <a:cs typeface="Times New Roman"/>
              </a:rPr>
              <a:t>Multimedia</a:t>
            </a:r>
            <a:endParaRPr sz="1200">
              <a:latin typeface="Times New Roman"/>
              <a:cs typeface="Times New Roman"/>
            </a:endParaRPr>
          </a:p>
          <a:p>
            <a:pPr marL="12700" marR="5080">
              <a:lnSpc>
                <a:spcPct val="143100"/>
              </a:lnSpc>
              <a:spcBef>
                <a:spcPts val="1019"/>
              </a:spcBef>
            </a:pPr>
            <a:r>
              <a:rPr sz="1200" spc="-5" dirty="0">
                <a:latin typeface="Times New Roman"/>
                <a:cs typeface="Times New Roman"/>
              </a:rPr>
              <a:t>Pada modul </a:t>
            </a:r>
            <a:r>
              <a:rPr sz="1200" spc="-10" dirty="0">
                <a:latin typeface="Times New Roman"/>
                <a:cs typeface="Times New Roman"/>
              </a:rPr>
              <a:t>ini </a:t>
            </a:r>
            <a:r>
              <a:rPr sz="1200" spc="-5" dirty="0">
                <a:latin typeface="Times New Roman"/>
                <a:cs typeface="Times New Roman"/>
              </a:rPr>
              <a:t>akan dibahas </a:t>
            </a:r>
            <a:r>
              <a:rPr sz="1200" dirty="0">
                <a:latin typeface="Times New Roman"/>
                <a:cs typeface="Times New Roman"/>
              </a:rPr>
              <a:t>4 </a:t>
            </a:r>
            <a:r>
              <a:rPr sz="1200" spc="-5" dirty="0">
                <a:latin typeface="Times New Roman"/>
                <a:cs typeface="Times New Roman"/>
              </a:rPr>
              <a:t>topik grafika komputer lanjut yaitu pencahayaan, </a:t>
            </a:r>
            <a:r>
              <a:rPr sz="1200" dirty="0">
                <a:latin typeface="Times New Roman"/>
                <a:cs typeface="Times New Roman"/>
              </a:rPr>
              <a:t>fraktal, </a:t>
            </a:r>
            <a:r>
              <a:rPr sz="1200" i="1" spc="-5" dirty="0">
                <a:latin typeface="Times New Roman"/>
                <a:cs typeface="Times New Roman"/>
              </a:rPr>
              <a:t>ray  </a:t>
            </a:r>
            <a:r>
              <a:rPr sz="1200" i="1" dirty="0">
                <a:latin typeface="Times New Roman"/>
                <a:cs typeface="Times New Roman"/>
              </a:rPr>
              <a:t>tracing </a:t>
            </a:r>
            <a:r>
              <a:rPr sz="1200" dirty="0">
                <a:latin typeface="Times New Roman"/>
                <a:cs typeface="Times New Roman"/>
              </a:rPr>
              <a:t>dan</a:t>
            </a:r>
            <a:r>
              <a:rPr sz="1200" spc="-5" dirty="0">
                <a:latin typeface="Times New Roman"/>
                <a:cs typeface="Times New Roman"/>
              </a:rPr>
              <a:t> OpenGL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649" y="8902700"/>
            <a:ext cx="5760720" cy="833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900" algn="l"/>
              </a:tabLst>
            </a:pPr>
            <a:r>
              <a:rPr sz="1400" b="1" spc="-5" dirty="0">
                <a:latin typeface="Times New Roman"/>
                <a:cs typeface="Times New Roman"/>
              </a:rPr>
              <a:t>X.2	Pencahayaan dan</a:t>
            </a:r>
            <a:r>
              <a:rPr sz="1400" b="1" spc="2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Warna</a:t>
            </a:r>
            <a:endParaRPr sz="1400">
              <a:latin typeface="Times New Roman"/>
              <a:cs typeface="Times New Roman"/>
            </a:endParaRPr>
          </a:p>
          <a:p>
            <a:pPr marL="12700" marR="5080" indent="360680">
              <a:lnSpc>
                <a:spcPct val="143100"/>
              </a:lnSpc>
              <a:spcBef>
                <a:spcPts val="560"/>
              </a:spcBef>
            </a:pPr>
            <a:r>
              <a:rPr sz="1200" spc="-10" dirty="0">
                <a:latin typeface="Times New Roman"/>
                <a:cs typeface="Times New Roman"/>
              </a:rPr>
              <a:t>Hasil </a:t>
            </a:r>
            <a:r>
              <a:rPr sz="1200" spc="-5" dirty="0">
                <a:latin typeface="Times New Roman"/>
                <a:cs typeface="Times New Roman"/>
              </a:rPr>
              <a:t>nyata </a:t>
            </a:r>
            <a:r>
              <a:rPr sz="1200" dirty="0">
                <a:latin typeface="Times New Roman"/>
                <a:cs typeface="Times New Roman"/>
              </a:rPr>
              <a:t>dari </a:t>
            </a:r>
            <a:r>
              <a:rPr sz="1200" spc="-5" dirty="0">
                <a:latin typeface="Times New Roman"/>
                <a:cs typeface="Times New Roman"/>
              </a:rPr>
              <a:t>grafika komputer adalah gambar yang </a:t>
            </a:r>
            <a:r>
              <a:rPr sz="1200" dirty="0">
                <a:latin typeface="Times New Roman"/>
                <a:cs typeface="Times New Roman"/>
              </a:rPr>
              <a:t>secara </a:t>
            </a:r>
            <a:r>
              <a:rPr sz="1200" spc="-5" dirty="0">
                <a:latin typeface="Times New Roman"/>
                <a:cs typeface="Times New Roman"/>
              </a:rPr>
              <a:t>alamiah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spc="-5" dirty="0">
                <a:latin typeface="Times New Roman"/>
                <a:cs typeface="Times New Roman"/>
              </a:rPr>
              <a:t>objek  </a:t>
            </a:r>
            <a:r>
              <a:rPr sz="1200" dirty="0">
                <a:latin typeface="Times New Roman"/>
                <a:cs typeface="Times New Roman"/>
              </a:rPr>
              <a:t>yang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pada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langkah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akhirnya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harus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bisa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oleh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mata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manusia.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Secara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teoritis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penglihatan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395" y="810209"/>
            <a:ext cx="5760720" cy="34315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6350" indent="360680" algn="just">
              <a:lnSpc>
                <a:spcPct val="143700"/>
              </a:lnSpc>
              <a:spcBef>
                <a:spcPts val="90"/>
              </a:spcBef>
            </a:pPr>
            <a:r>
              <a:rPr sz="1200" dirty="0">
                <a:latin typeface="Times New Roman"/>
                <a:cs typeface="Times New Roman"/>
              </a:rPr>
              <a:t>Metode </a:t>
            </a:r>
            <a:r>
              <a:rPr sz="1200" i="1" spc="-5" dirty="0">
                <a:latin typeface="Times New Roman"/>
                <a:cs typeface="Times New Roman"/>
              </a:rPr>
              <a:t>shadow </a:t>
            </a:r>
            <a:r>
              <a:rPr sz="1200" i="1" spc="-10" dirty="0">
                <a:latin typeface="Times New Roman"/>
                <a:cs typeface="Times New Roman"/>
              </a:rPr>
              <a:t>mask </a:t>
            </a:r>
            <a:r>
              <a:rPr sz="1200" spc="-10" dirty="0">
                <a:latin typeface="Times New Roman"/>
                <a:cs typeface="Times New Roman"/>
              </a:rPr>
              <a:t>biasanya </a:t>
            </a:r>
            <a:r>
              <a:rPr sz="1200" dirty="0">
                <a:latin typeface="Times New Roman"/>
                <a:cs typeface="Times New Roman"/>
              </a:rPr>
              <a:t>digunakan pada </a:t>
            </a:r>
            <a:r>
              <a:rPr sz="1200" i="1" spc="-5" dirty="0">
                <a:latin typeface="Times New Roman"/>
                <a:cs typeface="Times New Roman"/>
              </a:rPr>
              <a:t>raster-scan system </a:t>
            </a:r>
            <a:r>
              <a:rPr sz="1200" spc="-5" dirty="0">
                <a:latin typeface="Times New Roman"/>
                <a:cs typeface="Times New Roman"/>
              </a:rPr>
              <a:t>termasuk TV.  </a:t>
            </a:r>
            <a:r>
              <a:rPr sz="1200" dirty="0">
                <a:latin typeface="Times New Roman"/>
                <a:cs typeface="Times New Roman"/>
              </a:rPr>
              <a:t>Metode </a:t>
            </a:r>
            <a:r>
              <a:rPr sz="1200" spc="-10" dirty="0">
                <a:latin typeface="Times New Roman"/>
                <a:cs typeface="Times New Roman"/>
              </a:rPr>
              <a:t>ini </a:t>
            </a:r>
            <a:r>
              <a:rPr sz="1200" spc="-5" dirty="0">
                <a:latin typeface="Times New Roman"/>
                <a:cs typeface="Times New Roman"/>
              </a:rPr>
              <a:t>menghasilkan tingkat warna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lebih </a:t>
            </a:r>
            <a:r>
              <a:rPr sz="1200" spc="-5" dirty="0">
                <a:latin typeface="Times New Roman"/>
                <a:cs typeface="Times New Roman"/>
              </a:rPr>
              <a:t>banyak dibandingkan dengan metode  </a:t>
            </a:r>
            <a:r>
              <a:rPr sz="1200" i="1" dirty="0">
                <a:latin typeface="Times New Roman"/>
                <a:cs typeface="Times New Roman"/>
              </a:rPr>
              <a:t>beam </a:t>
            </a:r>
            <a:r>
              <a:rPr sz="1200" i="1" spc="-5" dirty="0">
                <a:latin typeface="Times New Roman"/>
                <a:cs typeface="Times New Roman"/>
              </a:rPr>
              <a:t>penetration</a:t>
            </a:r>
            <a:r>
              <a:rPr sz="1200" spc="-5" dirty="0">
                <a:latin typeface="Times New Roman"/>
                <a:cs typeface="Times New Roman"/>
              </a:rPr>
              <a:t>. Shadow-mask </a:t>
            </a:r>
            <a:r>
              <a:rPr sz="1200" dirty="0">
                <a:latin typeface="Times New Roman"/>
                <a:cs typeface="Times New Roman"/>
              </a:rPr>
              <a:t>CRT </a:t>
            </a:r>
            <a:r>
              <a:rPr sz="1200" spc="-5" dirty="0">
                <a:latin typeface="Times New Roman"/>
                <a:cs typeface="Times New Roman"/>
              </a:rPr>
              <a:t>mempunyai </a:t>
            </a:r>
            <a:r>
              <a:rPr sz="1200" dirty="0">
                <a:latin typeface="Times New Roman"/>
                <a:cs typeface="Times New Roman"/>
              </a:rPr>
              <a:t>3 macam </a:t>
            </a:r>
            <a:r>
              <a:rPr sz="1200" spc="-5" dirty="0">
                <a:latin typeface="Times New Roman"/>
                <a:cs typeface="Times New Roman"/>
              </a:rPr>
              <a:t>fosfor </a:t>
            </a:r>
            <a:r>
              <a:rPr sz="1200" spc="-10" dirty="0">
                <a:latin typeface="Times New Roman"/>
                <a:cs typeface="Times New Roman"/>
              </a:rPr>
              <a:t>warna </a:t>
            </a:r>
            <a:r>
              <a:rPr sz="1200" spc="-5" dirty="0">
                <a:latin typeface="Times New Roman"/>
                <a:cs typeface="Times New Roman"/>
              </a:rPr>
              <a:t>pada </a:t>
            </a:r>
            <a:r>
              <a:rPr sz="1200" dirty="0">
                <a:latin typeface="Times New Roman"/>
                <a:cs typeface="Times New Roman"/>
              </a:rPr>
              <a:t>titik </a:t>
            </a:r>
            <a:r>
              <a:rPr sz="1200" spc="-5" dirty="0">
                <a:latin typeface="Times New Roman"/>
                <a:cs typeface="Times New Roman"/>
              </a:rPr>
              <a:t>pixel  yaitu </a:t>
            </a:r>
            <a:r>
              <a:rPr sz="1200" dirty="0">
                <a:latin typeface="Times New Roman"/>
                <a:cs typeface="Times New Roman"/>
              </a:rPr>
              <a:t>merah, </a:t>
            </a:r>
            <a:r>
              <a:rPr sz="1200" spc="-5" dirty="0">
                <a:latin typeface="Times New Roman"/>
                <a:cs typeface="Times New Roman"/>
              </a:rPr>
              <a:t>hijau, </a:t>
            </a:r>
            <a:r>
              <a:rPr sz="1200" dirty="0">
                <a:latin typeface="Times New Roman"/>
                <a:cs typeface="Times New Roman"/>
              </a:rPr>
              <a:t>dan biru. CRT </a:t>
            </a:r>
            <a:r>
              <a:rPr sz="1200" spc="-5" dirty="0">
                <a:latin typeface="Times New Roman"/>
                <a:cs typeface="Times New Roman"/>
              </a:rPr>
              <a:t>mempunyai tiga tiga </a:t>
            </a:r>
            <a:r>
              <a:rPr sz="1200" dirty="0">
                <a:latin typeface="Times New Roman"/>
                <a:cs typeface="Times New Roman"/>
              </a:rPr>
              <a:t>electron </a:t>
            </a:r>
            <a:r>
              <a:rPr sz="1200" spc="-10" dirty="0">
                <a:latin typeface="Times New Roman"/>
                <a:cs typeface="Times New Roman"/>
              </a:rPr>
              <a:t>gun </a:t>
            </a:r>
            <a:r>
              <a:rPr sz="1200" dirty="0">
                <a:latin typeface="Times New Roman"/>
                <a:cs typeface="Times New Roman"/>
              </a:rPr>
              <a:t>untuk setiap </a:t>
            </a:r>
            <a:r>
              <a:rPr sz="1200" spc="-5" dirty="0">
                <a:latin typeface="Times New Roman"/>
                <a:cs typeface="Times New Roman"/>
              </a:rPr>
              <a:t>titik </a:t>
            </a:r>
            <a:r>
              <a:rPr sz="1200" dirty="0">
                <a:latin typeface="Times New Roman"/>
                <a:cs typeface="Times New Roman"/>
              </a:rPr>
              <a:t>warna,  </a:t>
            </a:r>
            <a:r>
              <a:rPr sz="1200" spc="-5" dirty="0">
                <a:latin typeface="Times New Roman"/>
                <a:cs typeface="Times New Roman"/>
              </a:rPr>
              <a:t>sedangkan </a:t>
            </a:r>
            <a:r>
              <a:rPr sz="1200" i="1" spc="-5" dirty="0">
                <a:latin typeface="Times New Roman"/>
                <a:cs typeface="Times New Roman"/>
              </a:rPr>
              <a:t>shadow </a:t>
            </a:r>
            <a:r>
              <a:rPr sz="1200" i="1" spc="-10" dirty="0">
                <a:latin typeface="Times New Roman"/>
                <a:cs typeface="Times New Roman"/>
              </a:rPr>
              <a:t>mask </a:t>
            </a:r>
            <a:r>
              <a:rPr sz="1200" dirty="0">
                <a:latin typeface="Times New Roman"/>
                <a:cs typeface="Times New Roman"/>
              </a:rPr>
              <a:t>terletak </a:t>
            </a:r>
            <a:r>
              <a:rPr sz="1200" spc="-15" dirty="0">
                <a:latin typeface="Times New Roman"/>
                <a:cs typeface="Times New Roman"/>
              </a:rPr>
              <a:t>di </a:t>
            </a:r>
            <a:r>
              <a:rPr sz="1200" spc="-5" dirty="0">
                <a:latin typeface="Times New Roman"/>
                <a:cs typeface="Times New Roman"/>
              </a:rPr>
              <a:t>belakang </a:t>
            </a:r>
            <a:r>
              <a:rPr sz="1200" dirty="0">
                <a:latin typeface="Times New Roman"/>
                <a:cs typeface="Times New Roman"/>
              </a:rPr>
              <a:t>lapisan </a:t>
            </a:r>
            <a:r>
              <a:rPr sz="1200" spc="-5" dirty="0">
                <a:latin typeface="Times New Roman"/>
                <a:cs typeface="Times New Roman"/>
              </a:rPr>
              <a:t>fosfor </a:t>
            </a:r>
            <a:r>
              <a:rPr sz="1200" dirty="0">
                <a:latin typeface="Times New Roman"/>
                <a:cs typeface="Times New Roman"/>
              </a:rPr>
              <a:t>pada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layar.</a:t>
            </a:r>
            <a:endParaRPr sz="1200">
              <a:latin typeface="Times New Roman"/>
              <a:cs typeface="Times New Roman"/>
            </a:endParaRPr>
          </a:p>
          <a:p>
            <a:pPr marL="12700" marR="5080" indent="360680" algn="just">
              <a:lnSpc>
                <a:spcPct val="144000"/>
              </a:lnSpc>
              <a:spcBef>
                <a:spcPts val="985"/>
              </a:spcBef>
            </a:pPr>
            <a:r>
              <a:rPr sz="1200" spc="-5" dirty="0">
                <a:latin typeface="Times New Roman"/>
                <a:cs typeface="Times New Roman"/>
              </a:rPr>
              <a:t>Pada </a:t>
            </a:r>
            <a:r>
              <a:rPr sz="1200" dirty="0">
                <a:latin typeface="Times New Roman"/>
                <a:cs typeface="Times New Roman"/>
              </a:rPr>
              <a:t>saat </a:t>
            </a:r>
            <a:r>
              <a:rPr sz="1200" spc="-10" dirty="0">
                <a:latin typeface="Times New Roman"/>
                <a:cs typeface="Times New Roman"/>
              </a:rPr>
              <a:t>ketiga </a:t>
            </a:r>
            <a:r>
              <a:rPr sz="1200" spc="-5" dirty="0">
                <a:latin typeface="Times New Roman"/>
                <a:cs typeface="Times New Roman"/>
              </a:rPr>
              <a:t>pancaran </a:t>
            </a:r>
            <a:r>
              <a:rPr sz="1200" dirty="0">
                <a:latin typeface="Times New Roman"/>
                <a:cs typeface="Times New Roman"/>
              </a:rPr>
              <a:t>elektron melewati </a:t>
            </a:r>
            <a:r>
              <a:rPr sz="1200" spc="-5" dirty="0">
                <a:latin typeface="Times New Roman"/>
                <a:cs typeface="Times New Roman"/>
              </a:rPr>
              <a:t>suatu </a:t>
            </a:r>
            <a:r>
              <a:rPr sz="1200" dirty="0">
                <a:latin typeface="Times New Roman"/>
                <a:cs typeface="Times New Roman"/>
              </a:rPr>
              <a:t>lubang </a:t>
            </a:r>
            <a:r>
              <a:rPr sz="1200" i="1" dirty="0">
                <a:latin typeface="Times New Roman"/>
                <a:cs typeface="Times New Roman"/>
              </a:rPr>
              <a:t>pada </a:t>
            </a:r>
            <a:r>
              <a:rPr sz="1200" i="1" spc="-5" dirty="0">
                <a:latin typeface="Times New Roman"/>
                <a:cs typeface="Times New Roman"/>
              </a:rPr>
              <a:t>shadow mask</a:t>
            </a:r>
            <a:r>
              <a:rPr sz="1200" spc="-5" dirty="0">
                <a:latin typeface="Times New Roman"/>
                <a:cs typeface="Times New Roman"/>
              </a:rPr>
              <a:t>, </a:t>
            </a:r>
            <a:r>
              <a:rPr sz="1200" i="1" dirty="0">
                <a:latin typeface="Times New Roman"/>
                <a:cs typeface="Times New Roman"/>
              </a:rPr>
              <a:t>dot  triangle </a:t>
            </a:r>
            <a:r>
              <a:rPr sz="1200" dirty="0">
                <a:latin typeface="Times New Roman"/>
                <a:cs typeface="Times New Roman"/>
              </a:rPr>
              <a:t>menjadi aktif. </a:t>
            </a:r>
            <a:r>
              <a:rPr sz="1200" i="1" spc="-5" dirty="0">
                <a:latin typeface="Times New Roman"/>
                <a:cs typeface="Times New Roman"/>
              </a:rPr>
              <a:t>Dot triangle </a:t>
            </a:r>
            <a:r>
              <a:rPr sz="1200" spc="-10" dirty="0">
                <a:latin typeface="Times New Roman"/>
                <a:cs typeface="Times New Roman"/>
              </a:rPr>
              <a:t>berupa </a:t>
            </a:r>
            <a:r>
              <a:rPr sz="1200" dirty="0">
                <a:latin typeface="Times New Roman"/>
                <a:cs typeface="Times New Roman"/>
              </a:rPr>
              <a:t>titik </a:t>
            </a:r>
            <a:r>
              <a:rPr sz="1200" spc="-10" dirty="0">
                <a:latin typeface="Times New Roman"/>
                <a:cs typeface="Times New Roman"/>
              </a:rPr>
              <a:t>warna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kecil pada </a:t>
            </a:r>
            <a:r>
              <a:rPr sz="1200" spc="-5" dirty="0">
                <a:latin typeface="Times New Roman"/>
                <a:cs typeface="Times New Roman"/>
              </a:rPr>
              <a:t>layar. </a:t>
            </a:r>
            <a:r>
              <a:rPr sz="1200" dirty="0">
                <a:latin typeface="Times New Roman"/>
                <a:cs typeface="Times New Roman"/>
              </a:rPr>
              <a:t>Titik </a:t>
            </a:r>
            <a:r>
              <a:rPr sz="1200" spc="-5" dirty="0">
                <a:latin typeface="Times New Roman"/>
                <a:cs typeface="Times New Roman"/>
              </a:rPr>
              <a:t>fosfor  </a:t>
            </a:r>
            <a:r>
              <a:rPr sz="1200" dirty="0">
                <a:latin typeface="Times New Roman"/>
                <a:cs typeface="Times New Roman"/>
              </a:rPr>
              <a:t>pada </a:t>
            </a:r>
            <a:r>
              <a:rPr sz="1200" i="1" dirty="0">
                <a:latin typeface="Times New Roman"/>
                <a:cs typeface="Times New Roman"/>
              </a:rPr>
              <a:t>triangle </a:t>
            </a:r>
            <a:r>
              <a:rPr sz="1200" spc="-5" dirty="0">
                <a:latin typeface="Times New Roman"/>
                <a:cs typeface="Times New Roman"/>
              </a:rPr>
              <a:t>diatur </a:t>
            </a:r>
            <a:r>
              <a:rPr sz="1200" spc="-10" dirty="0">
                <a:latin typeface="Times New Roman"/>
                <a:cs typeface="Times New Roman"/>
              </a:rPr>
              <a:t>sehingga </a:t>
            </a:r>
            <a:r>
              <a:rPr sz="1200" dirty="0">
                <a:latin typeface="Times New Roman"/>
                <a:cs typeface="Times New Roman"/>
              </a:rPr>
              <a:t>tiap elektron dapat </a:t>
            </a:r>
            <a:r>
              <a:rPr sz="1200" spc="-5" dirty="0">
                <a:latin typeface="Times New Roman"/>
                <a:cs typeface="Times New Roman"/>
              </a:rPr>
              <a:t>mengamengaktifkan </a:t>
            </a:r>
            <a:r>
              <a:rPr sz="1200" dirty="0">
                <a:latin typeface="Times New Roman"/>
                <a:cs typeface="Times New Roman"/>
              </a:rPr>
              <a:t>titik </a:t>
            </a:r>
            <a:r>
              <a:rPr sz="1200" spc="-5" dirty="0">
                <a:latin typeface="Times New Roman"/>
                <a:cs typeface="Times New Roman"/>
              </a:rPr>
              <a:t>warna yang  </a:t>
            </a:r>
            <a:r>
              <a:rPr sz="1200" dirty="0">
                <a:latin typeface="Times New Roman"/>
                <a:cs typeface="Times New Roman"/>
              </a:rPr>
              <a:t>terhubung ketika </a:t>
            </a:r>
            <a:r>
              <a:rPr sz="1200" spc="-5" dirty="0">
                <a:latin typeface="Times New Roman"/>
                <a:cs typeface="Times New Roman"/>
              </a:rPr>
              <a:t>melewati </a:t>
            </a:r>
            <a:r>
              <a:rPr sz="1200" i="1" spc="-5" dirty="0">
                <a:latin typeface="Times New Roman"/>
                <a:cs typeface="Times New Roman"/>
              </a:rPr>
              <a:t>shadow</a:t>
            </a:r>
            <a:r>
              <a:rPr sz="1200" i="1" spc="-15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mask</a:t>
            </a:r>
            <a:r>
              <a:rPr sz="1200" spc="-5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  <a:p>
            <a:pPr marL="12700" marR="5715" indent="360680" algn="just">
              <a:lnSpc>
                <a:spcPct val="143800"/>
              </a:lnSpc>
              <a:spcBef>
                <a:spcPts val="990"/>
              </a:spcBef>
            </a:pPr>
            <a:r>
              <a:rPr sz="1200" dirty="0">
                <a:latin typeface="Times New Roman"/>
                <a:cs typeface="Times New Roman"/>
              </a:rPr>
              <a:t>Color CRT </a:t>
            </a:r>
            <a:r>
              <a:rPr sz="1200" spc="-10" dirty="0">
                <a:latin typeface="Times New Roman"/>
                <a:cs typeface="Times New Roman"/>
              </a:rPr>
              <a:t>dalam </a:t>
            </a:r>
            <a:r>
              <a:rPr sz="1200" spc="-5" dirty="0">
                <a:latin typeface="Times New Roman"/>
                <a:cs typeface="Times New Roman"/>
              </a:rPr>
              <a:t>sistem grafika dirancang sebagai RGB </a:t>
            </a:r>
            <a:r>
              <a:rPr sz="1200" dirty="0">
                <a:latin typeface="Times New Roman"/>
                <a:cs typeface="Times New Roman"/>
              </a:rPr>
              <a:t>monitor. Monitor ini  </a:t>
            </a:r>
            <a:r>
              <a:rPr sz="1200" spc="-5" dirty="0">
                <a:latin typeface="Times New Roman"/>
                <a:cs typeface="Times New Roman"/>
              </a:rPr>
              <a:t>menggunakan </a:t>
            </a:r>
            <a:r>
              <a:rPr sz="1200" i="1" dirty="0">
                <a:latin typeface="Times New Roman"/>
                <a:cs typeface="Times New Roman"/>
              </a:rPr>
              <a:t>metode </a:t>
            </a:r>
            <a:r>
              <a:rPr sz="1200" i="1" spc="-5" dirty="0">
                <a:latin typeface="Times New Roman"/>
                <a:cs typeface="Times New Roman"/>
              </a:rPr>
              <a:t>shadow </a:t>
            </a:r>
            <a:r>
              <a:rPr sz="1200" i="1" spc="-10" dirty="0">
                <a:latin typeface="Times New Roman"/>
                <a:cs typeface="Times New Roman"/>
              </a:rPr>
              <a:t>mask </a:t>
            </a:r>
            <a:r>
              <a:rPr sz="1200" dirty="0">
                <a:latin typeface="Times New Roman"/>
                <a:cs typeface="Times New Roman"/>
              </a:rPr>
              <a:t>dan mengambil </a:t>
            </a:r>
            <a:r>
              <a:rPr sz="1200" spc="-5" dirty="0">
                <a:latin typeface="Times New Roman"/>
                <a:cs typeface="Times New Roman"/>
              </a:rPr>
              <a:t>tingkat intensitas </a:t>
            </a:r>
            <a:r>
              <a:rPr sz="1200" dirty="0">
                <a:latin typeface="Times New Roman"/>
                <a:cs typeface="Times New Roman"/>
              </a:rPr>
              <a:t>untuk </a:t>
            </a:r>
            <a:r>
              <a:rPr sz="1200" spc="-5" dirty="0">
                <a:latin typeface="Times New Roman"/>
                <a:cs typeface="Times New Roman"/>
              </a:rPr>
              <a:t>setiap </a:t>
            </a:r>
            <a:r>
              <a:rPr sz="1200" i="1" spc="-5" dirty="0">
                <a:latin typeface="Times New Roman"/>
                <a:cs typeface="Times New Roman"/>
              </a:rPr>
              <a:t>electron  </a:t>
            </a:r>
            <a:r>
              <a:rPr sz="1200" i="1" dirty="0">
                <a:latin typeface="Times New Roman"/>
                <a:cs typeface="Times New Roman"/>
              </a:rPr>
              <a:t>gun </a:t>
            </a:r>
            <a:r>
              <a:rPr sz="1200" spc="-5" dirty="0">
                <a:latin typeface="Times New Roman"/>
                <a:cs typeface="Times New Roman"/>
              </a:rPr>
              <a:t>(</a:t>
            </a:r>
            <a:r>
              <a:rPr sz="1200" i="1" spc="-5" dirty="0">
                <a:latin typeface="Times New Roman"/>
                <a:cs typeface="Times New Roman"/>
              </a:rPr>
              <a:t>red, </a:t>
            </a:r>
            <a:r>
              <a:rPr sz="1200" i="1" dirty="0">
                <a:latin typeface="Times New Roman"/>
                <a:cs typeface="Times New Roman"/>
              </a:rPr>
              <a:t>green, blue</a:t>
            </a:r>
            <a:r>
              <a:rPr sz="1200" dirty="0">
                <a:latin typeface="Times New Roman"/>
                <a:cs typeface="Times New Roman"/>
              </a:rPr>
              <a:t>) </a:t>
            </a:r>
            <a:r>
              <a:rPr sz="1200" spc="-5" dirty="0">
                <a:latin typeface="Times New Roman"/>
                <a:cs typeface="Times New Roman"/>
              </a:rPr>
              <a:t>langsung </a:t>
            </a:r>
            <a:r>
              <a:rPr sz="1200" dirty="0">
                <a:latin typeface="Times New Roman"/>
                <a:cs typeface="Times New Roman"/>
              </a:rPr>
              <a:t>dari </a:t>
            </a:r>
            <a:r>
              <a:rPr sz="1200" spc="-5" dirty="0">
                <a:latin typeface="Times New Roman"/>
                <a:cs typeface="Times New Roman"/>
              </a:rPr>
              <a:t>sistem </a:t>
            </a:r>
            <a:r>
              <a:rPr sz="1200" dirty="0">
                <a:latin typeface="Times New Roman"/>
                <a:cs typeface="Times New Roman"/>
              </a:rPr>
              <a:t>komputer tanpa </a:t>
            </a:r>
            <a:r>
              <a:rPr sz="1200" spc="-5" dirty="0">
                <a:latin typeface="Times New Roman"/>
                <a:cs typeface="Times New Roman"/>
              </a:rPr>
              <a:t>pemrosesan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antara.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36139" y="6896100"/>
            <a:ext cx="32905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Times New Roman"/>
                <a:cs typeface="Times New Roman"/>
              </a:rPr>
              <a:t>Gambar 1.66 Perangkat Displat CRT dan</a:t>
            </a:r>
            <a:r>
              <a:rPr sz="1100" b="1" spc="5" dirty="0">
                <a:latin typeface="Times New Roman"/>
                <a:cs typeface="Times New Roman"/>
              </a:rPr>
              <a:t> </a:t>
            </a:r>
            <a:r>
              <a:rPr sz="1100" b="1" spc="-5" dirty="0">
                <a:latin typeface="Times New Roman"/>
                <a:cs typeface="Times New Roman"/>
              </a:rPr>
              <a:t>Anatominya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700" y="7574330"/>
            <a:ext cx="5760720" cy="2171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200" b="1" i="1" dirty="0">
                <a:latin typeface="Times New Roman"/>
                <a:cs typeface="Times New Roman"/>
              </a:rPr>
              <a:t>Flat Panel</a:t>
            </a:r>
            <a:r>
              <a:rPr sz="1200" b="1" i="1" spc="5" dirty="0">
                <a:latin typeface="Times New Roman"/>
                <a:cs typeface="Times New Roman"/>
              </a:rPr>
              <a:t> </a:t>
            </a:r>
            <a:r>
              <a:rPr sz="1200" b="1" i="1" spc="-10" dirty="0">
                <a:latin typeface="Times New Roman"/>
                <a:cs typeface="Times New Roman"/>
              </a:rPr>
              <a:t>Display</a:t>
            </a:r>
            <a:endParaRPr sz="1200">
              <a:latin typeface="Times New Roman"/>
              <a:cs typeface="Times New Roman"/>
            </a:endParaRPr>
          </a:p>
          <a:p>
            <a:pPr marL="12700" marR="5080" indent="360680" algn="just">
              <a:lnSpc>
                <a:spcPct val="143700"/>
              </a:lnSpc>
              <a:spcBef>
                <a:spcPts val="969"/>
              </a:spcBef>
            </a:pPr>
            <a:r>
              <a:rPr sz="1200" i="1" dirty="0">
                <a:latin typeface="Times New Roman"/>
                <a:cs typeface="Times New Roman"/>
              </a:rPr>
              <a:t>Flat </a:t>
            </a:r>
            <a:r>
              <a:rPr sz="1200" i="1" spc="-5" dirty="0">
                <a:latin typeface="Times New Roman"/>
                <a:cs typeface="Times New Roman"/>
              </a:rPr>
              <a:t>panel display </a:t>
            </a:r>
            <a:r>
              <a:rPr sz="1200" spc="-5" dirty="0">
                <a:latin typeface="Times New Roman"/>
                <a:cs typeface="Times New Roman"/>
              </a:rPr>
              <a:t>mempunyai </a:t>
            </a:r>
            <a:r>
              <a:rPr sz="1200" dirty="0">
                <a:latin typeface="Times New Roman"/>
                <a:cs typeface="Times New Roman"/>
              </a:rPr>
              <a:t>ukuran </a:t>
            </a:r>
            <a:r>
              <a:rPr sz="1200" spc="-5" dirty="0">
                <a:latin typeface="Times New Roman"/>
                <a:cs typeface="Times New Roman"/>
              </a:rPr>
              <a:t>lebih </a:t>
            </a:r>
            <a:r>
              <a:rPr sz="1200" dirty="0">
                <a:latin typeface="Times New Roman"/>
                <a:cs typeface="Times New Roman"/>
              </a:rPr>
              <a:t>tipis </a:t>
            </a:r>
            <a:r>
              <a:rPr sz="1200" spc="-5" dirty="0">
                <a:latin typeface="Times New Roman"/>
                <a:cs typeface="Times New Roman"/>
              </a:rPr>
              <a:t>dari pada </a:t>
            </a:r>
            <a:r>
              <a:rPr sz="1200" dirty="0">
                <a:latin typeface="Times New Roman"/>
                <a:cs typeface="Times New Roman"/>
              </a:rPr>
              <a:t>CRT. </a:t>
            </a:r>
            <a:r>
              <a:rPr sz="1200" spc="-5" dirty="0">
                <a:latin typeface="Times New Roman"/>
                <a:cs typeface="Times New Roman"/>
              </a:rPr>
              <a:t>Penggunaan </a:t>
            </a:r>
            <a:r>
              <a:rPr sz="1200" i="1" dirty="0">
                <a:latin typeface="Times New Roman"/>
                <a:cs typeface="Times New Roman"/>
              </a:rPr>
              <a:t>flat </a:t>
            </a:r>
            <a:r>
              <a:rPr sz="1200" i="1" spc="-5" dirty="0">
                <a:latin typeface="Times New Roman"/>
                <a:cs typeface="Times New Roman"/>
              </a:rPr>
              <a:t>panel  </a:t>
            </a:r>
            <a:r>
              <a:rPr sz="1200" i="1" dirty="0">
                <a:latin typeface="Times New Roman"/>
                <a:cs typeface="Times New Roman"/>
              </a:rPr>
              <a:t>display </a:t>
            </a:r>
            <a:r>
              <a:rPr sz="1200" spc="-5" dirty="0">
                <a:latin typeface="Times New Roman"/>
                <a:cs typeface="Times New Roman"/>
              </a:rPr>
              <a:t>diantaranya </a:t>
            </a:r>
            <a:r>
              <a:rPr sz="1200" dirty="0">
                <a:latin typeface="Times New Roman"/>
                <a:cs typeface="Times New Roman"/>
              </a:rPr>
              <a:t>pada TV </a:t>
            </a:r>
            <a:r>
              <a:rPr sz="1200" spc="-5" dirty="0">
                <a:latin typeface="Times New Roman"/>
                <a:cs typeface="Times New Roman"/>
              </a:rPr>
              <a:t>dengan ukuran </a:t>
            </a:r>
            <a:r>
              <a:rPr sz="1200" dirty="0">
                <a:latin typeface="Times New Roman"/>
                <a:cs typeface="Times New Roman"/>
              </a:rPr>
              <a:t>kecil, </a:t>
            </a:r>
            <a:r>
              <a:rPr sz="1200" spc="-5" dirty="0">
                <a:latin typeface="Times New Roman"/>
                <a:cs typeface="Times New Roman"/>
              </a:rPr>
              <a:t>kalkulator, komputer laptop, </a:t>
            </a:r>
            <a:r>
              <a:rPr sz="1200" dirty="0">
                <a:latin typeface="Times New Roman"/>
                <a:cs typeface="Times New Roman"/>
              </a:rPr>
              <a:t>dan lain-lain.  </a:t>
            </a:r>
            <a:r>
              <a:rPr sz="1200" i="1" dirty="0">
                <a:latin typeface="Times New Roman"/>
                <a:cs typeface="Times New Roman"/>
              </a:rPr>
              <a:t>Flat </a:t>
            </a:r>
            <a:r>
              <a:rPr sz="1200" i="1" spc="-5" dirty="0">
                <a:latin typeface="Times New Roman"/>
                <a:cs typeface="Times New Roman"/>
              </a:rPr>
              <a:t>panel </a:t>
            </a:r>
            <a:r>
              <a:rPr sz="1200" i="1" dirty="0">
                <a:latin typeface="Times New Roman"/>
                <a:cs typeface="Times New Roman"/>
              </a:rPr>
              <a:t>display </a:t>
            </a:r>
            <a:r>
              <a:rPr sz="1200" spc="-5" dirty="0">
                <a:latin typeface="Times New Roman"/>
                <a:cs typeface="Times New Roman"/>
              </a:rPr>
              <a:t>dapat dibagi menjadi </a:t>
            </a:r>
            <a:r>
              <a:rPr sz="1200" dirty="0">
                <a:latin typeface="Times New Roman"/>
                <a:cs typeface="Times New Roman"/>
              </a:rPr>
              <a:t>dua </a:t>
            </a:r>
            <a:r>
              <a:rPr sz="1200" spc="-5" dirty="0">
                <a:latin typeface="Times New Roman"/>
                <a:cs typeface="Times New Roman"/>
              </a:rPr>
              <a:t>kategori, yaitu </a:t>
            </a:r>
            <a:r>
              <a:rPr sz="1200" i="1" spc="-5" dirty="0">
                <a:latin typeface="Times New Roman"/>
                <a:cs typeface="Times New Roman"/>
              </a:rPr>
              <a:t>emissive </a:t>
            </a:r>
            <a:r>
              <a:rPr sz="1200" i="1" dirty="0">
                <a:latin typeface="Times New Roman"/>
                <a:cs typeface="Times New Roman"/>
              </a:rPr>
              <a:t>display </a:t>
            </a:r>
            <a:r>
              <a:rPr sz="1200" spc="-5" dirty="0">
                <a:latin typeface="Times New Roman"/>
                <a:cs typeface="Times New Roman"/>
              </a:rPr>
              <a:t>(</a:t>
            </a:r>
            <a:r>
              <a:rPr sz="1200" i="1" spc="-5" dirty="0">
                <a:latin typeface="Times New Roman"/>
                <a:cs typeface="Times New Roman"/>
              </a:rPr>
              <a:t>emitters</a:t>
            </a:r>
            <a:r>
              <a:rPr sz="1200" spc="-5" dirty="0">
                <a:latin typeface="Times New Roman"/>
                <a:cs typeface="Times New Roman"/>
              </a:rPr>
              <a:t>) </a:t>
            </a:r>
            <a:r>
              <a:rPr sz="1200" dirty="0">
                <a:latin typeface="Times New Roman"/>
                <a:cs typeface="Times New Roman"/>
              </a:rPr>
              <a:t>dan  </a:t>
            </a:r>
            <a:r>
              <a:rPr sz="1200" i="1" spc="-5" dirty="0">
                <a:latin typeface="Times New Roman"/>
                <a:cs typeface="Times New Roman"/>
              </a:rPr>
              <a:t>nonemissive display</a:t>
            </a:r>
            <a:r>
              <a:rPr sz="1200" spc="-5" dirty="0">
                <a:latin typeface="Times New Roman"/>
                <a:cs typeface="Times New Roman"/>
              </a:rPr>
              <a:t>. </a:t>
            </a:r>
            <a:r>
              <a:rPr sz="1200" i="1" spc="-5" dirty="0">
                <a:latin typeface="Times New Roman"/>
                <a:cs typeface="Times New Roman"/>
              </a:rPr>
              <a:t>Emissive display </a:t>
            </a:r>
            <a:r>
              <a:rPr sz="1200" spc="-5" dirty="0">
                <a:latin typeface="Times New Roman"/>
                <a:cs typeface="Times New Roman"/>
              </a:rPr>
              <a:t>mengkonversi energi </a:t>
            </a:r>
            <a:r>
              <a:rPr sz="1200" dirty="0">
                <a:latin typeface="Times New Roman"/>
                <a:cs typeface="Times New Roman"/>
              </a:rPr>
              <a:t>listrik </a:t>
            </a:r>
            <a:r>
              <a:rPr sz="1200" spc="-5" dirty="0">
                <a:latin typeface="Times New Roman"/>
                <a:cs typeface="Times New Roman"/>
              </a:rPr>
              <a:t>menjadi </a:t>
            </a:r>
            <a:r>
              <a:rPr sz="1200" dirty="0">
                <a:latin typeface="Times New Roman"/>
                <a:cs typeface="Times New Roman"/>
              </a:rPr>
              <a:t>sinar, </a:t>
            </a:r>
            <a:r>
              <a:rPr sz="1200" spc="-5" dirty="0">
                <a:latin typeface="Times New Roman"/>
                <a:cs typeface="Times New Roman"/>
              </a:rPr>
              <a:t>contohnya  yaitu </a:t>
            </a:r>
            <a:r>
              <a:rPr sz="1200" dirty="0">
                <a:latin typeface="Times New Roman"/>
                <a:cs typeface="Times New Roman"/>
              </a:rPr>
              <a:t>plasma panel, </a:t>
            </a:r>
            <a:r>
              <a:rPr sz="1200" i="1" spc="-5" dirty="0">
                <a:latin typeface="Times New Roman"/>
                <a:cs typeface="Times New Roman"/>
              </a:rPr>
              <a:t>light emitting </a:t>
            </a:r>
            <a:r>
              <a:rPr sz="1200" i="1" dirty="0">
                <a:latin typeface="Times New Roman"/>
                <a:cs typeface="Times New Roman"/>
              </a:rPr>
              <a:t>diode</a:t>
            </a:r>
            <a:r>
              <a:rPr sz="1200" dirty="0">
                <a:latin typeface="Times New Roman"/>
                <a:cs typeface="Times New Roman"/>
              </a:rPr>
              <a:t>. </a:t>
            </a:r>
            <a:r>
              <a:rPr sz="1200" spc="-5" dirty="0">
                <a:latin typeface="Times New Roman"/>
                <a:cs typeface="Times New Roman"/>
              </a:rPr>
              <a:t>Nonemissive </a:t>
            </a:r>
            <a:r>
              <a:rPr sz="1200" dirty="0">
                <a:latin typeface="Times New Roman"/>
                <a:cs typeface="Times New Roman"/>
              </a:rPr>
              <a:t>display menggunakan efek optik untuk  </a:t>
            </a:r>
            <a:r>
              <a:rPr sz="1200" spc="-5" dirty="0">
                <a:latin typeface="Times New Roman"/>
                <a:cs typeface="Times New Roman"/>
              </a:rPr>
              <a:t>mengkonversi </a:t>
            </a:r>
            <a:r>
              <a:rPr sz="1200" dirty="0">
                <a:latin typeface="Times New Roman"/>
                <a:cs typeface="Times New Roman"/>
              </a:rPr>
              <a:t>sinar matahari </a:t>
            </a:r>
            <a:r>
              <a:rPr sz="1200" spc="-5" dirty="0">
                <a:latin typeface="Times New Roman"/>
                <a:cs typeface="Times New Roman"/>
              </a:rPr>
              <a:t>atau </a:t>
            </a:r>
            <a:r>
              <a:rPr sz="1200" dirty="0">
                <a:latin typeface="Times New Roman"/>
                <a:cs typeface="Times New Roman"/>
              </a:rPr>
              <a:t>sinar dari sumber lain </a:t>
            </a:r>
            <a:r>
              <a:rPr sz="1200" spc="-15" dirty="0">
                <a:latin typeface="Times New Roman"/>
                <a:cs typeface="Times New Roman"/>
              </a:rPr>
              <a:t>ke </a:t>
            </a:r>
            <a:r>
              <a:rPr sz="1200" spc="-5" dirty="0">
                <a:latin typeface="Times New Roman"/>
                <a:cs typeface="Times New Roman"/>
              </a:rPr>
              <a:t>dalam pola grafik, contohnya 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i="1" spc="-5" dirty="0">
                <a:latin typeface="Times New Roman"/>
                <a:cs typeface="Times New Roman"/>
              </a:rPr>
              <a:t>Liquid Crystal Display</a:t>
            </a:r>
            <a:r>
              <a:rPr sz="1200" i="1" spc="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(LCD).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63894" y="4579877"/>
            <a:ext cx="2192281" cy="21064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10000" y="4450079"/>
            <a:ext cx="2011649" cy="2253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10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810209"/>
            <a:ext cx="5761355" cy="32969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9525" algn="just">
              <a:lnSpc>
                <a:spcPct val="143800"/>
              </a:lnSpc>
              <a:spcBef>
                <a:spcPts val="90"/>
              </a:spcBef>
            </a:pPr>
            <a:r>
              <a:rPr sz="1200" dirty="0">
                <a:latin typeface="Times New Roman"/>
                <a:cs typeface="Times New Roman"/>
              </a:rPr>
              <a:t>manusia </a:t>
            </a:r>
            <a:r>
              <a:rPr sz="1200" spc="-5" dirty="0">
                <a:latin typeface="Times New Roman"/>
                <a:cs typeface="Times New Roman"/>
              </a:rPr>
              <a:t>sangat dipengahruhi </a:t>
            </a:r>
            <a:r>
              <a:rPr sz="1200" dirty="0">
                <a:latin typeface="Times New Roman"/>
                <a:cs typeface="Times New Roman"/>
              </a:rPr>
              <a:t>oleh </a:t>
            </a:r>
            <a:r>
              <a:rPr sz="1200" spc="-5" dirty="0">
                <a:latin typeface="Times New Roman"/>
                <a:cs typeface="Times New Roman"/>
              </a:rPr>
              <a:t>banyak </a:t>
            </a:r>
            <a:r>
              <a:rPr sz="1200" dirty="0">
                <a:latin typeface="Times New Roman"/>
                <a:cs typeface="Times New Roman"/>
              </a:rPr>
              <a:t>hal, salah </a:t>
            </a:r>
            <a:r>
              <a:rPr sz="1200" spc="-10" dirty="0">
                <a:latin typeface="Times New Roman"/>
                <a:cs typeface="Times New Roman"/>
              </a:rPr>
              <a:t>satunya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spc="-5" dirty="0">
                <a:latin typeface="Times New Roman"/>
                <a:cs typeface="Times New Roman"/>
              </a:rPr>
              <a:t>adanya cahaya. </a:t>
            </a:r>
            <a:r>
              <a:rPr sz="1200" dirty="0">
                <a:latin typeface="Times New Roman"/>
                <a:cs typeface="Times New Roman"/>
              </a:rPr>
              <a:t>Tanpa  </a:t>
            </a:r>
            <a:r>
              <a:rPr sz="1200" spc="-5" dirty="0">
                <a:latin typeface="Times New Roman"/>
                <a:cs typeface="Times New Roman"/>
              </a:rPr>
              <a:t>adanya cahaya </a:t>
            </a:r>
            <a:r>
              <a:rPr sz="1200" dirty="0">
                <a:latin typeface="Times New Roman"/>
                <a:cs typeface="Times New Roman"/>
              </a:rPr>
              <a:t>maka </a:t>
            </a:r>
            <a:r>
              <a:rPr sz="1200" spc="-5" dirty="0">
                <a:latin typeface="Times New Roman"/>
                <a:cs typeface="Times New Roman"/>
              </a:rPr>
              <a:t>manusia tidak </a:t>
            </a:r>
            <a:r>
              <a:rPr sz="1200" spc="-10" dirty="0">
                <a:latin typeface="Times New Roman"/>
                <a:cs typeface="Times New Roman"/>
              </a:rPr>
              <a:t>bisa </a:t>
            </a:r>
            <a:r>
              <a:rPr sz="1200" dirty="0">
                <a:latin typeface="Times New Roman"/>
                <a:cs typeface="Times New Roman"/>
              </a:rPr>
              <a:t>melihat objek. </a:t>
            </a:r>
            <a:r>
              <a:rPr sz="1200" spc="-10" dirty="0">
                <a:latin typeface="Times New Roman"/>
                <a:cs typeface="Times New Roman"/>
              </a:rPr>
              <a:t>Kuat </a:t>
            </a:r>
            <a:r>
              <a:rPr sz="1200" spc="-5" dirty="0">
                <a:latin typeface="Times New Roman"/>
                <a:cs typeface="Times New Roman"/>
              </a:rPr>
              <a:t>lemahnya pencahayaan juga  </a:t>
            </a:r>
            <a:r>
              <a:rPr sz="1200" dirty="0">
                <a:latin typeface="Times New Roman"/>
                <a:cs typeface="Times New Roman"/>
              </a:rPr>
              <a:t>mempengaruhi </a:t>
            </a:r>
            <a:r>
              <a:rPr sz="1200" spc="-5" dirty="0">
                <a:latin typeface="Times New Roman"/>
                <a:cs typeface="Times New Roman"/>
              </a:rPr>
              <a:t>objek yang </a:t>
            </a:r>
            <a:r>
              <a:rPr sz="1200" dirty="0">
                <a:latin typeface="Times New Roman"/>
                <a:cs typeface="Times New Roman"/>
              </a:rPr>
              <a:t>dilihat. </a:t>
            </a:r>
            <a:r>
              <a:rPr sz="1200" spc="-5" dirty="0">
                <a:latin typeface="Times New Roman"/>
                <a:cs typeface="Times New Roman"/>
              </a:rPr>
              <a:t>Selanjutnya </a:t>
            </a:r>
            <a:r>
              <a:rPr sz="1200" dirty="0">
                <a:latin typeface="Times New Roman"/>
                <a:cs typeface="Times New Roman"/>
              </a:rPr>
              <a:t>objek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dilihat </a:t>
            </a:r>
            <a:r>
              <a:rPr sz="1200" spc="-5" dirty="0">
                <a:latin typeface="Times New Roman"/>
                <a:cs typeface="Times New Roman"/>
              </a:rPr>
              <a:t>dipersepsikan </a:t>
            </a:r>
            <a:r>
              <a:rPr sz="1200" dirty="0">
                <a:latin typeface="Times New Roman"/>
                <a:cs typeface="Times New Roman"/>
              </a:rPr>
              <a:t>oleh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otak.</a:t>
            </a:r>
            <a:endParaRPr sz="1200">
              <a:latin typeface="Times New Roman"/>
              <a:cs typeface="Times New Roman"/>
            </a:endParaRPr>
          </a:p>
          <a:p>
            <a:pPr marL="12700" marR="7620" indent="225425" algn="just">
              <a:lnSpc>
                <a:spcPct val="144400"/>
              </a:lnSpc>
              <a:spcBef>
                <a:spcPts val="980"/>
              </a:spcBef>
            </a:pPr>
            <a:r>
              <a:rPr sz="1200" spc="-5" dirty="0">
                <a:latin typeface="Times New Roman"/>
                <a:cs typeface="Times New Roman"/>
              </a:rPr>
              <a:t>Cahaya </a:t>
            </a:r>
            <a:r>
              <a:rPr sz="1200" dirty="0">
                <a:latin typeface="Times New Roman"/>
                <a:cs typeface="Times New Roman"/>
              </a:rPr>
              <a:t>dapat </a:t>
            </a:r>
            <a:r>
              <a:rPr sz="1200" spc="-5" dirty="0">
                <a:latin typeface="Times New Roman"/>
                <a:cs typeface="Times New Roman"/>
              </a:rPr>
              <a:t>dilihat sebagai </a:t>
            </a:r>
            <a:r>
              <a:rPr sz="1200" spc="-10" dirty="0">
                <a:latin typeface="Times New Roman"/>
                <a:cs typeface="Times New Roman"/>
              </a:rPr>
              <a:t>gelombang </a:t>
            </a:r>
            <a:r>
              <a:rPr sz="1200" spc="-5" dirty="0">
                <a:latin typeface="Times New Roman"/>
                <a:cs typeface="Times New Roman"/>
              </a:rPr>
              <a:t>energi </a:t>
            </a:r>
            <a:r>
              <a:rPr sz="1200" dirty="0">
                <a:latin typeface="Times New Roman"/>
                <a:cs typeface="Times New Roman"/>
              </a:rPr>
              <a:t>atau </a:t>
            </a:r>
            <a:r>
              <a:rPr sz="1200" spc="-5" dirty="0">
                <a:latin typeface="Times New Roman"/>
                <a:cs typeface="Times New Roman"/>
              </a:rPr>
              <a:t>artikel (photon). </a:t>
            </a:r>
            <a:r>
              <a:rPr sz="1200" spc="-10" dirty="0">
                <a:latin typeface="Times New Roman"/>
                <a:cs typeface="Times New Roman"/>
              </a:rPr>
              <a:t>Cahaya </a:t>
            </a:r>
            <a:r>
              <a:rPr sz="1200" spc="-5" dirty="0">
                <a:latin typeface="Times New Roman"/>
                <a:cs typeface="Times New Roman"/>
              </a:rPr>
              <a:t>yang  </a:t>
            </a:r>
            <a:r>
              <a:rPr sz="1200" dirty="0">
                <a:latin typeface="Times New Roman"/>
                <a:cs typeface="Times New Roman"/>
              </a:rPr>
              <a:t>dipandang </a:t>
            </a:r>
            <a:r>
              <a:rPr sz="1200" spc="-5" dirty="0">
                <a:latin typeface="Times New Roman"/>
                <a:cs typeface="Times New Roman"/>
              </a:rPr>
              <a:t>sebagai gelombang engergi </a:t>
            </a:r>
            <a:r>
              <a:rPr sz="1200" dirty="0">
                <a:latin typeface="Times New Roman"/>
                <a:cs typeface="Times New Roman"/>
              </a:rPr>
              <a:t>dapat </a:t>
            </a:r>
            <a:r>
              <a:rPr sz="1200" spc="-5" dirty="0">
                <a:latin typeface="Times New Roman"/>
                <a:cs typeface="Times New Roman"/>
              </a:rPr>
              <a:t>dibagi menjadi </a:t>
            </a:r>
            <a:r>
              <a:rPr sz="1200" spc="-10" dirty="0">
                <a:latin typeface="Times New Roman"/>
                <a:cs typeface="Times New Roman"/>
              </a:rPr>
              <a:t>dua </a:t>
            </a:r>
            <a:r>
              <a:rPr sz="1200" spc="-5" dirty="0">
                <a:latin typeface="Times New Roman"/>
                <a:cs typeface="Times New Roman"/>
              </a:rPr>
              <a:t>bagian </a:t>
            </a:r>
            <a:r>
              <a:rPr sz="1200" dirty="0">
                <a:latin typeface="Times New Roman"/>
                <a:cs typeface="Times New Roman"/>
              </a:rPr>
              <a:t>besar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yaitu: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marL="927100" indent="-231775" algn="just">
              <a:lnSpc>
                <a:spcPct val="100000"/>
              </a:lnSpc>
              <a:buAutoNum type="arabicPeriod"/>
              <a:tabLst>
                <a:tab pos="927100" algn="l"/>
              </a:tabLst>
            </a:pPr>
            <a:r>
              <a:rPr sz="1200" spc="-5" dirty="0">
                <a:latin typeface="Times New Roman"/>
                <a:cs typeface="Times New Roman"/>
              </a:rPr>
              <a:t>Cahaya </a:t>
            </a:r>
            <a:r>
              <a:rPr sz="1200" dirty="0">
                <a:latin typeface="Times New Roman"/>
                <a:cs typeface="Times New Roman"/>
              </a:rPr>
              <a:t>terlihat / tampak </a:t>
            </a:r>
            <a:r>
              <a:rPr sz="1200" spc="-5" dirty="0">
                <a:latin typeface="Times New Roman"/>
                <a:cs typeface="Times New Roman"/>
              </a:rPr>
              <a:t>(visible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light).</a:t>
            </a:r>
            <a:endParaRPr sz="1200">
              <a:latin typeface="Times New Roman"/>
              <a:cs typeface="Times New Roman"/>
            </a:endParaRPr>
          </a:p>
          <a:p>
            <a:pPr marL="927100" indent="-231775" algn="just">
              <a:lnSpc>
                <a:spcPct val="100000"/>
              </a:lnSpc>
              <a:spcBef>
                <a:spcPts val="640"/>
              </a:spcBef>
              <a:buAutoNum type="arabicPeriod"/>
              <a:tabLst>
                <a:tab pos="927735" algn="l"/>
              </a:tabLst>
            </a:pPr>
            <a:r>
              <a:rPr sz="1200" spc="-5" dirty="0">
                <a:latin typeface="Times New Roman"/>
                <a:cs typeface="Times New Roman"/>
              </a:rPr>
              <a:t>Cahaya </a:t>
            </a:r>
            <a:r>
              <a:rPr sz="1200" dirty="0">
                <a:latin typeface="Times New Roman"/>
                <a:cs typeface="Times New Roman"/>
              </a:rPr>
              <a:t>tidak </a:t>
            </a:r>
            <a:r>
              <a:rPr sz="1200" spc="-5" dirty="0">
                <a:latin typeface="Times New Roman"/>
                <a:cs typeface="Times New Roman"/>
              </a:rPr>
              <a:t>tampak (invisible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light).</a:t>
            </a:r>
            <a:endParaRPr sz="12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44000"/>
              </a:lnSpc>
              <a:spcBef>
                <a:spcPts val="985"/>
              </a:spcBef>
            </a:pPr>
            <a:r>
              <a:rPr sz="1200" spc="-5" dirty="0">
                <a:latin typeface="Times New Roman"/>
                <a:cs typeface="Times New Roman"/>
              </a:rPr>
              <a:t>Cahaya </a:t>
            </a:r>
            <a:r>
              <a:rPr sz="1200" dirty="0">
                <a:latin typeface="Times New Roman"/>
                <a:cs typeface="Times New Roman"/>
              </a:rPr>
              <a:t>tampak </a:t>
            </a:r>
            <a:r>
              <a:rPr sz="1200" spc="-5" dirty="0">
                <a:latin typeface="Times New Roman"/>
                <a:cs typeface="Times New Roman"/>
              </a:rPr>
              <a:t>mempunyai </a:t>
            </a:r>
            <a:r>
              <a:rPr sz="1200" dirty="0">
                <a:latin typeface="Times New Roman"/>
                <a:cs typeface="Times New Roman"/>
              </a:rPr>
              <a:t>panjang </a:t>
            </a:r>
            <a:r>
              <a:rPr sz="1200" spc="-5" dirty="0">
                <a:latin typeface="Times New Roman"/>
                <a:cs typeface="Times New Roman"/>
              </a:rPr>
              <a:t>gelombang </a:t>
            </a:r>
            <a:r>
              <a:rPr sz="1200" dirty="0">
                <a:latin typeface="Times New Roman"/>
                <a:cs typeface="Times New Roman"/>
              </a:rPr>
              <a:t>390 </a:t>
            </a:r>
            <a:r>
              <a:rPr sz="1200" spc="-5" dirty="0">
                <a:latin typeface="Times New Roman"/>
                <a:cs typeface="Times New Roman"/>
              </a:rPr>
              <a:t>s/d </a:t>
            </a:r>
            <a:r>
              <a:rPr sz="1200" dirty="0">
                <a:latin typeface="Times New Roman"/>
                <a:cs typeface="Times New Roman"/>
              </a:rPr>
              <a:t>720nm(nano meter). Mata kita </a:t>
            </a:r>
            <a:r>
              <a:rPr sz="1200" spc="-10" dirty="0">
                <a:latin typeface="Times New Roman"/>
                <a:cs typeface="Times New Roman"/>
              </a:rPr>
              <a:t>hanya  </a:t>
            </a:r>
            <a:r>
              <a:rPr sz="1200" dirty="0">
                <a:latin typeface="Times New Roman"/>
                <a:cs typeface="Times New Roman"/>
              </a:rPr>
              <a:t>peka </a:t>
            </a:r>
            <a:r>
              <a:rPr sz="1200" spc="-5" dirty="0">
                <a:latin typeface="Times New Roman"/>
                <a:cs typeface="Times New Roman"/>
              </a:rPr>
              <a:t>terhadap panjang gelombang </a:t>
            </a:r>
            <a:r>
              <a:rPr sz="1200" dirty="0">
                <a:latin typeface="Times New Roman"/>
                <a:cs typeface="Times New Roman"/>
              </a:rPr>
              <a:t>400 – 700nm. </a:t>
            </a:r>
            <a:r>
              <a:rPr sz="1200" spc="-5" dirty="0">
                <a:latin typeface="Times New Roman"/>
                <a:cs typeface="Times New Roman"/>
              </a:rPr>
              <a:t>Cahaya </a:t>
            </a:r>
            <a:r>
              <a:rPr sz="1200" dirty="0">
                <a:latin typeface="Times New Roman"/>
                <a:cs typeface="Times New Roman"/>
              </a:rPr>
              <a:t>tak tampak </a:t>
            </a:r>
            <a:r>
              <a:rPr sz="1200" spc="-5" dirty="0">
                <a:latin typeface="Times New Roman"/>
                <a:cs typeface="Times New Roman"/>
              </a:rPr>
              <a:t>mempunyai </a:t>
            </a:r>
            <a:r>
              <a:rPr sz="1200" dirty="0">
                <a:latin typeface="Times New Roman"/>
                <a:cs typeface="Times New Roman"/>
              </a:rPr>
              <a:t>panjang  </a:t>
            </a:r>
            <a:r>
              <a:rPr sz="1200" spc="-5" dirty="0">
                <a:latin typeface="Times New Roman"/>
                <a:cs typeface="Times New Roman"/>
              </a:rPr>
              <a:t>gelombang </a:t>
            </a:r>
            <a:r>
              <a:rPr sz="1200" dirty="0">
                <a:latin typeface="Times New Roman"/>
                <a:cs typeface="Times New Roman"/>
              </a:rPr>
              <a:t>&lt; 390nm atau panjang gelombang &gt; 720nm. </a:t>
            </a:r>
            <a:r>
              <a:rPr sz="1200" spc="-5" dirty="0">
                <a:latin typeface="Times New Roman"/>
                <a:cs typeface="Times New Roman"/>
              </a:rPr>
              <a:t>Gambar </a:t>
            </a:r>
            <a:r>
              <a:rPr sz="1200" dirty="0">
                <a:latin typeface="Times New Roman"/>
                <a:cs typeface="Times New Roman"/>
              </a:rPr>
              <a:t>berikut memperlihatkan  spektrum </a:t>
            </a:r>
            <a:r>
              <a:rPr sz="1200" spc="-10" dirty="0">
                <a:latin typeface="Times New Roman"/>
                <a:cs typeface="Times New Roman"/>
              </a:rPr>
              <a:t>cahaya </a:t>
            </a:r>
            <a:r>
              <a:rPr sz="1200" dirty="0">
                <a:latin typeface="Times New Roman"/>
                <a:cs typeface="Times New Roman"/>
              </a:rPr>
              <a:t>tampak dan </a:t>
            </a:r>
            <a:r>
              <a:rPr sz="1200" spc="-5" dirty="0">
                <a:latin typeface="Times New Roman"/>
                <a:cs typeface="Times New Roman"/>
              </a:rPr>
              <a:t>tak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tampak.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26004" y="9560407"/>
            <a:ext cx="27089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Gambar </a:t>
            </a:r>
            <a:r>
              <a:rPr sz="1200" b="1" dirty="0">
                <a:latin typeface="Times New Roman"/>
                <a:cs typeface="Times New Roman"/>
              </a:rPr>
              <a:t>10.1 </a:t>
            </a:r>
            <a:r>
              <a:rPr sz="1200" b="1" spc="-5" dirty="0">
                <a:latin typeface="Times New Roman"/>
                <a:cs typeface="Times New Roman"/>
              </a:rPr>
              <a:t>Spektrum</a:t>
            </a:r>
            <a:r>
              <a:rPr sz="1200" b="1" spc="-6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Elektromagnetik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75935" y="4330656"/>
            <a:ext cx="3675611" cy="5028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627120" y="9874334"/>
            <a:ext cx="44704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154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547" y="891590"/>
            <a:ext cx="5760720" cy="1910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Representasi</a:t>
            </a:r>
            <a:r>
              <a:rPr sz="1200" b="1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Warna</a:t>
            </a:r>
            <a:endParaRPr sz="1200">
              <a:latin typeface="Times New Roman"/>
              <a:cs typeface="Times New Roman"/>
            </a:endParaRPr>
          </a:p>
          <a:p>
            <a:pPr marL="12700" marR="5080" indent="360680" algn="just">
              <a:lnSpc>
                <a:spcPct val="143900"/>
              </a:lnSpc>
              <a:spcBef>
                <a:spcPts val="965"/>
              </a:spcBef>
            </a:pPr>
            <a:r>
              <a:rPr sz="1200" spc="-5" dirty="0">
                <a:latin typeface="Times New Roman"/>
                <a:cs typeface="Times New Roman"/>
              </a:rPr>
              <a:t>Gambar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tampil </a:t>
            </a:r>
            <a:r>
              <a:rPr sz="1200" spc="-5" dirty="0">
                <a:latin typeface="Times New Roman"/>
                <a:cs typeface="Times New Roman"/>
              </a:rPr>
              <a:t>pada layar monitor </a:t>
            </a:r>
            <a:r>
              <a:rPr sz="1200" dirty="0">
                <a:latin typeface="Times New Roman"/>
                <a:cs typeface="Times New Roman"/>
              </a:rPr>
              <a:t>pada </a:t>
            </a:r>
            <a:r>
              <a:rPr sz="1200" spc="-5" dirty="0">
                <a:latin typeface="Times New Roman"/>
                <a:cs typeface="Times New Roman"/>
              </a:rPr>
              <a:t>dasarnya </a:t>
            </a:r>
            <a:r>
              <a:rPr sz="1200" dirty="0">
                <a:latin typeface="Times New Roman"/>
                <a:cs typeface="Times New Roman"/>
              </a:rPr>
              <a:t>terdiri dari </a:t>
            </a:r>
            <a:r>
              <a:rPr sz="1200" spc="-5" dirty="0">
                <a:latin typeface="Times New Roman"/>
                <a:cs typeface="Times New Roman"/>
              </a:rPr>
              <a:t>elemen-elemen  gambar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dikenal </a:t>
            </a:r>
            <a:r>
              <a:rPr sz="1200" spc="-5" dirty="0">
                <a:latin typeface="Times New Roman"/>
                <a:cs typeface="Times New Roman"/>
              </a:rPr>
              <a:t>dengan sebutan piksel. Pada layar </a:t>
            </a:r>
            <a:r>
              <a:rPr sz="1200" dirty="0">
                <a:latin typeface="Times New Roman"/>
                <a:cs typeface="Times New Roman"/>
              </a:rPr>
              <a:t>monitor berwarna, piksel merupakan  hasil </a:t>
            </a:r>
            <a:r>
              <a:rPr sz="1200" spc="-5" dirty="0">
                <a:latin typeface="Times New Roman"/>
                <a:cs typeface="Times New Roman"/>
              </a:rPr>
              <a:t>dari perpaduan sinar </a:t>
            </a:r>
            <a:r>
              <a:rPr sz="1200" dirty="0">
                <a:latin typeface="Times New Roman"/>
                <a:cs typeface="Times New Roman"/>
              </a:rPr>
              <a:t>elektron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dipancarkan </a:t>
            </a:r>
            <a:r>
              <a:rPr sz="1200" spc="-5" dirty="0">
                <a:latin typeface="Times New Roman"/>
                <a:cs typeface="Times New Roman"/>
              </a:rPr>
              <a:t>oleh </a:t>
            </a:r>
            <a:r>
              <a:rPr sz="1200" i="1" spc="-5" dirty="0">
                <a:latin typeface="Times New Roman"/>
                <a:cs typeface="Times New Roman"/>
              </a:rPr>
              <a:t>electron </a:t>
            </a:r>
            <a:r>
              <a:rPr sz="1200" i="1" dirty="0">
                <a:latin typeface="Times New Roman"/>
                <a:cs typeface="Times New Roman"/>
              </a:rPr>
              <a:t>gun</a:t>
            </a:r>
            <a:r>
              <a:rPr sz="1200" dirty="0">
                <a:latin typeface="Times New Roman"/>
                <a:cs typeface="Times New Roman"/>
              </a:rPr>
              <a:t>. </a:t>
            </a:r>
            <a:r>
              <a:rPr sz="1200" spc="-10" dirty="0">
                <a:latin typeface="Times New Roman"/>
                <a:cs typeface="Times New Roman"/>
              </a:rPr>
              <a:t>Ketiga </a:t>
            </a:r>
            <a:r>
              <a:rPr sz="1200" dirty="0">
                <a:latin typeface="Times New Roman"/>
                <a:cs typeface="Times New Roman"/>
              </a:rPr>
              <a:t>sinar itu  berwarna merah, </a:t>
            </a:r>
            <a:r>
              <a:rPr sz="1200" spc="-5" dirty="0">
                <a:latin typeface="Times New Roman"/>
                <a:cs typeface="Times New Roman"/>
              </a:rPr>
              <a:t>hijau </a:t>
            </a:r>
            <a:r>
              <a:rPr sz="1200" spc="-10" dirty="0">
                <a:latin typeface="Times New Roman"/>
                <a:cs typeface="Times New Roman"/>
              </a:rPr>
              <a:t>dan </a:t>
            </a:r>
            <a:r>
              <a:rPr sz="1200" dirty="0">
                <a:latin typeface="Times New Roman"/>
                <a:cs typeface="Times New Roman"/>
              </a:rPr>
              <a:t>biru, </a:t>
            </a:r>
            <a:r>
              <a:rPr sz="1200" spc="-5" dirty="0">
                <a:latin typeface="Times New Roman"/>
                <a:cs typeface="Times New Roman"/>
              </a:rPr>
              <a:t>atau dikenal dengan 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i="1" dirty="0">
                <a:latin typeface="Times New Roman"/>
                <a:cs typeface="Times New Roman"/>
              </a:rPr>
              <a:t>ed, </a:t>
            </a:r>
            <a:r>
              <a:rPr sz="1200" i="1" spc="-5" dirty="0">
                <a:latin typeface="Times New Roman"/>
                <a:cs typeface="Times New Roman"/>
              </a:rPr>
              <a:t>Green, Blue </a:t>
            </a:r>
            <a:r>
              <a:rPr sz="1200" spc="-10" dirty="0">
                <a:latin typeface="Times New Roman"/>
                <a:cs typeface="Times New Roman"/>
              </a:rPr>
              <a:t>(RGB). </a:t>
            </a:r>
            <a:r>
              <a:rPr sz="1200" dirty="0">
                <a:latin typeface="Times New Roman"/>
                <a:cs typeface="Times New Roman"/>
              </a:rPr>
              <a:t>Perpaduan  </a:t>
            </a:r>
            <a:r>
              <a:rPr sz="1200" spc="-5" dirty="0">
                <a:latin typeface="Times New Roman"/>
                <a:cs typeface="Times New Roman"/>
              </a:rPr>
              <a:t>RGB </a:t>
            </a:r>
            <a:r>
              <a:rPr sz="1200" dirty="0">
                <a:latin typeface="Times New Roman"/>
                <a:cs typeface="Times New Roman"/>
              </a:rPr>
              <a:t>akan </a:t>
            </a:r>
            <a:r>
              <a:rPr sz="1200" spc="-5" dirty="0">
                <a:latin typeface="Times New Roman"/>
                <a:cs typeface="Times New Roman"/>
              </a:rPr>
              <a:t>menghasilkan variasi </a:t>
            </a:r>
            <a:r>
              <a:rPr sz="1200" spc="-10" dirty="0">
                <a:latin typeface="Times New Roman"/>
                <a:cs typeface="Times New Roman"/>
              </a:rPr>
              <a:t>warna yang </a:t>
            </a:r>
            <a:r>
              <a:rPr sz="1200" dirty="0">
                <a:latin typeface="Times New Roman"/>
                <a:cs typeface="Times New Roman"/>
              </a:rPr>
              <a:t>unik dan berbeda. </a:t>
            </a:r>
            <a:r>
              <a:rPr sz="1200" spc="-5" dirty="0">
                <a:latin typeface="Times New Roman"/>
                <a:cs typeface="Times New Roman"/>
              </a:rPr>
              <a:t>berikut </a:t>
            </a:r>
            <a:r>
              <a:rPr sz="1200" dirty="0">
                <a:latin typeface="Times New Roman"/>
                <a:cs typeface="Times New Roman"/>
              </a:rPr>
              <a:t>menunjukkan  </a:t>
            </a:r>
            <a:r>
              <a:rPr sz="1200" spc="-5" dirty="0">
                <a:latin typeface="Times New Roman"/>
                <a:cs typeface="Times New Roman"/>
              </a:rPr>
              <a:t>ilustrasinya.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54147" y="4592320"/>
            <a:ext cx="22504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Gambar </a:t>
            </a:r>
            <a:r>
              <a:rPr sz="1200" b="1" dirty="0">
                <a:latin typeface="Times New Roman"/>
                <a:cs typeface="Times New Roman"/>
              </a:rPr>
              <a:t>10.2 </a:t>
            </a:r>
            <a:r>
              <a:rPr sz="1200" b="1" spc="-5" dirty="0">
                <a:latin typeface="Times New Roman"/>
                <a:cs typeface="Times New Roman"/>
              </a:rPr>
              <a:t>Representasi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Warna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547" y="5288330"/>
            <a:ext cx="5760720" cy="23926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360680" algn="just">
              <a:lnSpc>
                <a:spcPct val="143800"/>
              </a:lnSpc>
              <a:spcBef>
                <a:spcPts val="105"/>
              </a:spcBef>
            </a:pPr>
            <a:r>
              <a:rPr sz="1200" dirty="0">
                <a:latin typeface="Times New Roman"/>
                <a:cs typeface="Times New Roman"/>
              </a:rPr>
              <a:t>Perpaduan </a:t>
            </a:r>
            <a:r>
              <a:rPr sz="1200" spc="-5" dirty="0">
                <a:latin typeface="Times New Roman"/>
                <a:cs typeface="Times New Roman"/>
              </a:rPr>
              <a:t>sinar dari </a:t>
            </a:r>
            <a:r>
              <a:rPr sz="1200" i="1" spc="-5" dirty="0">
                <a:latin typeface="Times New Roman"/>
                <a:cs typeface="Times New Roman"/>
              </a:rPr>
              <a:t>electron </a:t>
            </a:r>
            <a:r>
              <a:rPr sz="1200" i="1" dirty="0">
                <a:latin typeface="Times New Roman"/>
                <a:cs typeface="Times New Roman"/>
              </a:rPr>
              <a:t>guns </a:t>
            </a:r>
            <a:r>
              <a:rPr sz="1200" spc="-5" dirty="0">
                <a:latin typeface="Times New Roman"/>
                <a:cs typeface="Times New Roman"/>
              </a:rPr>
              <a:t>merupakan perpaduan nilai </a:t>
            </a:r>
            <a:r>
              <a:rPr sz="1200" dirty="0">
                <a:latin typeface="Times New Roman"/>
                <a:cs typeface="Times New Roman"/>
              </a:rPr>
              <a:t>intensitas </a:t>
            </a:r>
            <a:r>
              <a:rPr sz="1200" spc="-5" dirty="0">
                <a:latin typeface="Times New Roman"/>
                <a:cs typeface="Times New Roman"/>
              </a:rPr>
              <a:t>dari masing-  </a:t>
            </a:r>
            <a:r>
              <a:rPr sz="1200" dirty="0">
                <a:latin typeface="Times New Roman"/>
                <a:cs typeface="Times New Roman"/>
              </a:rPr>
              <a:t>masing warna. Dalam </a:t>
            </a:r>
            <a:r>
              <a:rPr sz="1200" spc="-5" dirty="0">
                <a:latin typeface="Times New Roman"/>
                <a:cs typeface="Times New Roman"/>
              </a:rPr>
              <a:t>model </a:t>
            </a:r>
            <a:r>
              <a:rPr sz="1200" spc="-10" dirty="0">
                <a:latin typeface="Times New Roman"/>
                <a:cs typeface="Times New Roman"/>
              </a:rPr>
              <a:t>RGB, </a:t>
            </a:r>
            <a:r>
              <a:rPr sz="1200" dirty="0">
                <a:latin typeface="Times New Roman"/>
                <a:cs typeface="Times New Roman"/>
              </a:rPr>
              <a:t>nilai </a:t>
            </a:r>
            <a:r>
              <a:rPr sz="1200" spc="-5" dirty="0">
                <a:latin typeface="Times New Roman"/>
                <a:cs typeface="Times New Roman"/>
              </a:rPr>
              <a:t>masing-masing warna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spc="-5" dirty="0">
                <a:latin typeface="Times New Roman"/>
                <a:cs typeface="Times New Roman"/>
              </a:rPr>
              <a:t>antara </a:t>
            </a:r>
            <a:r>
              <a:rPr sz="1200" dirty="0">
                <a:latin typeface="Times New Roman"/>
                <a:cs typeface="Times New Roman"/>
              </a:rPr>
              <a:t>0 sampai  </a:t>
            </a: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255. Jadi </a:t>
            </a:r>
            <a:r>
              <a:rPr sz="1200" spc="-5" dirty="0">
                <a:latin typeface="Times New Roman"/>
                <a:cs typeface="Times New Roman"/>
              </a:rPr>
              <a:t>dalam </a:t>
            </a:r>
            <a:r>
              <a:rPr sz="1200" spc="-10" dirty="0">
                <a:latin typeface="Times New Roman"/>
                <a:cs typeface="Times New Roman"/>
              </a:rPr>
              <a:t>hal </a:t>
            </a:r>
            <a:r>
              <a:rPr sz="1200" spc="-5" dirty="0">
                <a:latin typeface="Times New Roman"/>
                <a:cs typeface="Times New Roman"/>
              </a:rPr>
              <a:t>ini, jika nilai </a:t>
            </a:r>
            <a:r>
              <a:rPr sz="1200" dirty="0">
                <a:latin typeface="Times New Roman"/>
                <a:cs typeface="Times New Roman"/>
              </a:rPr>
              <a:t>R, </a:t>
            </a:r>
            <a:r>
              <a:rPr sz="1200" spc="-20" dirty="0">
                <a:latin typeface="Times New Roman"/>
                <a:cs typeface="Times New Roman"/>
              </a:rPr>
              <a:t>G, </a:t>
            </a:r>
            <a:r>
              <a:rPr sz="1200" dirty="0">
                <a:latin typeface="Times New Roman"/>
                <a:cs typeface="Times New Roman"/>
              </a:rPr>
              <a:t>B adalah </a:t>
            </a:r>
            <a:r>
              <a:rPr sz="1200" spc="-5" dirty="0">
                <a:latin typeface="Times New Roman"/>
                <a:cs typeface="Times New Roman"/>
              </a:rPr>
              <a:t>semuanya </a:t>
            </a:r>
            <a:r>
              <a:rPr sz="1200" dirty="0">
                <a:latin typeface="Times New Roman"/>
                <a:cs typeface="Times New Roman"/>
              </a:rPr>
              <a:t>0, maka </a:t>
            </a:r>
            <a:r>
              <a:rPr sz="1200" spc="-5" dirty="0">
                <a:latin typeface="Times New Roman"/>
                <a:cs typeface="Times New Roman"/>
              </a:rPr>
              <a:t>warna </a:t>
            </a:r>
            <a:r>
              <a:rPr sz="1200" dirty="0">
                <a:latin typeface="Times New Roman"/>
                <a:cs typeface="Times New Roman"/>
              </a:rPr>
              <a:t>piksel </a:t>
            </a:r>
            <a:r>
              <a:rPr sz="1200" spc="-5" dirty="0">
                <a:latin typeface="Times New Roman"/>
                <a:cs typeface="Times New Roman"/>
              </a:rPr>
              <a:t>yang  </a:t>
            </a:r>
            <a:r>
              <a:rPr sz="1200" dirty="0">
                <a:latin typeface="Times New Roman"/>
                <a:cs typeface="Times New Roman"/>
              </a:rPr>
              <a:t>dihasilkan adalah </a:t>
            </a:r>
            <a:r>
              <a:rPr sz="1200" spc="-5" dirty="0">
                <a:latin typeface="Times New Roman"/>
                <a:cs typeface="Times New Roman"/>
              </a:rPr>
              <a:t>warna </a:t>
            </a:r>
            <a:r>
              <a:rPr sz="1200" dirty="0">
                <a:latin typeface="Times New Roman"/>
                <a:cs typeface="Times New Roman"/>
              </a:rPr>
              <a:t>hitam. </a:t>
            </a:r>
            <a:r>
              <a:rPr sz="1200" spc="-5" dirty="0">
                <a:latin typeface="Times New Roman"/>
                <a:cs typeface="Times New Roman"/>
              </a:rPr>
              <a:t>Jika semua nilai </a:t>
            </a:r>
            <a:r>
              <a:rPr sz="1200" spc="-15" dirty="0">
                <a:latin typeface="Times New Roman"/>
                <a:cs typeface="Times New Roman"/>
              </a:rPr>
              <a:t>RGB </a:t>
            </a:r>
            <a:r>
              <a:rPr sz="1200" dirty="0">
                <a:latin typeface="Times New Roman"/>
                <a:cs typeface="Times New Roman"/>
              </a:rPr>
              <a:t>adalah 255, maka </a:t>
            </a:r>
            <a:r>
              <a:rPr sz="1200" spc="-5" dirty="0">
                <a:latin typeface="Times New Roman"/>
                <a:cs typeface="Times New Roman"/>
              </a:rPr>
              <a:t>warna yang  </a:t>
            </a:r>
            <a:r>
              <a:rPr sz="1200" dirty="0">
                <a:latin typeface="Times New Roman"/>
                <a:cs typeface="Times New Roman"/>
              </a:rPr>
              <a:t>dihasilkan </a:t>
            </a:r>
            <a:r>
              <a:rPr sz="1200" spc="-5" dirty="0">
                <a:latin typeface="Times New Roman"/>
                <a:cs typeface="Times New Roman"/>
              </a:rPr>
              <a:t>adalah </a:t>
            </a:r>
            <a:r>
              <a:rPr sz="1200" spc="-10" dirty="0">
                <a:latin typeface="Times New Roman"/>
                <a:cs typeface="Times New Roman"/>
              </a:rPr>
              <a:t>warna </a:t>
            </a:r>
            <a:r>
              <a:rPr sz="1200" dirty="0">
                <a:latin typeface="Times New Roman"/>
                <a:cs typeface="Times New Roman"/>
              </a:rPr>
              <a:t>putih. </a:t>
            </a:r>
            <a:r>
              <a:rPr sz="1200" spc="-5" dirty="0">
                <a:latin typeface="Times New Roman"/>
                <a:cs typeface="Times New Roman"/>
              </a:rPr>
              <a:t>Pada gambar </a:t>
            </a:r>
            <a:r>
              <a:rPr sz="1200" dirty="0">
                <a:latin typeface="Times New Roman"/>
                <a:cs typeface="Times New Roman"/>
              </a:rPr>
              <a:t>dijital </a:t>
            </a:r>
            <a:r>
              <a:rPr sz="1200" spc="-10" dirty="0">
                <a:latin typeface="Times New Roman"/>
                <a:cs typeface="Times New Roman"/>
              </a:rPr>
              <a:t>ada </a:t>
            </a:r>
            <a:r>
              <a:rPr sz="1200" dirty="0">
                <a:latin typeface="Times New Roman"/>
                <a:cs typeface="Times New Roman"/>
              </a:rPr>
              <a:t>satu elemen </a:t>
            </a:r>
            <a:r>
              <a:rPr sz="1200" spc="-5" dirty="0">
                <a:latin typeface="Times New Roman"/>
                <a:cs typeface="Times New Roman"/>
              </a:rPr>
              <a:t>lain </a:t>
            </a:r>
            <a:r>
              <a:rPr sz="1200" dirty="0">
                <a:latin typeface="Times New Roman"/>
                <a:cs typeface="Times New Roman"/>
              </a:rPr>
              <a:t>dari </a:t>
            </a:r>
            <a:r>
              <a:rPr sz="1200" spc="-5" dirty="0">
                <a:latin typeface="Times New Roman"/>
                <a:cs typeface="Times New Roman"/>
              </a:rPr>
              <a:t>RGB </a:t>
            </a:r>
            <a:r>
              <a:rPr sz="1200" dirty="0">
                <a:latin typeface="Times New Roman"/>
                <a:cs typeface="Times New Roman"/>
              </a:rPr>
              <a:t>yang  disebut </a:t>
            </a:r>
            <a:r>
              <a:rPr sz="1200" spc="-5" dirty="0">
                <a:latin typeface="Times New Roman"/>
                <a:cs typeface="Times New Roman"/>
              </a:rPr>
              <a:t>dengan elemen alpha. Elemen ini </a:t>
            </a:r>
            <a:r>
              <a:rPr sz="1200" dirty="0">
                <a:latin typeface="Times New Roman"/>
                <a:cs typeface="Times New Roman"/>
              </a:rPr>
              <a:t>menentukan </a:t>
            </a:r>
            <a:r>
              <a:rPr sz="1200" spc="-10" dirty="0">
                <a:latin typeface="Times New Roman"/>
                <a:cs typeface="Times New Roman"/>
              </a:rPr>
              <a:t>nilai </a:t>
            </a:r>
            <a:r>
              <a:rPr sz="1200" spc="-5" dirty="0">
                <a:latin typeface="Times New Roman"/>
                <a:cs typeface="Times New Roman"/>
              </a:rPr>
              <a:t>transparansi warna. Jadi </a:t>
            </a:r>
            <a:r>
              <a:rPr sz="1200" dirty="0">
                <a:latin typeface="Times New Roman"/>
                <a:cs typeface="Times New Roman"/>
              </a:rPr>
              <a:t>pada  </a:t>
            </a:r>
            <a:r>
              <a:rPr sz="1200" spc="-5" dirty="0">
                <a:latin typeface="Times New Roman"/>
                <a:cs typeface="Times New Roman"/>
              </a:rPr>
              <a:t>dasarnya warna </a:t>
            </a:r>
            <a:r>
              <a:rPr sz="1200" dirty="0">
                <a:latin typeface="Times New Roman"/>
                <a:cs typeface="Times New Roman"/>
              </a:rPr>
              <a:t>dasar diwakili </a:t>
            </a:r>
            <a:r>
              <a:rPr sz="1200" spc="-5" dirty="0">
                <a:latin typeface="Times New Roman"/>
                <a:cs typeface="Times New Roman"/>
              </a:rPr>
              <a:t>sebesar </a:t>
            </a:r>
            <a:r>
              <a:rPr sz="1200" dirty="0">
                <a:latin typeface="Times New Roman"/>
                <a:cs typeface="Times New Roman"/>
              </a:rPr>
              <a:t>8 bit dan </a:t>
            </a:r>
            <a:r>
              <a:rPr sz="1200" spc="-5" dirty="0">
                <a:latin typeface="Times New Roman"/>
                <a:cs typeface="Times New Roman"/>
              </a:rPr>
              <a:t>memiliki </a:t>
            </a:r>
            <a:r>
              <a:rPr sz="1200" dirty="0">
                <a:latin typeface="Times New Roman"/>
                <a:cs typeface="Times New Roman"/>
              </a:rPr>
              <a:t>struktur </a:t>
            </a:r>
            <a:r>
              <a:rPr sz="1200" spc="-5" dirty="0">
                <a:latin typeface="Times New Roman"/>
                <a:cs typeface="Times New Roman"/>
              </a:rPr>
              <a:t>seperti pada gambar </a:t>
            </a:r>
            <a:r>
              <a:rPr sz="1200" dirty="0">
                <a:latin typeface="Times New Roman"/>
                <a:cs typeface="Times New Roman"/>
              </a:rPr>
              <a:t>di  bawah. </a:t>
            </a:r>
            <a:r>
              <a:rPr sz="1200" spc="-5" dirty="0">
                <a:latin typeface="Times New Roman"/>
                <a:cs typeface="Times New Roman"/>
              </a:rPr>
              <a:t>Model RGB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spc="-5" dirty="0">
                <a:latin typeface="Times New Roman"/>
                <a:cs typeface="Times New Roman"/>
              </a:rPr>
              <a:t>salah </a:t>
            </a:r>
            <a:r>
              <a:rPr sz="1200" dirty="0">
                <a:latin typeface="Times New Roman"/>
                <a:cs typeface="Times New Roman"/>
              </a:rPr>
              <a:t>satu </a:t>
            </a:r>
            <a:r>
              <a:rPr sz="1200" spc="-5" dirty="0">
                <a:latin typeface="Times New Roman"/>
                <a:cs typeface="Times New Roman"/>
              </a:rPr>
              <a:t>dari </a:t>
            </a:r>
            <a:r>
              <a:rPr sz="1200" dirty="0">
                <a:latin typeface="Times New Roman"/>
                <a:cs typeface="Times New Roman"/>
              </a:rPr>
              <a:t>model-model </a:t>
            </a:r>
            <a:r>
              <a:rPr sz="1200" spc="-10" dirty="0">
                <a:latin typeface="Times New Roman"/>
                <a:cs typeface="Times New Roman"/>
              </a:rPr>
              <a:t>warna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ada. </a:t>
            </a:r>
            <a:r>
              <a:rPr sz="1200" spc="-5" dirty="0">
                <a:latin typeface="Times New Roman"/>
                <a:cs typeface="Times New Roman"/>
              </a:rPr>
              <a:t>Model warna yang  </a:t>
            </a:r>
            <a:r>
              <a:rPr sz="1200" dirty="0">
                <a:latin typeface="Times New Roman"/>
                <a:cs typeface="Times New Roman"/>
              </a:rPr>
              <a:t>lain </a:t>
            </a:r>
            <a:r>
              <a:rPr sz="1200" spc="-5" dirty="0">
                <a:latin typeface="Times New Roman"/>
                <a:cs typeface="Times New Roman"/>
              </a:rPr>
              <a:t>adalah </a:t>
            </a:r>
            <a:r>
              <a:rPr sz="1200" spc="-15" dirty="0">
                <a:latin typeface="Times New Roman"/>
                <a:cs typeface="Times New Roman"/>
              </a:rPr>
              <a:t>HSI </a:t>
            </a:r>
            <a:r>
              <a:rPr sz="1200" dirty="0">
                <a:latin typeface="Times New Roman"/>
                <a:cs typeface="Times New Roman"/>
              </a:rPr>
              <a:t>(HSB atau </a:t>
            </a:r>
            <a:r>
              <a:rPr sz="1200" spc="-10" dirty="0">
                <a:latin typeface="Times New Roman"/>
                <a:cs typeface="Times New Roman"/>
              </a:rPr>
              <a:t>HSV), </a:t>
            </a:r>
            <a:r>
              <a:rPr sz="1200" spc="-5" dirty="0">
                <a:latin typeface="Times New Roman"/>
                <a:cs typeface="Times New Roman"/>
              </a:rPr>
              <a:t>YCrCb, TSL, </a:t>
            </a:r>
            <a:r>
              <a:rPr sz="1200" spc="-10" dirty="0">
                <a:latin typeface="Times New Roman"/>
                <a:cs typeface="Times New Roman"/>
              </a:rPr>
              <a:t>CMY, </a:t>
            </a:r>
            <a:r>
              <a:rPr sz="1200" spc="-5" dirty="0">
                <a:latin typeface="Times New Roman"/>
                <a:cs typeface="Times New Roman"/>
              </a:rPr>
              <a:t>CIE-Lab, YIQ </a:t>
            </a:r>
            <a:r>
              <a:rPr sz="1200" dirty="0">
                <a:latin typeface="Times New Roman"/>
                <a:cs typeface="Times New Roman"/>
              </a:rPr>
              <a:t>serta</a:t>
            </a:r>
            <a:r>
              <a:rPr sz="1200" spc="1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varian-variannya.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38196" y="9509811"/>
            <a:ext cx="26854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Gambar </a:t>
            </a:r>
            <a:r>
              <a:rPr sz="1200" b="1" dirty="0">
                <a:latin typeface="Times New Roman"/>
                <a:cs typeface="Times New Roman"/>
              </a:rPr>
              <a:t>10.3 </a:t>
            </a:r>
            <a:r>
              <a:rPr sz="1200" b="1" spc="-5" dirty="0">
                <a:latin typeface="Times New Roman"/>
                <a:cs typeface="Times New Roman"/>
              </a:rPr>
              <a:t>Elemen</a:t>
            </a:r>
            <a:r>
              <a:rPr sz="1200" b="1" spc="-6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PembangunWarna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14277" y="3036894"/>
            <a:ext cx="4337393" cy="13261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76937" y="7917526"/>
            <a:ext cx="3207312" cy="1338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627120" y="9874334"/>
            <a:ext cx="304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155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891590"/>
            <a:ext cx="5761990" cy="3614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Times New Roman"/>
                <a:cs typeface="Times New Roman"/>
              </a:rPr>
              <a:t>Ruang </a:t>
            </a:r>
            <a:r>
              <a:rPr sz="1200" b="1" spc="-5" dirty="0">
                <a:latin typeface="Times New Roman"/>
                <a:cs typeface="Times New Roman"/>
              </a:rPr>
              <a:t>Warna</a:t>
            </a:r>
            <a:r>
              <a:rPr sz="1200" b="1" spc="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RGB</a:t>
            </a:r>
            <a:endParaRPr sz="1200">
              <a:latin typeface="Times New Roman"/>
              <a:cs typeface="Times New Roman"/>
            </a:endParaRPr>
          </a:p>
          <a:p>
            <a:pPr marL="12700" marR="5080" indent="360680" algn="just">
              <a:lnSpc>
                <a:spcPct val="143800"/>
              </a:lnSpc>
              <a:spcBef>
                <a:spcPts val="965"/>
              </a:spcBef>
            </a:pPr>
            <a:r>
              <a:rPr sz="1200" spc="-5" dirty="0">
                <a:latin typeface="Times New Roman"/>
                <a:cs typeface="Times New Roman"/>
              </a:rPr>
              <a:t>RGB </a:t>
            </a:r>
            <a:r>
              <a:rPr sz="1200" dirty="0">
                <a:latin typeface="Times New Roman"/>
                <a:cs typeface="Times New Roman"/>
              </a:rPr>
              <a:t>adalah salah </a:t>
            </a:r>
            <a:r>
              <a:rPr sz="1200" spc="-5" dirty="0">
                <a:latin typeface="Times New Roman"/>
                <a:cs typeface="Times New Roman"/>
              </a:rPr>
              <a:t>satu </a:t>
            </a:r>
            <a:r>
              <a:rPr sz="1200" dirty="0">
                <a:latin typeface="Times New Roman"/>
                <a:cs typeface="Times New Roman"/>
              </a:rPr>
              <a:t>ruang </a:t>
            </a:r>
            <a:r>
              <a:rPr sz="1200" spc="-5" dirty="0">
                <a:latin typeface="Times New Roman"/>
                <a:cs typeface="Times New Roman"/>
              </a:rPr>
              <a:t>warna yang </a:t>
            </a:r>
            <a:r>
              <a:rPr sz="1200" dirty="0">
                <a:latin typeface="Times New Roman"/>
                <a:cs typeface="Times New Roman"/>
              </a:rPr>
              <a:t>paling </a:t>
            </a:r>
            <a:r>
              <a:rPr sz="1200" spc="-5" dirty="0">
                <a:latin typeface="Times New Roman"/>
                <a:cs typeface="Times New Roman"/>
              </a:rPr>
              <a:t>banyak digunakan </a:t>
            </a:r>
            <a:r>
              <a:rPr sz="1200" dirty="0">
                <a:latin typeface="Times New Roman"/>
                <a:cs typeface="Times New Roman"/>
              </a:rPr>
              <a:t>untuk </a:t>
            </a:r>
            <a:r>
              <a:rPr sz="1200" spc="-5" dirty="0">
                <a:latin typeface="Times New Roman"/>
                <a:cs typeface="Times New Roman"/>
              </a:rPr>
              <a:t>pengolahan 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penyimpanan </a:t>
            </a:r>
            <a:r>
              <a:rPr sz="1200" dirty="0">
                <a:latin typeface="Times New Roman"/>
                <a:cs typeface="Times New Roman"/>
              </a:rPr>
              <a:t>data </a:t>
            </a:r>
            <a:r>
              <a:rPr sz="1200" spc="-5" dirty="0">
                <a:latin typeface="Times New Roman"/>
                <a:cs typeface="Times New Roman"/>
              </a:rPr>
              <a:t>gambar. </a:t>
            </a:r>
            <a:r>
              <a:rPr sz="1200" spc="-10" dirty="0">
                <a:latin typeface="Times New Roman"/>
                <a:cs typeface="Times New Roman"/>
              </a:rPr>
              <a:t>Namun </a:t>
            </a:r>
            <a:r>
              <a:rPr sz="1200" dirty="0">
                <a:latin typeface="Times New Roman"/>
                <a:cs typeface="Times New Roman"/>
              </a:rPr>
              <a:t>ruang </a:t>
            </a:r>
            <a:r>
              <a:rPr sz="1200" spc="-5" dirty="0">
                <a:latin typeface="Times New Roman"/>
                <a:cs typeface="Times New Roman"/>
              </a:rPr>
              <a:t>warna </a:t>
            </a:r>
            <a:r>
              <a:rPr sz="1200" dirty="0">
                <a:latin typeface="Times New Roman"/>
                <a:cs typeface="Times New Roman"/>
              </a:rPr>
              <a:t>RGB memiliki </a:t>
            </a:r>
            <a:r>
              <a:rPr sz="1200" spc="-5" dirty="0">
                <a:latin typeface="Times New Roman"/>
                <a:cs typeface="Times New Roman"/>
              </a:rPr>
              <a:t>kelemahan </a:t>
            </a:r>
            <a:r>
              <a:rPr sz="1200" dirty="0">
                <a:latin typeface="Times New Roman"/>
                <a:cs typeface="Times New Roman"/>
              </a:rPr>
              <a:t>apabila  </a:t>
            </a:r>
            <a:r>
              <a:rPr sz="1200" spc="-5" dirty="0">
                <a:latin typeface="Times New Roman"/>
                <a:cs typeface="Times New Roman"/>
              </a:rPr>
              <a:t>digunakan </a:t>
            </a:r>
            <a:r>
              <a:rPr sz="1200" dirty="0">
                <a:latin typeface="Times New Roman"/>
                <a:cs typeface="Times New Roman"/>
              </a:rPr>
              <a:t>untuk analisis </a:t>
            </a:r>
            <a:r>
              <a:rPr sz="1200" spc="-5" dirty="0">
                <a:latin typeface="Times New Roman"/>
                <a:cs typeface="Times New Roman"/>
              </a:rPr>
              <a:t>warna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pengenalan </a:t>
            </a:r>
            <a:r>
              <a:rPr sz="1200" dirty="0">
                <a:latin typeface="Times New Roman"/>
                <a:cs typeface="Times New Roman"/>
              </a:rPr>
              <a:t>objek </a:t>
            </a:r>
            <a:r>
              <a:rPr sz="1200" spc="-5" dirty="0">
                <a:latin typeface="Times New Roman"/>
                <a:cs typeface="Times New Roman"/>
              </a:rPr>
              <a:t>berdasarkan </a:t>
            </a:r>
            <a:r>
              <a:rPr sz="1200" dirty="0">
                <a:latin typeface="Times New Roman"/>
                <a:cs typeface="Times New Roman"/>
              </a:rPr>
              <a:t>warna. Kelemahan </a:t>
            </a:r>
            <a:r>
              <a:rPr sz="1200" spc="-5" dirty="0">
                <a:latin typeface="Times New Roman"/>
                <a:cs typeface="Times New Roman"/>
              </a:rPr>
              <a:t>itu 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spc="-10" dirty="0">
                <a:latin typeface="Times New Roman"/>
                <a:cs typeface="Times New Roman"/>
              </a:rPr>
              <a:t>tingginya </a:t>
            </a:r>
            <a:r>
              <a:rPr sz="1200" spc="-5" dirty="0">
                <a:latin typeface="Times New Roman"/>
                <a:cs typeface="Times New Roman"/>
              </a:rPr>
              <a:t>tingkat ketergantungan </a:t>
            </a:r>
            <a:r>
              <a:rPr sz="1200" dirty="0">
                <a:latin typeface="Times New Roman"/>
                <a:cs typeface="Times New Roman"/>
              </a:rPr>
              <a:t>terhadap </a:t>
            </a:r>
            <a:r>
              <a:rPr sz="1200" spc="-5" dirty="0">
                <a:latin typeface="Times New Roman"/>
                <a:cs typeface="Times New Roman"/>
              </a:rPr>
              <a:t>peralatan (</a:t>
            </a:r>
            <a:r>
              <a:rPr sz="1200" i="1" spc="-5" dirty="0">
                <a:latin typeface="Times New Roman"/>
                <a:cs typeface="Times New Roman"/>
              </a:rPr>
              <a:t>device dependent</a:t>
            </a:r>
            <a:r>
              <a:rPr sz="1200" spc="-5" dirty="0">
                <a:latin typeface="Times New Roman"/>
                <a:cs typeface="Times New Roman"/>
              </a:rPr>
              <a:t>), </a:t>
            </a:r>
            <a:r>
              <a:rPr sz="1200" dirty="0">
                <a:latin typeface="Times New Roman"/>
                <a:cs typeface="Times New Roman"/>
              </a:rPr>
              <a:t>korelasi  </a:t>
            </a:r>
            <a:r>
              <a:rPr sz="1200" spc="-5" dirty="0">
                <a:latin typeface="Times New Roman"/>
                <a:cs typeface="Times New Roman"/>
              </a:rPr>
              <a:t>warna yang </a:t>
            </a:r>
            <a:r>
              <a:rPr sz="1200" dirty="0">
                <a:latin typeface="Times New Roman"/>
                <a:cs typeface="Times New Roman"/>
              </a:rPr>
              <a:t>erat </a:t>
            </a:r>
            <a:r>
              <a:rPr sz="1200" spc="-5" dirty="0">
                <a:latin typeface="Times New Roman"/>
                <a:cs typeface="Times New Roman"/>
              </a:rPr>
              <a:t>antara kanal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bersifat </a:t>
            </a:r>
            <a:r>
              <a:rPr sz="1200" i="1" spc="-5" dirty="0">
                <a:latin typeface="Times New Roman"/>
                <a:cs typeface="Times New Roman"/>
              </a:rPr>
              <a:t>semi-intuitive</a:t>
            </a:r>
            <a:r>
              <a:rPr sz="1200" spc="-5" dirty="0">
                <a:latin typeface="Times New Roman"/>
                <a:cs typeface="Times New Roman"/>
              </a:rPr>
              <a:t>, </a:t>
            </a:r>
            <a:r>
              <a:rPr sz="1200" dirty="0">
                <a:latin typeface="Times New Roman"/>
                <a:cs typeface="Times New Roman"/>
              </a:rPr>
              <a:t>serta </a:t>
            </a:r>
            <a:r>
              <a:rPr sz="1200" spc="-5" dirty="0">
                <a:latin typeface="Times New Roman"/>
                <a:cs typeface="Times New Roman"/>
              </a:rPr>
              <a:t>tidak terlihatnya </a:t>
            </a:r>
            <a:r>
              <a:rPr sz="1200" dirty="0">
                <a:latin typeface="Times New Roman"/>
                <a:cs typeface="Times New Roman"/>
              </a:rPr>
              <a:t>perbedaan  antara elemen 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i="1" spc="-5" dirty="0">
                <a:latin typeface="Times New Roman"/>
                <a:cs typeface="Times New Roman"/>
              </a:rPr>
              <a:t>hrominance </a:t>
            </a:r>
            <a:r>
              <a:rPr sz="1200" spc="-5" dirty="0">
                <a:latin typeface="Times New Roman"/>
                <a:cs typeface="Times New Roman"/>
              </a:rPr>
              <a:t>(warna-warni)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i="1" spc="-5" dirty="0">
                <a:latin typeface="Times New Roman"/>
                <a:cs typeface="Times New Roman"/>
              </a:rPr>
              <a:t>luminance </a:t>
            </a:r>
            <a:r>
              <a:rPr sz="1200" spc="-5" dirty="0">
                <a:latin typeface="Times New Roman"/>
                <a:cs typeface="Times New Roman"/>
              </a:rPr>
              <a:t>(kecerahan). </a:t>
            </a:r>
            <a:r>
              <a:rPr sz="1200" spc="-10" dirty="0">
                <a:latin typeface="Times New Roman"/>
                <a:cs typeface="Times New Roman"/>
              </a:rPr>
              <a:t>Sebagai </a:t>
            </a:r>
            <a:r>
              <a:rPr sz="1200" dirty="0">
                <a:latin typeface="Times New Roman"/>
                <a:cs typeface="Times New Roman"/>
              </a:rPr>
              <a:t>tambahan  model </a:t>
            </a:r>
            <a:r>
              <a:rPr sz="1200" spc="-5" dirty="0">
                <a:latin typeface="Times New Roman"/>
                <a:cs typeface="Times New Roman"/>
              </a:rPr>
              <a:t>warna</a:t>
            </a:r>
            <a:endParaRPr sz="1200">
              <a:latin typeface="Times New Roman"/>
              <a:cs typeface="Times New Roman"/>
            </a:endParaRPr>
          </a:p>
          <a:p>
            <a:pPr marL="12700" marR="5080" indent="360680" algn="just">
              <a:lnSpc>
                <a:spcPct val="143700"/>
              </a:lnSpc>
              <a:spcBef>
                <a:spcPts val="1015"/>
              </a:spcBef>
            </a:pPr>
            <a:r>
              <a:rPr sz="1200" spc="-5" dirty="0">
                <a:latin typeface="Times New Roman"/>
                <a:cs typeface="Times New Roman"/>
              </a:rPr>
              <a:t>RGB </a:t>
            </a:r>
            <a:r>
              <a:rPr sz="1200" dirty="0">
                <a:latin typeface="Times New Roman"/>
                <a:cs typeface="Times New Roman"/>
              </a:rPr>
              <a:t>bersifat </a:t>
            </a:r>
            <a:r>
              <a:rPr sz="1200" i="1" dirty="0">
                <a:latin typeface="Times New Roman"/>
                <a:cs typeface="Times New Roman"/>
              </a:rPr>
              <a:t>perceptually </a:t>
            </a:r>
            <a:r>
              <a:rPr sz="1200" i="1" spc="-5" dirty="0">
                <a:latin typeface="Times New Roman"/>
                <a:cs typeface="Times New Roman"/>
              </a:rPr>
              <a:t>uniform </a:t>
            </a:r>
            <a:r>
              <a:rPr sz="1200" spc="-5" dirty="0">
                <a:latin typeface="Times New Roman"/>
                <a:cs typeface="Times New Roman"/>
              </a:rPr>
              <a:t>yang artinya </a:t>
            </a:r>
            <a:r>
              <a:rPr sz="1200" dirty="0">
                <a:latin typeface="Times New Roman"/>
                <a:cs typeface="Times New Roman"/>
              </a:rPr>
              <a:t>sifat RGB tidak menggambarkan  </a:t>
            </a:r>
            <a:r>
              <a:rPr sz="1200" spc="-5" dirty="0">
                <a:latin typeface="Times New Roman"/>
                <a:cs typeface="Times New Roman"/>
              </a:rPr>
              <a:t>kesensitivitasan sistem penglihatan manusia. Karena kekurangan </a:t>
            </a:r>
            <a:r>
              <a:rPr sz="1200" dirty="0">
                <a:latin typeface="Times New Roman"/>
                <a:cs typeface="Times New Roman"/>
              </a:rPr>
              <a:t>tersebut, </a:t>
            </a:r>
            <a:r>
              <a:rPr sz="1200" spc="-5" dirty="0">
                <a:latin typeface="Times New Roman"/>
                <a:cs typeface="Times New Roman"/>
              </a:rPr>
              <a:t>model warna RGB  </a:t>
            </a:r>
            <a:r>
              <a:rPr sz="1200" dirty="0">
                <a:latin typeface="Times New Roman"/>
                <a:cs typeface="Times New Roman"/>
              </a:rPr>
              <a:t>kurang tepat </a:t>
            </a:r>
            <a:r>
              <a:rPr sz="1200" spc="-5" dirty="0">
                <a:latin typeface="Times New Roman"/>
                <a:cs typeface="Times New Roman"/>
              </a:rPr>
              <a:t>digunakan </a:t>
            </a:r>
            <a:r>
              <a:rPr sz="1200" dirty="0">
                <a:latin typeface="Times New Roman"/>
                <a:cs typeface="Times New Roman"/>
              </a:rPr>
              <a:t>untuk </a:t>
            </a:r>
            <a:r>
              <a:rPr sz="1200" spc="-5" dirty="0">
                <a:latin typeface="Times New Roman"/>
                <a:cs typeface="Times New Roman"/>
              </a:rPr>
              <a:t>pendeteksian warna kulit, walaupun </a:t>
            </a:r>
            <a:r>
              <a:rPr sz="1200" dirty="0">
                <a:latin typeface="Times New Roman"/>
                <a:cs typeface="Times New Roman"/>
              </a:rPr>
              <a:t>beberapa </a:t>
            </a:r>
            <a:r>
              <a:rPr sz="1200" spc="-5" dirty="0">
                <a:latin typeface="Times New Roman"/>
                <a:cs typeface="Times New Roman"/>
              </a:rPr>
              <a:t>penelitian </a:t>
            </a:r>
            <a:r>
              <a:rPr sz="1200" dirty="0">
                <a:latin typeface="Times New Roman"/>
                <a:cs typeface="Times New Roman"/>
              </a:rPr>
              <a:t>telah  dilakukan </a:t>
            </a:r>
            <a:r>
              <a:rPr sz="1200" spc="-10" dirty="0">
                <a:latin typeface="Times New Roman"/>
                <a:cs typeface="Times New Roman"/>
              </a:rPr>
              <a:t>dan </a:t>
            </a:r>
            <a:r>
              <a:rPr sz="1200" dirty="0">
                <a:latin typeface="Times New Roman"/>
                <a:cs typeface="Times New Roman"/>
              </a:rPr>
              <a:t>dilaporkan </a:t>
            </a:r>
            <a:r>
              <a:rPr sz="1200" spc="-5" dirty="0">
                <a:latin typeface="Times New Roman"/>
                <a:cs typeface="Times New Roman"/>
              </a:rPr>
              <a:t>memberikan </a:t>
            </a:r>
            <a:r>
              <a:rPr sz="1200" dirty="0">
                <a:latin typeface="Times New Roman"/>
                <a:cs typeface="Times New Roman"/>
              </a:rPr>
              <a:t>hasil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relatif </a:t>
            </a:r>
            <a:r>
              <a:rPr sz="1200" spc="-5" dirty="0">
                <a:latin typeface="Times New Roman"/>
                <a:cs typeface="Times New Roman"/>
              </a:rPr>
              <a:t>baik. Gambar </a:t>
            </a:r>
            <a:r>
              <a:rPr sz="1200" dirty="0">
                <a:latin typeface="Times New Roman"/>
                <a:cs typeface="Times New Roman"/>
              </a:rPr>
              <a:t>berikut  </a:t>
            </a:r>
            <a:r>
              <a:rPr sz="1200" spc="-5" dirty="0">
                <a:latin typeface="Times New Roman"/>
                <a:cs typeface="Times New Roman"/>
              </a:rPr>
              <a:t>mengilustrasikan </a:t>
            </a:r>
            <a:r>
              <a:rPr sz="1200" dirty="0">
                <a:latin typeface="Times New Roman"/>
                <a:cs typeface="Times New Roman"/>
              </a:rPr>
              <a:t>ruang </a:t>
            </a:r>
            <a:r>
              <a:rPr sz="1200" spc="-5" dirty="0">
                <a:latin typeface="Times New Roman"/>
                <a:cs typeface="Times New Roman"/>
              </a:rPr>
              <a:t>warna</a:t>
            </a:r>
            <a:r>
              <a:rPr sz="1200" spc="-15" dirty="0">
                <a:latin typeface="Times New Roman"/>
                <a:cs typeface="Times New Roman"/>
              </a:rPr>
              <a:t> RGB.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76424" y="8453222"/>
            <a:ext cx="3609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Gambar </a:t>
            </a:r>
            <a:r>
              <a:rPr sz="1200" b="1" dirty="0">
                <a:latin typeface="Times New Roman"/>
                <a:cs typeface="Times New Roman"/>
              </a:rPr>
              <a:t>10.4 </a:t>
            </a:r>
            <a:r>
              <a:rPr sz="1200" b="1" spc="-5" dirty="0">
                <a:latin typeface="Times New Roman"/>
                <a:cs typeface="Times New Roman"/>
              </a:rPr>
              <a:t>Ruang Warna RGB </a:t>
            </a:r>
            <a:r>
              <a:rPr sz="1200" b="1" spc="-15" dirty="0">
                <a:latin typeface="Times New Roman"/>
                <a:cs typeface="Times New Roman"/>
              </a:rPr>
              <a:t>dan</a:t>
            </a:r>
            <a:r>
              <a:rPr sz="1200" b="1" spc="5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Representasinya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73393" y="4745451"/>
            <a:ext cx="4356564" cy="34576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627120" y="9874334"/>
            <a:ext cx="304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156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0259" y="891590"/>
            <a:ext cx="5852160" cy="5656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Times New Roman"/>
                <a:cs typeface="Times New Roman"/>
              </a:rPr>
              <a:t>Ruang </a:t>
            </a:r>
            <a:r>
              <a:rPr sz="1200" b="1" spc="-5" dirty="0">
                <a:latin typeface="Times New Roman"/>
                <a:cs typeface="Times New Roman"/>
              </a:rPr>
              <a:t>Warna</a:t>
            </a:r>
            <a:r>
              <a:rPr sz="1200" b="1" spc="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HSI</a:t>
            </a:r>
            <a:endParaRPr sz="1200">
              <a:latin typeface="Times New Roman"/>
              <a:cs typeface="Times New Roman"/>
            </a:endParaRPr>
          </a:p>
          <a:p>
            <a:pPr marL="103505" marR="5080" indent="360680" algn="just">
              <a:lnSpc>
                <a:spcPct val="143800"/>
              </a:lnSpc>
              <a:spcBef>
                <a:spcPts val="484"/>
              </a:spcBef>
            </a:pPr>
            <a:r>
              <a:rPr sz="1200" spc="-5" dirty="0">
                <a:latin typeface="Times New Roman"/>
                <a:cs typeface="Times New Roman"/>
              </a:rPr>
              <a:t>Model warna HSI </a:t>
            </a:r>
            <a:r>
              <a:rPr sz="1200" dirty="0">
                <a:latin typeface="Times New Roman"/>
                <a:cs typeface="Times New Roman"/>
              </a:rPr>
              <a:t>mengandung </a:t>
            </a:r>
            <a:r>
              <a:rPr sz="1200" spc="-5" dirty="0">
                <a:latin typeface="Times New Roman"/>
                <a:cs typeface="Times New Roman"/>
              </a:rPr>
              <a:t>tiga </a:t>
            </a:r>
            <a:r>
              <a:rPr sz="1200" dirty="0">
                <a:latin typeface="Times New Roman"/>
                <a:cs typeface="Times New Roman"/>
              </a:rPr>
              <a:t>elemen </a:t>
            </a:r>
            <a:r>
              <a:rPr sz="1200" spc="-5" dirty="0">
                <a:latin typeface="Times New Roman"/>
                <a:cs typeface="Times New Roman"/>
              </a:rPr>
              <a:t>yaitu </a:t>
            </a:r>
            <a:r>
              <a:rPr sz="1200" i="1" spc="-5" dirty="0">
                <a:latin typeface="Times New Roman"/>
                <a:cs typeface="Times New Roman"/>
              </a:rPr>
              <a:t>Hue, </a:t>
            </a:r>
            <a:r>
              <a:rPr sz="1200" i="1" dirty="0">
                <a:latin typeface="Times New Roman"/>
                <a:cs typeface="Times New Roman"/>
              </a:rPr>
              <a:t>Saturation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i="1" spc="-5" dirty="0">
                <a:latin typeface="Times New Roman"/>
                <a:cs typeface="Times New Roman"/>
              </a:rPr>
              <a:t>Intensity</a:t>
            </a:r>
            <a:r>
              <a:rPr sz="1200" spc="-5" dirty="0">
                <a:latin typeface="Times New Roman"/>
                <a:cs typeface="Times New Roman"/>
              </a:rPr>
              <a:t>. </a:t>
            </a:r>
            <a:r>
              <a:rPr sz="1200" i="1" spc="-5" dirty="0">
                <a:latin typeface="Times New Roman"/>
                <a:cs typeface="Times New Roman"/>
              </a:rPr>
              <a:t>Hue 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spc="-10" dirty="0">
                <a:latin typeface="Times New Roman"/>
                <a:cs typeface="Times New Roman"/>
              </a:rPr>
              <a:t>warna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dominan, </a:t>
            </a:r>
            <a:r>
              <a:rPr sz="1200" spc="-5" dirty="0">
                <a:latin typeface="Times New Roman"/>
                <a:cs typeface="Times New Roman"/>
              </a:rPr>
              <a:t>misalnya </a:t>
            </a:r>
            <a:r>
              <a:rPr sz="1200" dirty="0">
                <a:latin typeface="Times New Roman"/>
                <a:cs typeface="Times New Roman"/>
              </a:rPr>
              <a:t>merah, </a:t>
            </a:r>
            <a:r>
              <a:rPr sz="1200" spc="-5" dirty="0">
                <a:latin typeface="Times New Roman"/>
                <a:cs typeface="Times New Roman"/>
              </a:rPr>
              <a:t>hijau, </a:t>
            </a:r>
            <a:r>
              <a:rPr sz="1200" spc="-10" dirty="0">
                <a:latin typeface="Times New Roman"/>
                <a:cs typeface="Times New Roman"/>
              </a:rPr>
              <a:t>ungu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kuning, </a:t>
            </a:r>
            <a:r>
              <a:rPr sz="1200" dirty="0">
                <a:latin typeface="Times New Roman"/>
                <a:cs typeface="Times New Roman"/>
              </a:rPr>
              <a:t>pada sebuah </a:t>
            </a:r>
            <a:r>
              <a:rPr sz="1200" spc="-5" dirty="0">
                <a:latin typeface="Times New Roman"/>
                <a:cs typeface="Times New Roman"/>
              </a:rPr>
              <a:t>area,  </a:t>
            </a:r>
            <a:r>
              <a:rPr sz="1200" dirty="0">
                <a:latin typeface="Times New Roman"/>
                <a:cs typeface="Times New Roman"/>
              </a:rPr>
              <a:t>saturation </a:t>
            </a:r>
            <a:r>
              <a:rPr sz="1200" spc="-5" dirty="0">
                <a:latin typeface="Times New Roman"/>
                <a:cs typeface="Times New Roman"/>
              </a:rPr>
              <a:t>berkaitan dengan </a:t>
            </a:r>
            <a:r>
              <a:rPr sz="1200" i="1" dirty="0">
                <a:latin typeface="Times New Roman"/>
                <a:cs typeface="Times New Roman"/>
              </a:rPr>
              <a:t>colorfulness </a:t>
            </a:r>
            <a:r>
              <a:rPr sz="1200" dirty="0">
                <a:latin typeface="Times New Roman"/>
                <a:cs typeface="Times New Roman"/>
              </a:rPr>
              <a:t>pada sebuah area, </a:t>
            </a:r>
            <a:r>
              <a:rPr sz="1200" spc="-10" dirty="0">
                <a:latin typeface="Times New Roman"/>
                <a:cs typeface="Times New Roman"/>
              </a:rPr>
              <a:t>misalnya </a:t>
            </a:r>
            <a:r>
              <a:rPr sz="1200" spc="-5" dirty="0">
                <a:latin typeface="Times New Roman"/>
                <a:cs typeface="Times New Roman"/>
              </a:rPr>
              <a:t>gradasi </a:t>
            </a:r>
            <a:r>
              <a:rPr sz="1200" dirty="0">
                <a:latin typeface="Times New Roman"/>
                <a:cs typeface="Times New Roman"/>
              </a:rPr>
              <a:t>warna merah,  dan </a:t>
            </a:r>
            <a:r>
              <a:rPr sz="1200" spc="-5" dirty="0">
                <a:latin typeface="Times New Roman"/>
                <a:cs typeface="Times New Roman"/>
              </a:rPr>
              <a:t>intensity </a:t>
            </a:r>
            <a:r>
              <a:rPr sz="1200" dirty="0">
                <a:latin typeface="Times New Roman"/>
                <a:cs typeface="Times New Roman"/>
              </a:rPr>
              <a:t>berkaitan </a:t>
            </a: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i="1" spc="-5" dirty="0">
                <a:latin typeface="Times New Roman"/>
                <a:cs typeface="Times New Roman"/>
              </a:rPr>
              <a:t>luminance, </a:t>
            </a:r>
            <a:r>
              <a:rPr sz="1200" spc="-5" dirty="0">
                <a:latin typeface="Times New Roman"/>
                <a:cs typeface="Times New Roman"/>
              </a:rPr>
              <a:t>yaitu </a:t>
            </a:r>
            <a:r>
              <a:rPr sz="1200" dirty="0">
                <a:latin typeface="Times New Roman"/>
                <a:cs typeface="Times New Roman"/>
              </a:rPr>
              <a:t>kecerahan </a:t>
            </a:r>
            <a:r>
              <a:rPr sz="1200" spc="-5" dirty="0">
                <a:latin typeface="Times New Roman"/>
                <a:cs typeface="Times New Roman"/>
              </a:rPr>
              <a:t>(terang gelap). Model warna </a:t>
            </a:r>
            <a:r>
              <a:rPr sz="1200" dirty="0">
                <a:latin typeface="Times New Roman"/>
                <a:cs typeface="Times New Roman"/>
              </a:rPr>
              <a:t>ini  menarik </a:t>
            </a:r>
            <a:r>
              <a:rPr sz="1200" spc="-5" dirty="0">
                <a:latin typeface="Times New Roman"/>
                <a:cs typeface="Times New Roman"/>
              </a:rPr>
              <a:t>para peneliti dalam bidang pendeteksian warna kulit karena sifatnya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secara  eksplisit </a:t>
            </a:r>
            <a:r>
              <a:rPr sz="1200" spc="-1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intuitif membedakan antara </a:t>
            </a:r>
            <a:r>
              <a:rPr sz="1200" i="1" spc="-5" dirty="0">
                <a:latin typeface="Times New Roman"/>
                <a:cs typeface="Times New Roman"/>
              </a:rPr>
              <a:t>chrominance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i="1" dirty="0">
                <a:latin typeface="Times New Roman"/>
                <a:cs typeface="Times New Roman"/>
              </a:rPr>
              <a:t>luminance</a:t>
            </a:r>
            <a:r>
              <a:rPr sz="1200" dirty="0">
                <a:latin typeface="Times New Roman"/>
                <a:cs typeface="Times New Roman"/>
              </a:rPr>
              <a:t>. </a:t>
            </a:r>
            <a:r>
              <a:rPr sz="1200" spc="-5" dirty="0">
                <a:latin typeface="Times New Roman"/>
                <a:cs typeface="Times New Roman"/>
              </a:rPr>
              <a:t>Selain </a:t>
            </a:r>
            <a:r>
              <a:rPr sz="1200" spc="-10" dirty="0">
                <a:latin typeface="Times New Roman"/>
                <a:cs typeface="Times New Roman"/>
              </a:rPr>
              <a:t>itu, </a:t>
            </a:r>
            <a:r>
              <a:rPr sz="1200" dirty="0">
                <a:latin typeface="Times New Roman"/>
                <a:cs typeface="Times New Roman"/>
              </a:rPr>
              <a:t>model  </a:t>
            </a:r>
            <a:r>
              <a:rPr sz="1200" spc="-5" dirty="0">
                <a:latin typeface="Times New Roman"/>
                <a:cs typeface="Times New Roman"/>
              </a:rPr>
              <a:t>warna </a:t>
            </a:r>
            <a:r>
              <a:rPr sz="1200" dirty="0">
                <a:latin typeface="Times New Roman"/>
                <a:cs typeface="Times New Roman"/>
              </a:rPr>
              <a:t>ini </a:t>
            </a:r>
            <a:r>
              <a:rPr sz="1200" spc="-5" dirty="0">
                <a:latin typeface="Times New Roman"/>
                <a:cs typeface="Times New Roman"/>
              </a:rPr>
              <a:t>juga invarian terhadap </a:t>
            </a:r>
            <a:r>
              <a:rPr sz="1200" dirty="0">
                <a:latin typeface="Times New Roman"/>
                <a:cs typeface="Times New Roman"/>
              </a:rPr>
              <a:t>sumber </a:t>
            </a:r>
            <a:r>
              <a:rPr sz="1200" spc="-10" dirty="0">
                <a:latin typeface="Times New Roman"/>
                <a:cs typeface="Times New Roman"/>
              </a:rPr>
              <a:t>cahaya </a:t>
            </a:r>
            <a:r>
              <a:rPr sz="1200" dirty="0">
                <a:latin typeface="Times New Roman"/>
                <a:cs typeface="Times New Roman"/>
              </a:rPr>
              <a:t>putih dan permukaan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redup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</a:t>
            </a:r>
            <a:r>
              <a:rPr sz="1200" i="1" dirty="0">
                <a:latin typeface="Times New Roman"/>
                <a:cs typeface="Times New Roman"/>
              </a:rPr>
              <a:t>matte</a:t>
            </a:r>
            <a:r>
              <a:rPr sz="1200" dirty="0">
                <a:latin typeface="Times New Roman"/>
                <a:cs typeface="Times New Roman"/>
              </a:rPr>
              <a:t>).</a:t>
            </a:r>
            <a:endParaRPr sz="1200">
              <a:latin typeface="Times New Roman"/>
              <a:cs typeface="Times New Roman"/>
            </a:endParaRPr>
          </a:p>
          <a:p>
            <a:pPr marL="103505" marR="5080" indent="360680" algn="just">
              <a:lnSpc>
                <a:spcPct val="143700"/>
              </a:lnSpc>
              <a:spcBef>
                <a:spcPts val="1015"/>
              </a:spcBef>
            </a:pPr>
            <a:r>
              <a:rPr sz="1200" spc="-5" dirty="0">
                <a:latin typeface="Times New Roman"/>
                <a:cs typeface="Times New Roman"/>
              </a:rPr>
              <a:t>Sistem warna </a:t>
            </a:r>
            <a:r>
              <a:rPr sz="1200" spc="-10" dirty="0">
                <a:latin typeface="Times New Roman"/>
                <a:cs typeface="Times New Roman"/>
              </a:rPr>
              <a:t>HSI </a:t>
            </a:r>
            <a:r>
              <a:rPr sz="1200" dirty="0">
                <a:latin typeface="Times New Roman"/>
                <a:cs typeface="Times New Roman"/>
              </a:rPr>
              <a:t>bersifat </a:t>
            </a:r>
            <a:r>
              <a:rPr sz="1200" i="1" dirty="0">
                <a:latin typeface="Times New Roman"/>
                <a:cs typeface="Times New Roman"/>
              </a:rPr>
              <a:t>non-linier </a:t>
            </a:r>
            <a:r>
              <a:rPr sz="1200" spc="-1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menggunakan </a:t>
            </a:r>
            <a:r>
              <a:rPr sz="1200" dirty="0">
                <a:latin typeface="Times New Roman"/>
                <a:cs typeface="Times New Roman"/>
              </a:rPr>
              <a:t>koordinat polar </a:t>
            </a:r>
            <a:r>
              <a:rPr sz="1200" spc="-10" dirty="0">
                <a:latin typeface="Times New Roman"/>
                <a:cs typeface="Times New Roman"/>
              </a:rPr>
              <a:t>sehingga  </a:t>
            </a:r>
            <a:r>
              <a:rPr sz="1200" dirty="0">
                <a:latin typeface="Times New Roman"/>
                <a:cs typeface="Times New Roman"/>
              </a:rPr>
              <a:t>memiliki </a:t>
            </a:r>
            <a:r>
              <a:rPr sz="1200" spc="-5" dirty="0">
                <a:latin typeface="Times New Roman"/>
                <a:cs typeface="Times New Roman"/>
              </a:rPr>
              <a:t>karakteristik siklis, </a:t>
            </a:r>
            <a:r>
              <a:rPr sz="1200" dirty="0">
                <a:latin typeface="Times New Roman"/>
                <a:cs typeface="Times New Roman"/>
              </a:rPr>
              <a:t>dimana </a:t>
            </a:r>
            <a:r>
              <a:rPr sz="1200" spc="-5" dirty="0">
                <a:latin typeface="Times New Roman"/>
                <a:cs typeface="Times New Roman"/>
              </a:rPr>
              <a:t>nilai </a:t>
            </a:r>
            <a:r>
              <a:rPr sz="1200" i="1" spc="-5" dirty="0">
                <a:latin typeface="Times New Roman"/>
                <a:cs typeface="Times New Roman"/>
              </a:rPr>
              <a:t>Hue </a:t>
            </a:r>
            <a:r>
              <a:rPr sz="1200" dirty="0">
                <a:latin typeface="Times New Roman"/>
                <a:cs typeface="Times New Roman"/>
              </a:rPr>
              <a:t>berada </a:t>
            </a:r>
            <a:r>
              <a:rPr sz="1200" spc="-5" dirty="0">
                <a:latin typeface="Times New Roman"/>
                <a:cs typeface="Times New Roman"/>
              </a:rPr>
              <a:t>pada interval </a:t>
            </a:r>
            <a:r>
              <a:rPr sz="1200" dirty="0">
                <a:latin typeface="Times New Roman"/>
                <a:cs typeface="Times New Roman"/>
              </a:rPr>
              <a:t>0 - 360. </a:t>
            </a:r>
            <a:r>
              <a:rPr sz="1200" spc="5" dirty="0">
                <a:latin typeface="Times New Roman"/>
                <a:cs typeface="Times New Roman"/>
              </a:rPr>
              <a:t>Nilai </a:t>
            </a:r>
            <a:r>
              <a:rPr sz="1200" spc="-15" dirty="0">
                <a:latin typeface="Times New Roman"/>
                <a:cs typeface="Times New Roman"/>
              </a:rPr>
              <a:t>Hue </a:t>
            </a:r>
            <a:r>
              <a:rPr sz="1200" dirty="0">
                <a:latin typeface="Times New Roman"/>
                <a:cs typeface="Times New Roman"/>
              </a:rPr>
              <a:t>0  menunjukkan </a:t>
            </a:r>
            <a:r>
              <a:rPr sz="1200" spc="-5" dirty="0">
                <a:latin typeface="Times New Roman"/>
                <a:cs typeface="Times New Roman"/>
              </a:rPr>
              <a:t>warna merah, </a:t>
            </a:r>
            <a:r>
              <a:rPr sz="1200" dirty="0">
                <a:latin typeface="Times New Roman"/>
                <a:cs typeface="Times New Roman"/>
              </a:rPr>
              <a:t>60 </a:t>
            </a:r>
            <a:r>
              <a:rPr sz="1200" spc="-5" dirty="0">
                <a:latin typeface="Times New Roman"/>
                <a:cs typeface="Times New Roman"/>
              </a:rPr>
              <a:t>menunjuk </a:t>
            </a:r>
            <a:r>
              <a:rPr sz="1200" dirty="0">
                <a:latin typeface="Times New Roman"/>
                <a:cs typeface="Times New Roman"/>
              </a:rPr>
              <a:t>pada </a:t>
            </a:r>
            <a:r>
              <a:rPr sz="1200" spc="-5" dirty="0">
                <a:latin typeface="Times New Roman"/>
                <a:cs typeface="Times New Roman"/>
              </a:rPr>
              <a:t>warna </a:t>
            </a:r>
            <a:r>
              <a:rPr sz="1200" spc="-10" dirty="0">
                <a:latin typeface="Times New Roman"/>
                <a:cs typeface="Times New Roman"/>
              </a:rPr>
              <a:t>kuning, </a:t>
            </a:r>
            <a:r>
              <a:rPr sz="1200" dirty="0">
                <a:latin typeface="Times New Roman"/>
                <a:cs typeface="Times New Roman"/>
              </a:rPr>
              <a:t>120 </a:t>
            </a:r>
            <a:r>
              <a:rPr sz="1200" spc="-5" dirty="0">
                <a:latin typeface="Times New Roman"/>
                <a:cs typeface="Times New Roman"/>
              </a:rPr>
              <a:t>berarti </a:t>
            </a:r>
            <a:r>
              <a:rPr sz="1200" spc="-10" dirty="0">
                <a:latin typeface="Times New Roman"/>
                <a:cs typeface="Times New Roman"/>
              </a:rPr>
              <a:t>warna </a:t>
            </a:r>
            <a:r>
              <a:rPr sz="1200" dirty="0">
                <a:latin typeface="Times New Roman"/>
                <a:cs typeface="Times New Roman"/>
              </a:rPr>
              <a:t>hijau, 240  menunjuk pada </a:t>
            </a:r>
            <a:r>
              <a:rPr sz="1200" spc="-5" dirty="0">
                <a:latin typeface="Times New Roman"/>
                <a:cs typeface="Times New Roman"/>
              </a:rPr>
              <a:t>warna </a:t>
            </a:r>
            <a:r>
              <a:rPr sz="1200" dirty="0">
                <a:latin typeface="Times New Roman"/>
                <a:cs typeface="Times New Roman"/>
              </a:rPr>
              <a:t>biru dan 300 </a:t>
            </a:r>
            <a:r>
              <a:rPr sz="1200" spc="-5" dirty="0">
                <a:latin typeface="Times New Roman"/>
                <a:cs typeface="Times New Roman"/>
              </a:rPr>
              <a:t>berarti </a:t>
            </a:r>
            <a:r>
              <a:rPr sz="1200" dirty="0">
                <a:latin typeface="Times New Roman"/>
                <a:cs typeface="Times New Roman"/>
              </a:rPr>
              <a:t>magenta. </a:t>
            </a:r>
            <a:r>
              <a:rPr sz="1200" spc="-5" dirty="0">
                <a:latin typeface="Times New Roman"/>
                <a:cs typeface="Times New Roman"/>
              </a:rPr>
              <a:t>Komponen </a:t>
            </a:r>
            <a:r>
              <a:rPr sz="1200" i="1" dirty="0">
                <a:latin typeface="Times New Roman"/>
                <a:cs typeface="Times New Roman"/>
              </a:rPr>
              <a:t>Saturation </a:t>
            </a:r>
            <a:r>
              <a:rPr sz="1200" dirty="0">
                <a:latin typeface="Times New Roman"/>
                <a:cs typeface="Times New Roman"/>
              </a:rPr>
              <a:t>menunjuk pada  seberapa jauh sebuah </a:t>
            </a:r>
            <a:r>
              <a:rPr sz="1200" spc="-5" dirty="0">
                <a:latin typeface="Times New Roman"/>
                <a:cs typeface="Times New Roman"/>
              </a:rPr>
              <a:t>warna dipengaruhi </a:t>
            </a:r>
            <a:r>
              <a:rPr sz="1200" dirty="0">
                <a:latin typeface="Times New Roman"/>
                <a:cs typeface="Times New Roman"/>
              </a:rPr>
              <a:t>oleh </a:t>
            </a:r>
            <a:r>
              <a:rPr sz="1200" spc="-5" dirty="0">
                <a:latin typeface="Times New Roman"/>
                <a:cs typeface="Times New Roman"/>
              </a:rPr>
              <a:t>warna </a:t>
            </a:r>
            <a:r>
              <a:rPr sz="1200" dirty="0">
                <a:latin typeface="Times New Roman"/>
                <a:cs typeface="Times New Roman"/>
              </a:rPr>
              <a:t>putih. </a:t>
            </a:r>
            <a:r>
              <a:rPr sz="1200" spc="-5" dirty="0">
                <a:latin typeface="Times New Roman"/>
                <a:cs typeface="Times New Roman"/>
              </a:rPr>
              <a:t>Interval Saturation </a:t>
            </a:r>
            <a:r>
              <a:rPr sz="1200" dirty="0">
                <a:latin typeface="Times New Roman"/>
                <a:cs typeface="Times New Roman"/>
              </a:rPr>
              <a:t>adalah  </a:t>
            </a:r>
            <a:r>
              <a:rPr sz="1200" spc="-5" dirty="0">
                <a:latin typeface="Times New Roman"/>
                <a:cs typeface="Times New Roman"/>
              </a:rPr>
              <a:t>bilangan real </a:t>
            </a:r>
            <a:r>
              <a:rPr sz="1200" dirty="0">
                <a:latin typeface="Times New Roman"/>
                <a:cs typeface="Times New Roman"/>
              </a:rPr>
              <a:t>[0,1]. </a:t>
            </a:r>
            <a:r>
              <a:rPr sz="1200" spc="-5" dirty="0">
                <a:latin typeface="Times New Roman"/>
                <a:cs typeface="Times New Roman"/>
              </a:rPr>
              <a:t>Komponen Intensitas </a:t>
            </a:r>
            <a:r>
              <a:rPr sz="1200" dirty="0">
                <a:latin typeface="Times New Roman"/>
                <a:cs typeface="Times New Roman"/>
              </a:rPr>
              <a:t>menunjuk </a:t>
            </a:r>
            <a:r>
              <a:rPr sz="1200" spc="-5" dirty="0">
                <a:latin typeface="Times New Roman"/>
                <a:cs typeface="Times New Roman"/>
              </a:rPr>
              <a:t>pada interval </a:t>
            </a:r>
            <a:r>
              <a:rPr sz="1200" dirty="0">
                <a:latin typeface="Times New Roman"/>
                <a:cs typeface="Times New Roman"/>
              </a:rPr>
              <a:t>[0,1], </a:t>
            </a:r>
            <a:r>
              <a:rPr sz="1200" spc="-5" dirty="0">
                <a:latin typeface="Times New Roman"/>
                <a:cs typeface="Times New Roman"/>
              </a:rPr>
              <a:t>dimana </a:t>
            </a:r>
            <a:r>
              <a:rPr sz="1200" dirty="0">
                <a:latin typeface="Times New Roman"/>
                <a:cs typeface="Times New Roman"/>
              </a:rPr>
              <a:t>0 adalah  hitam dan 1 </a:t>
            </a:r>
            <a:r>
              <a:rPr sz="1200" spc="-5" dirty="0">
                <a:latin typeface="Times New Roman"/>
                <a:cs typeface="Times New Roman"/>
              </a:rPr>
              <a:t>adalah putih. Gambar </a:t>
            </a:r>
            <a:r>
              <a:rPr sz="1200" dirty="0">
                <a:latin typeface="Times New Roman"/>
                <a:cs typeface="Times New Roman"/>
              </a:rPr>
              <a:t>10.5 </a:t>
            </a:r>
            <a:r>
              <a:rPr sz="1200" spc="-5" dirty="0">
                <a:latin typeface="Times New Roman"/>
                <a:cs typeface="Times New Roman"/>
              </a:rPr>
              <a:t>menunjukkan visualisasi model </a:t>
            </a:r>
            <a:r>
              <a:rPr sz="1200" spc="-10" dirty="0">
                <a:latin typeface="Times New Roman"/>
                <a:cs typeface="Times New Roman"/>
              </a:rPr>
              <a:t>warna HSI. </a:t>
            </a:r>
            <a:r>
              <a:rPr sz="1200" spc="-5" dirty="0">
                <a:latin typeface="Times New Roman"/>
                <a:cs typeface="Times New Roman"/>
              </a:rPr>
              <a:t>Dari  gambar </a:t>
            </a:r>
            <a:r>
              <a:rPr sz="1200" dirty="0">
                <a:latin typeface="Times New Roman"/>
                <a:cs typeface="Times New Roman"/>
              </a:rPr>
              <a:t>tersebut </a:t>
            </a:r>
            <a:r>
              <a:rPr sz="1200" spc="-5" dirty="0">
                <a:latin typeface="Times New Roman"/>
                <a:cs typeface="Times New Roman"/>
              </a:rPr>
              <a:t>dapat dilihat bahwa komponen </a:t>
            </a:r>
            <a:r>
              <a:rPr sz="1200" spc="-15" dirty="0">
                <a:latin typeface="Times New Roman"/>
                <a:cs typeface="Times New Roman"/>
              </a:rPr>
              <a:t>Hue </a:t>
            </a:r>
            <a:r>
              <a:rPr sz="1200" dirty="0">
                <a:latin typeface="Times New Roman"/>
                <a:cs typeface="Times New Roman"/>
              </a:rPr>
              <a:t>lebih memiliki </a:t>
            </a:r>
            <a:r>
              <a:rPr sz="1200" spc="-5" dirty="0">
                <a:latin typeface="Times New Roman"/>
                <a:cs typeface="Times New Roman"/>
              </a:rPr>
              <a:t>arti </a:t>
            </a:r>
            <a:r>
              <a:rPr sz="1200" dirty="0">
                <a:latin typeface="Times New Roman"/>
                <a:cs typeface="Times New Roman"/>
              </a:rPr>
              <a:t>jika </a:t>
            </a:r>
            <a:r>
              <a:rPr sz="1200" i="1" spc="-5" dirty="0">
                <a:latin typeface="Times New Roman"/>
                <a:cs typeface="Times New Roman"/>
              </a:rPr>
              <a:t>Saturation  </a:t>
            </a:r>
            <a:r>
              <a:rPr sz="1200" dirty="0">
                <a:latin typeface="Times New Roman"/>
                <a:cs typeface="Times New Roman"/>
              </a:rPr>
              <a:t>mendekati 1 </a:t>
            </a:r>
            <a:r>
              <a:rPr sz="1200" spc="-5" dirty="0">
                <a:latin typeface="Times New Roman"/>
                <a:cs typeface="Times New Roman"/>
              </a:rPr>
              <a:t>(jika </a:t>
            </a:r>
            <a:r>
              <a:rPr sz="1200" dirty="0">
                <a:latin typeface="Times New Roman"/>
                <a:cs typeface="Times New Roman"/>
              </a:rPr>
              <a:t>0 tidak, </a:t>
            </a:r>
            <a:r>
              <a:rPr sz="1200" spc="-5" dirty="0">
                <a:latin typeface="Times New Roman"/>
                <a:cs typeface="Times New Roman"/>
              </a:rPr>
              <a:t>berapapun nilai </a:t>
            </a:r>
            <a:r>
              <a:rPr sz="1200" spc="-15" dirty="0">
                <a:latin typeface="Times New Roman"/>
                <a:cs typeface="Times New Roman"/>
              </a:rPr>
              <a:t>Hue </a:t>
            </a:r>
            <a:r>
              <a:rPr sz="1200" dirty="0">
                <a:latin typeface="Times New Roman"/>
                <a:cs typeface="Times New Roman"/>
              </a:rPr>
              <a:t>tidak akan </a:t>
            </a:r>
            <a:r>
              <a:rPr sz="1200" spc="-5" dirty="0">
                <a:latin typeface="Times New Roman"/>
                <a:cs typeface="Times New Roman"/>
              </a:rPr>
              <a:t>berpengaruh)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kurang </a:t>
            </a:r>
            <a:r>
              <a:rPr sz="1200" dirty="0">
                <a:latin typeface="Times New Roman"/>
                <a:cs typeface="Times New Roman"/>
              </a:rPr>
              <a:t>berarti  jika </a:t>
            </a:r>
            <a:r>
              <a:rPr sz="1200" i="1" spc="-5" dirty="0">
                <a:latin typeface="Times New Roman"/>
                <a:cs typeface="Times New Roman"/>
              </a:rPr>
              <a:t>Saturation </a:t>
            </a:r>
            <a:r>
              <a:rPr sz="1200" dirty="0">
                <a:latin typeface="Times New Roman"/>
                <a:cs typeface="Times New Roman"/>
              </a:rPr>
              <a:t>mendekati 0 </a:t>
            </a:r>
            <a:r>
              <a:rPr sz="1200" spc="-5" dirty="0">
                <a:latin typeface="Times New Roman"/>
                <a:cs typeface="Times New Roman"/>
              </a:rPr>
              <a:t>atau Intensitas mendekati </a:t>
            </a:r>
            <a:r>
              <a:rPr sz="1200" dirty="0">
                <a:latin typeface="Times New Roman"/>
                <a:cs typeface="Times New Roman"/>
              </a:rPr>
              <a:t>0 atau 1. </a:t>
            </a:r>
            <a:r>
              <a:rPr sz="1200" spc="-5" dirty="0">
                <a:latin typeface="Times New Roman"/>
                <a:cs typeface="Times New Roman"/>
              </a:rPr>
              <a:t>Komponen </a:t>
            </a:r>
            <a:r>
              <a:rPr sz="1200" dirty="0">
                <a:latin typeface="Times New Roman"/>
                <a:cs typeface="Times New Roman"/>
              </a:rPr>
              <a:t>Intensitas  membatasi </a:t>
            </a:r>
            <a:r>
              <a:rPr sz="1200" i="1" dirty="0">
                <a:latin typeface="Times New Roman"/>
                <a:cs typeface="Times New Roman"/>
              </a:rPr>
              <a:t>Saturation</a:t>
            </a:r>
            <a:r>
              <a:rPr sz="1200" dirty="0">
                <a:latin typeface="Times New Roman"/>
                <a:cs typeface="Times New Roman"/>
              </a:rPr>
              <a:t>, </a:t>
            </a:r>
            <a:r>
              <a:rPr sz="1200" i="1" spc="-5" dirty="0">
                <a:latin typeface="Times New Roman"/>
                <a:cs typeface="Times New Roman"/>
              </a:rPr>
              <a:t>Value</a:t>
            </a:r>
            <a:r>
              <a:rPr sz="1200" spc="-5" dirty="0">
                <a:latin typeface="Times New Roman"/>
                <a:cs typeface="Times New Roman"/>
              </a:rPr>
              <a:t>), </a:t>
            </a:r>
            <a:r>
              <a:rPr sz="1200" spc="-10" dirty="0">
                <a:latin typeface="Times New Roman"/>
                <a:cs typeface="Times New Roman"/>
              </a:rPr>
              <a:t>HSB </a:t>
            </a:r>
            <a:r>
              <a:rPr sz="1200" dirty="0">
                <a:latin typeface="Times New Roman"/>
                <a:cs typeface="Times New Roman"/>
              </a:rPr>
              <a:t>(</a:t>
            </a:r>
            <a:r>
              <a:rPr sz="1200" i="1" dirty="0">
                <a:latin typeface="Times New Roman"/>
                <a:cs typeface="Times New Roman"/>
              </a:rPr>
              <a:t>Hue, Saturation, </a:t>
            </a:r>
            <a:r>
              <a:rPr sz="1200" i="1" spc="-5" dirty="0">
                <a:latin typeface="Times New Roman"/>
                <a:cs typeface="Times New Roman"/>
              </a:rPr>
              <a:t>Brightness</a:t>
            </a:r>
            <a:r>
              <a:rPr sz="1200" spc="-5" dirty="0">
                <a:latin typeface="Times New Roman"/>
                <a:cs typeface="Times New Roman"/>
              </a:rPr>
              <a:t>)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HSL (</a:t>
            </a:r>
            <a:r>
              <a:rPr sz="1200" i="1" spc="-5" dirty="0">
                <a:latin typeface="Times New Roman"/>
                <a:cs typeface="Times New Roman"/>
              </a:rPr>
              <a:t>Hue, </a:t>
            </a:r>
            <a:r>
              <a:rPr sz="1200" i="1" dirty="0">
                <a:latin typeface="Times New Roman"/>
                <a:cs typeface="Times New Roman"/>
              </a:rPr>
              <a:t>Saturation,  </a:t>
            </a:r>
            <a:r>
              <a:rPr sz="1200" i="1" spc="-5" dirty="0">
                <a:latin typeface="Times New Roman"/>
                <a:cs typeface="Times New Roman"/>
              </a:rPr>
              <a:t>Lightness/Luminance</a:t>
            </a:r>
            <a:r>
              <a:rPr sz="1200" spc="-5" dirty="0">
                <a:latin typeface="Times New Roman"/>
                <a:cs typeface="Times New Roman"/>
              </a:rPr>
              <a:t>). Pada dasarnya varian-varian </a:t>
            </a:r>
            <a:r>
              <a:rPr sz="1200" dirty="0">
                <a:latin typeface="Times New Roman"/>
                <a:cs typeface="Times New Roman"/>
              </a:rPr>
              <a:t>tersebut sama </a:t>
            </a: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spc="-15" dirty="0">
                <a:latin typeface="Times New Roman"/>
                <a:cs typeface="Times New Roman"/>
              </a:rPr>
              <a:t>HSI. </a:t>
            </a:r>
            <a:r>
              <a:rPr sz="1200" spc="-5" dirty="0">
                <a:latin typeface="Times New Roman"/>
                <a:cs typeface="Times New Roman"/>
              </a:rPr>
              <a:t>Visualiasi  </a:t>
            </a:r>
            <a:r>
              <a:rPr sz="1200" dirty="0">
                <a:latin typeface="Times New Roman"/>
                <a:cs typeface="Times New Roman"/>
              </a:rPr>
              <a:t>model </a:t>
            </a:r>
            <a:r>
              <a:rPr sz="1200" spc="-5" dirty="0">
                <a:latin typeface="Times New Roman"/>
                <a:cs typeface="Times New Roman"/>
              </a:rPr>
              <a:t>warna </a:t>
            </a:r>
            <a:r>
              <a:rPr sz="1200" spc="-15" dirty="0">
                <a:latin typeface="Times New Roman"/>
                <a:cs typeface="Times New Roman"/>
              </a:rPr>
              <a:t>HSI </a:t>
            </a:r>
            <a:r>
              <a:rPr sz="1200" dirty="0">
                <a:latin typeface="Times New Roman"/>
                <a:cs typeface="Times New Roman"/>
              </a:rPr>
              <a:t>disajikan pada </a:t>
            </a:r>
            <a:r>
              <a:rPr sz="1200" spc="-5" dirty="0">
                <a:latin typeface="Times New Roman"/>
                <a:cs typeface="Times New Roman"/>
              </a:rPr>
              <a:t>gambar </a:t>
            </a:r>
            <a:r>
              <a:rPr sz="1200" spc="-15" dirty="0">
                <a:latin typeface="Times New Roman"/>
                <a:cs typeface="Times New Roman"/>
              </a:rPr>
              <a:t>di </a:t>
            </a:r>
            <a:r>
              <a:rPr sz="1200" dirty="0">
                <a:latin typeface="Times New Roman"/>
                <a:cs typeface="Times New Roman"/>
              </a:rPr>
              <a:t>bawah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ini.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41879" y="9347200"/>
            <a:ext cx="28778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Gambar </a:t>
            </a:r>
            <a:r>
              <a:rPr sz="1200" b="1" dirty="0">
                <a:latin typeface="Times New Roman"/>
                <a:cs typeface="Times New Roman"/>
              </a:rPr>
              <a:t>10.6 </a:t>
            </a:r>
            <a:r>
              <a:rPr sz="1200" b="1" spc="-5" dirty="0">
                <a:latin typeface="Times New Roman"/>
                <a:cs typeface="Times New Roman"/>
              </a:rPr>
              <a:t>Visualisasi Ruang Warna</a:t>
            </a:r>
            <a:r>
              <a:rPr sz="1200" b="1" spc="20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HSI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13927" y="6754279"/>
            <a:ext cx="3287244" cy="23694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627120" y="9874334"/>
            <a:ext cx="304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157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27120" y="9874334"/>
            <a:ext cx="304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158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01547" y="891590"/>
            <a:ext cx="5760085" cy="8630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Model</a:t>
            </a:r>
            <a:r>
              <a:rPr sz="1200" b="1" dirty="0">
                <a:latin typeface="Times New Roman"/>
                <a:cs typeface="Times New Roman"/>
              </a:rPr>
              <a:t> Pencahayaan</a:t>
            </a:r>
            <a:endParaRPr sz="1200">
              <a:latin typeface="Times New Roman"/>
              <a:cs typeface="Times New Roman"/>
            </a:endParaRPr>
          </a:p>
          <a:p>
            <a:pPr marL="12700" marR="6350" indent="360680" algn="just">
              <a:lnSpc>
                <a:spcPct val="143800"/>
              </a:lnSpc>
              <a:spcBef>
                <a:spcPts val="965"/>
              </a:spcBef>
            </a:pPr>
            <a:r>
              <a:rPr sz="1200" dirty="0">
                <a:latin typeface="Times New Roman"/>
                <a:cs typeface="Times New Roman"/>
              </a:rPr>
              <a:t>Salah satu </a:t>
            </a:r>
            <a:r>
              <a:rPr sz="1200" spc="-5" dirty="0">
                <a:latin typeface="Times New Roman"/>
                <a:cs typeface="Times New Roman"/>
              </a:rPr>
              <a:t>tujuan </a:t>
            </a:r>
            <a:r>
              <a:rPr sz="1200" dirty="0">
                <a:latin typeface="Times New Roman"/>
                <a:cs typeface="Times New Roman"/>
              </a:rPr>
              <a:t>dari </a:t>
            </a:r>
            <a:r>
              <a:rPr sz="1200" spc="-5" dirty="0">
                <a:latin typeface="Times New Roman"/>
                <a:cs typeface="Times New Roman"/>
              </a:rPr>
              <a:t>grafik </a:t>
            </a:r>
            <a:r>
              <a:rPr sz="1200" dirty="0">
                <a:latin typeface="Times New Roman"/>
                <a:cs typeface="Times New Roman"/>
              </a:rPr>
              <a:t>komputer adalah </a:t>
            </a:r>
            <a:r>
              <a:rPr sz="1200" spc="-5" dirty="0">
                <a:latin typeface="Times New Roman"/>
                <a:cs typeface="Times New Roman"/>
              </a:rPr>
              <a:t>menghasilkan tampilan yang senyata  mungkin. Untuk </a:t>
            </a:r>
            <a:r>
              <a:rPr sz="1200" dirty="0">
                <a:latin typeface="Times New Roman"/>
                <a:cs typeface="Times New Roman"/>
              </a:rPr>
              <a:t>mewujudkan </a:t>
            </a:r>
            <a:r>
              <a:rPr sz="1200" spc="-5" dirty="0">
                <a:latin typeface="Times New Roman"/>
                <a:cs typeface="Times New Roman"/>
              </a:rPr>
              <a:t>keinginan </a:t>
            </a:r>
            <a:r>
              <a:rPr sz="1200" dirty="0">
                <a:latin typeface="Times New Roman"/>
                <a:cs typeface="Times New Roman"/>
              </a:rPr>
              <a:t>tersbut </a:t>
            </a:r>
            <a:r>
              <a:rPr sz="1200" spc="-5" dirty="0">
                <a:latin typeface="Times New Roman"/>
                <a:cs typeface="Times New Roman"/>
              </a:rPr>
              <a:t>harus memperhatikan efek pencahayaan.  Komputer grafik sebenarnya </a:t>
            </a:r>
            <a:r>
              <a:rPr sz="1200" dirty="0">
                <a:latin typeface="Times New Roman"/>
                <a:cs typeface="Times New Roman"/>
              </a:rPr>
              <a:t>adalah model matematik dari </a:t>
            </a:r>
            <a:r>
              <a:rPr sz="1200" spc="-5" dirty="0">
                <a:latin typeface="Times New Roman"/>
                <a:cs typeface="Times New Roman"/>
              </a:rPr>
              <a:t>kehidupan nyata maka  pencahayaan </a:t>
            </a:r>
            <a:r>
              <a:rPr sz="1200" dirty="0">
                <a:latin typeface="Times New Roman"/>
                <a:cs typeface="Times New Roman"/>
              </a:rPr>
              <a:t>harus </a:t>
            </a:r>
            <a:r>
              <a:rPr sz="1200" spc="-5" dirty="0">
                <a:latin typeface="Times New Roman"/>
                <a:cs typeface="Times New Roman"/>
              </a:rPr>
              <a:t>dapat </a:t>
            </a:r>
            <a:r>
              <a:rPr sz="1200" dirty="0">
                <a:latin typeface="Times New Roman"/>
                <a:cs typeface="Times New Roman"/>
              </a:rPr>
              <a:t>diubah </a:t>
            </a:r>
            <a:r>
              <a:rPr sz="1200" spc="-5" dirty="0">
                <a:latin typeface="Times New Roman"/>
                <a:cs typeface="Times New Roman"/>
              </a:rPr>
              <a:t>menjadi </a:t>
            </a:r>
            <a:r>
              <a:rPr sz="1200" dirty="0">
                <a:latin typeface="Times New Roman"/>
                <a:cs typeface="Times New Roman"/>
              </a:rPr>
              <a:t>model </a:t>
            </a:r>
            <a:r>
              <a:rPr sz="1200" spc="-5" dirty="0">
                <a:latin typeface="Times New Roman"/>
                <a:cs typeface="Times New Roman"/>
              </a:rPr>
              <a:t>matematika. Model matematik tersebut harus  memenuhi persyaratan sebagai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berikut: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L="698500" indent="-22923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699135" algn="l"/>
              </a:tabLst>
            </a:pPr>
            <a:r>
              <a:rPr sz="1200" spc="-5" dirty="0">
                <a:latin typeface="Times New Roman"/>
                <a:cs typeface="Times New Roman"/>
              </a:rPr>
              <a:t>Menghasilkan </a:t>
            </a:r>
            <a:r>
              <a:rPr sz="1200" dirty="0">
                <a:latin typeface="Times New Roman"/>
                <a:cs typeface="Times New Roman"/>
              </a:rPr>
              <a:t>efek </a:t>
            </a:r>
            <a:r>
              <a:rPr sz="1200" spc="-5" dirty="0">
                <a:latin typeface="Times New Roman"/>
                <a:cs typeface="Times New Roman"/>
              </a:rPr>
              <a:t>seperti </a:t>
            </a:r>
            <a:r>
              <a:rPr sz="1200" spc="-10" dirty="0">
                <a:latin typeface="Times New Roman"/>
                <a:cs typeface="Times New Roman"/>
              </a:rPr>
              <a:t>cahaya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sesunguhnya.</a:t>
            </a:r>
            <a:endParaRPr sz="1200">
              <a:latin typeface="Times New Roman"/>
              <a:cs typeface="Times New Roman"/>
            </a:endParaRPr>
          </a:p>
          <a:p>
            <a:pPr marL="698500" indent="-229235">
              <a:lnSpc>
                <a:spcPct val="100000"/>
              </a:lnSpc>
              <a:spcBef>
                <a:spcPts val="620"/>
              </a:spcBef>
              <a:buAutoNum type="arabicPeriod"/>
              <a:tabLst>
                <a:tab pos="699135" algn="l"/>
              </a:tabLst>
            </a:pPr>
            <a:r>
              <a:rPr sz="1200" dirty="0">
                <a:latin typeface="Times New Roman"/>
                <a:cs typeface="Times New Roman"/>
              </a:rPr>
              <a:t>Dapat </a:t>
            </a:r>
            <a:r>
              <a:rPr sz="1200" spc="-5" dirty="0">
                <a:latin typeface="Times New Roman"/>
                <a:cs typeface="Times New Roman"/>
              </a:rPr>
              <a:t>dihitung dengan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cepat.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1200" b="1" dirty="0">
                <a:latin typeface="Times New Roman"/>
                <a:cs typeface="Times New Roman"/>
              </a:rPr>
              <a:t>Pencahayan </a:t>
            </a:r>
            <a:r>
              <a:rPr sz="1200" b="1" spc="-10" dirty="0">
                <a:latin typeface="Times New Roman"/>
                <a:cs typeface="Times New Roman"/>
              </a:rPr>
              <a:t>Global </a:t>
            </a:r>
            <a:r>
              <a:rPr sz="1200" b="1" spc="-15" dirty="0">
                <a:latin typeface="Times New Roman"/>
                <a:cs typeface="Times New Roman"/>
              </a:rPr>
              <a:t>dan</a:t>
            </a:r>
            <a:r>
              <a:rPr sz="1200" b="1" spc="1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Lokal</a:t>
            </a:r>
            <a:endParaRPr sz="1200">
              <a:latin typeface="Times New Roman"/>
              <a:cs typeface="Times New Roman"/>
            </a:endParaRPr>
          </a:p>
          <a:p>
            <a:pPr marL="12700" marR="6350" indent="360680" algn="just">
              <a:lnSpc>
                <a:spcPct val="144400"/>
              </a:lnSpc>
              <a:spcBef>
                <a:spcPts val="480"/>
              </a:spcBef>
            </a:pPr>
            <a:r>
              <a:rPr sz="1200" spc="-15" dirty="0">
                <a:latin typeface="Times New Roman"/>
                <a:cs typeface="Times New Roman"/>
              </a:rPr>
              <a:t>Ada </a:t>
            </a:r>
            <a:r>
              <a:rPr sz="1200" spc="-5" dirty="0">
                <a:latin typeface="Times New Roman"/>
                <a:cs typeface="Times New Roman"/>
              </a:rPr>
              <a:t>berbagai </a:t>
            </a:r>
            <a:r>
              <a:rPr sz="1200" dirty="0">
                <a:latin typeface="Times New Roman"/>
                <a:cs typeface="Times New Roman"/>
              </a:rPr>
              <a:t>model </a:t>
            </a:r>
            <a:r>
              <a:rPr sz="1200" spc="-5" dirty="0">
                <a:latin typeface="Times New Roman"/>
                <a:cs typeface="Times New Roman"/>
              </a:rPr>
              <a:t>matematika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diusulkan, namun </a:t>
            </a:r>
            <a:r>
              <a:rPr sz="1200" spc="-5" dirty="0">
                <a:latin typeface="Times New Roman"/>
                <a:cs typeface="Times New Roman"/>
              </a:rPr>
              <a:t>kita </a:t>
            </a:r>
            <a:r>
              <a:rPr sz="1200" dirty="0">
                <a:latin typeface="Times New Roman"/>
                <a:cs typeface="Times New Roman"/>
              </a:rPr>
              <a:t>dapat </a:t>
            </a:r>
            <a:r>
              <a:rPr sz="1200" spc="-5" dirty="0">
                <a:latin typeface="Times New Roman"/>
                <a:cs typeface="Times New Roman"/>
              </a:rPr>
              <a:t>mengelompokkan  sebagai</a:t>
            </a:r>
            <a:r>
              <a:rPr sz="1200" dirty="0">
                <a:latin typeface="Times New Roman"/>
                <a:cs typeface="Times New Roman"/>
              </a:rPr>
              <a:t> berikut: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imes New Roman"/>
              <a:cs typeface="Times New Roman"/>
            </a:endParaRPr>
          </a:p>
          <a:p>
            <a:pPr marL="469900" indent="-22923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70534" algn="l"/>
              </a:tabLst>
            </a:pPr>
            <a:r>
              <a:rPr sz="1200" spc="-5" dirty="0">
                <a:latin typeface="Times New Roman"/>
                <a:cs typeface="Times New Roman"/>
              </a:rPr>
              <a:t>Model pencahayaan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global.</a:t>
            </a:r>
            <a:endParaRPr sz="1200">
              <a:latin typeface="Times New Roman"/>
              <a:cs typeface="Times New Roman"/>
            </a:endParaRPr>
          </a:p>
          <a:p>
            <a:pPr marL="469900" indent="-229235">
              <a:lnSpc>
                <a:spcPct val="100000"/>
              </a:lnSpc>
              <a:spcBef>
                <a:spcPts val="640"/>
              </a:spcBef>
              <a:buAutoNum type="arabicPeriod"/>
              <a:tabLst>
                <a:tab pos="470534" algn="l"/>
              </a:tabLst>
            </a:pPr>
            <a:r>
              <a:rPr sz="1200" spc="-5" dirty="0">
                <a:latin typeface="Times New Roman"/>
                <a:cs typeface="Times New Roman"/>
              </a:rPr>
              <a:t>Model pencahayaan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lokal.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spc="-5" dirty="0">
                <a:latin typeface="Times New Roman"/>
                <a:cs typeface="Times New Roman"/>
              </a:rPr>
              <a:t>Model pencahayaan</a:t>
            </a:r>
            <a:r>
              <a:rPr sz="1200" b="1" spc="1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global</a:t>
            </a:r>
            <a:endParaRPr sz="1200">
              <a:latin typeface="Times New Roman"/>
              <a:cs typeface="Times New Roman"/>
            </a:endParaRPr>
          </a:p>
          <a:p>
            <a:pPr marL="12700" marR="6985" indent="228600" algn="just">
              <a:lnSpc>
                <a:spcPct val="143700"/>
              </a:lnSpc>
              <a:spcBef>
                <a:spcPts val="990"/>
              </a:spcBef>
            </a:pPr>
            <a:r>
              <a:rPr sz="1200" spc="-5" dirty="0">
                <a:latin typeface="Times New Roman"/>
                <a:cs typeface="Times New Roman"/>
              </a:rPr>
              <a:t>Model pencahayaan global </a:t>
            </a:r>
            <a:r>
              <a:rPr sz="1200" dirty="0">
                <a:latin typeface="Times New Roman"/>
                <a:cs typeface="Times New Roman"/>
              </a:rPr>
              <a:t>merupakan model </a:t>
            </a:r>
            <a:r>
              <a:rPr sz="1200" spc="-5" dirty="0">
                <a:latin typeface="Times New Roman"/>
                <a:cs typeface="Times New Roman"/>
              </a:rPr>
              <a:t>matematika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memperhitngkan  </a:t>
            </a:r>
            <a:r>
              <a:rPr sz="1200" spc="-5" dirty="0">
                <a:latin typeface="Times New Roman"/>
                <a:cs typeface="Times New Roman"/>
              </a:rPr>
              <a:t>pengaruh </a:t>
            </a:r>
            <a:r>
              <a:rPr sz="1200" dirty="0">
                <a:latin typeface="Times New Roman"/>
                <a:cs typeface="Times New Roman"/>
              </a:rPr>
              <a:t>interaksi </a:t>
            </a:r>
            <a:r>
              <a:rPr sz="1200" spc="-5" dirty="0">
                <a:latin typeface="Times New Roman"/>
                <a:cs typeface="Times New Roman"/>
              </a:rPr>
              <a:t>cahaya </a:t>
            </a:r>
            <a:r>
              <a:rPr sz="1200" dirty="0">
                <a:latin typeface="Times New Roman"/>
                <a:cs typeface="Times New Roman"/>
              </a:rPr>
              <a:t>terhadap </a:t>
            </a:r>
            <a:r>
              <a:rPr sz="1200" spc="-5" dirty="0">
                <a:latin typeface="Times New Roman"/>
                <a:cs typeface="Times New Roman"/>
              </a:rPr>
              <a:t>berbagai </a:t>
            </a:r>
            <a:r>
              <a:rPr sz="1200" dirty="0">
                <a:latin typeface="Times New Roman"/>
                <a:cs typeface="Times New Roman"/>
              </a:rPr>
              <a:t>objek, seperti (Pantulan, </a:t>
            </a:r>
            <a:r>
              <a:rPr sz="1200" spc="-5" dirty="0">
                <a:latin typeface="Times New Roman"/>
                <a:cs typeface="Times New Roman"/>
              </a:rPr>
              <a:t>Serapan </a:t>
            </a:r>
            <a:r>
              <a:rPr sz="1200" dirty="0">
                <a:latin typeface="Times New Roman"/>
                <a:cs typeface="Times New Roman"/>
              </a:rPr>
              <a:t>cahaya,  </a:t>
            </a:r>
            <a:r>
              <a:rPr sz="1200" spc="-5" dirty="0">
                <a:latin typeface="Times New Roman"/>
                <a:cs typeface="Times New Roman"/>
              </a:rPr>
              <a:t>Bayangan). Model pencahayaan global </a:t>
            </a:r>
            <a:r>
              <a:rPr sz="1200" dirty="0">
                <a:latin typeface="Times New Roman"/>
                <a:cs typeface="Times New Roman"/>
              </a:rPr>
              <a:t>dapat dikelompokkan </a:t>
            </a:r>
            <a:r>
              <a:rPr sz="1200" spc="-10" dirty="0">
                <a:latin typeface="Times New Roman"/>
                <a:cs typeface="Times New Roman"/>
              </a:rPr>
              <a:t>sebagai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berikut: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i="1" dirty="0">
                <a:latin typeface="Times New Roman"/>
                <a:cs typeface="Times New Roman"/>
              </a:rPr>
              <a:t>Ray </a:t>
            </a:r>
            <a:r>
              <a:rPr sz="1200" b="1" i="1" spc="-5" dirty="0">
                <a:latin typeface="Times New Roman"/>
                <a:cs typeface="Times New Roman"/>
              </a:rPr>
              <a:t>tracing</a:t>
            </a:r>
            <a:endParaRPr sz="1200">
              <a:latin typeface="Times New Roman"/>
              <a:cs typeface="Times New Roman"/>
            </a:endParaRPr>
          </a:p>
          <a:p>
            <a:pPr marL="12700" marR="7620" indent="227965" algn="just">
              <a:lnSpc>
                <a:spcPct val="143100"/>
              </a:lnSpc>
              <a:spcBef>
                <a:spcPts val="1000"/>
              </a:spcBef>
            </a:pPr>
            <a:r>
              <a:rPr sz="1200" i="1" dirty="0">
                <a:latin typeface="Times New Roman"/>
                <a:cs typeface="Times New Roman"/>
              </a:rPr>
              <a:t>Ray tracing </a:t>
            </a:r>
            <a:r>
              <a:rPr sz="1200" spc="-5" dirty="0">
                <a:latin typeface="Times New Roman"/>
                <a:cs typeface="Times New Roman"/>
              </a:rPr>
              <a:t>cahaya </a:t>
            </a:r>
            <a:r>
              <a:rPr sz="1200" dirty="0">
                <a:latin typeface="Times New Roman"/>
                <a:cs typeface="Times New Roman"/>
              </a:rPr>
              <a:t>menyebar ke </a:t>
            </a:r>
            <a:r>
              <a:rPr sz="1200" spc="-5" dirty="0">
                <a:latin typeface="Times New Roman"/>
                <a:cs typeface="Times New Roman"/>
              </a:rPr>
              <a:t>berbagai </a:t>
            </a:r>
            <a:r>
              <a:rPr sz="1200" dirty="0">
                <a:latin typeface="Times New Roman"/>
                <a:cs typeface="Times New Roman"/>
              </a:rPr>
              <a:t>arah, kemudian </a:t>
            </a:r>
            <a:r>
              <a:rPr sz="1200" spc="-5" dirty="0">
                <a:latin typeface="Times New Roman"/>
                <a:cs typeface="Times New Roman"/>
              </a:rPr>
              <a:t>menghitung </a:t>
            </a:r>
            <a:r>
              <a:rPr sz="1200" dirty="0">
                <a:latin typeface="Times New Roman"/>
                <a:cs typeface="Times New Roman"/>
              </a:rPr>
              <a:t>kuat </a:t>
            </a:r>
            <a:r>
              <a:rPr sz="1200" spc="-5" dirty="0">
                <a:latin typeface="Times New Roman"/>
                <a:cs typeface="Times New Roman"/>
              </a:rPr>
              <a:t>cahaya </a:t>
            </a:r>
            <a:r>
              <a:rPr sz="1200" dirty="0">
                <a:latin typeface="Times New Roman"/>
                <a:cs typeface="Times New Roman"/>
              </a:rPr>
              <a:t>pada  saat </a:t>
            </a:r>
            <a:r>
              <a:rPr sz="1200" spc="-10" dirty="0">
                <a:latin typeface="Times New Roman"/>
                <a:cs typeface="Times New Roman"/>
              </a:rPr>
              <a:t>cahaya </a:t>
            </a:r>
            <a:r>
              <a:rPr sz="1200" spc="-5" dirty="0">
                <a:latin typeface="Times New Roman"/>
                <a:cs typeface="Times New Roman"/>
              </a:rPr>
              <a:t>mengenai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mata.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i="1" dirty="0">
                <a:latin typeface="Times New Roman"/>
                <a:cs typeface="Times New Roman"/>
              </a:rPr>
              <a:t>Radiocity</a:t>
            </a:r>
            <a:endParaRPr sz="1200">
              <a:latin typeface="Times New Roman"/>
              <a:cs typeface="Times New Roman"/>
            </a:endParaRPr>
          </a:p>
          <a:p>
            <a:pPr marL="12700" marR="5080" indent="228600" algn="just">
              <a:lnSpc>
                <a:spcPct val="143700"/>
              </a:lnSpc>
              <a:spcBef>
                <a:spcPts val="969"/>
              </a:spcBef>
            </a:pPr>
            <a:r>
              <a:rPr sz="1200" i="1" dirty="0">
                <a:latin typeface="Times New Roman"/>
                <a:cs typeface="Times New Roman"/>
              </a:rPr>
              <a:t>Radiocity </a:t>
            </a:r>
            <a:r>
              <a:rPr sz="1200" spc="-5" dirty="0">
                <a:latin typeface="Times New Roman"/>
                <a:cs typeface="Times New Roman"/>
              </a:rPr>
              <a:t>mengasumsikan sembarang </a:t>
            </a:r>
            <a:r>
              <a:rPr sz="1200" dirty="0">
                <a:latin typeface="Times New Roman"/>
                <a:cs typeface="Times New Roman"/>
              </a:rPr>
              <a:t>permukaan </a:t>
            </a:r>
            <a:r>
              <a:rPr sz="1200" spc="-5" dirty="0">
                <a:latin typeface="Times New Roman"/>
                <a:cs typeface="Times New Roman"/>
              </a:rPr>
              <a:t>benda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tidak berwarna hitam  diasumsikan </a:t>
            </a:r>
            <a:r>
              <a:rPr sz="1200" spc="-5" dirty="0">
                <a:latin typeface="Times New Roman"/>
                <a:cs typeface="Times New Roman"/>
              </a:rPr>
              <a:t>menjadi </a:t>
            </a:r>
            <a:r>
              <a:rPr sz="1200" dirty="0">
                <a:latin typeface="Times New Roman"/>
                <a:cs typeface="Times New Roman"/>
              </a:rPr>
              <a:t>sumber </a:t>
            </a:r>
            <a:r>
              <a:rPr sz="1200" spc="-10" dirty="0">
                <a:latin typeface="Times New Roman"/>
                <a:cs typeface="Times New Roman"/>
              </a:rPr>
              <a:t>cahaya. </a:t>
            </a:r>
            <a:r>
              <a:rPr sz="1200" spc="-5" dirty="0">
                <a:latin typeface="Times New Roman"/>
                <a:cs typeface="Times New Roman"/>
              </a:rPr>
              <a:t>Cahaya yang </a:t>
            </a:r>
            <a:r>
              <a:rPr sz="1200" dirty="0">
                <a:latin typeface="Times New Roman"/>
                <a:cs typeface="Times New Roman"/>
              </a:rPr>
              <a:t>dikeluarkan oleh </a:t>
            </a:r>
            <a:r>
              <a:rPr sz="1200" spc="-5" dirty="0">
                <a:latin typeface="Times New Roman"/>
                <a:cs typeface="Times New Roman"/>
              </a:rPr>
              <a:t>benda </a:t>
            </a:r>
            <a:r>
              <a:rPr sz="1200" dirty="0">
                <a:latin typeface="Times New Roman"/>
                <a:cs typeface="Times New Roman"/>
              </a:rPr>
              <a:t>tersebut  </a:t>
            </a:r>
            <a:r>
              <a:rPr sz="1200" spc="-5" dirty="0">
                <a:latin typeface="Times New Roman"/>
                <a:cs typeface="Times New Roman"/>
              </a:rPr>
              <a:t>dipengaruhi </a:t>
            </a:r>
            <a:r>
              <a:rPr sz="1200" dirty="0">
                <a:latin typeface="Times New Roman"/>
                <a:cs typeface="Times New Roman"/>
              </a:rPr>
              <a:t>oleh </a:t>
            </a:r>
            <a:r>
              <a:rPr sz="1200" spc="-10" dirty="0">
                <a:latin typeface="Times New Roman"/>
                <a:cs typeface="Times New Roman"/>
              </a:rPr>
              <a:t>cahaya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berasal dari sumber </a:t>
            </a:r>
            <a:r>
              <a:rPr sz="1200" spc="-5" dirty="0">
                <a:latin typeface="Times New Roman"/>
                <a:cs typeface="Times New Roman"/>
              </a:rPr>
              <a:t>cahaya </a:t>
            </a:r>
            <a:r>
              <a:rPr sz="1200" dirty="0">
                <a:latin typeface="Times New Roman"/>
                <a:cs typeface="Times New Roman"/>
              </a:rPr>
              <a:t>dan pantulan dari </a:t>
            </a:r>
            <a:r>
              <a:rPr sz="1200" spc="-5" dirty="0">
                <a:latin typeface="Times New Roman"/>
                <a:cs typeface="Times New Roman"/>
              </a:rPr>
              <a:t>benda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lain.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spc="-5" dirty="0">
                <a:latin typeface="Times New Roman"/>
                <a:cs typeface="Times New Roman"/>
              </a:rPr>
              <a:t>Model </a:t>
            </a:r>
            <a:r>
              <a:rPr sz="1200" b="1" dirty="0">
                <a:latin typeface="Times New Roman"/>
                <a:cs typeface="Times New Roman"/>
              </a:rPr>
              <a:t>Pencahayaan</a:t>
            </a:r>
            <a:r>
              <a:rPr sz="1200" b="1" spc="-5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Lokal</a:t>
            </a:r>
            <a:endParaRPr sz="1200">
              <a:latin typeface="Times New Roman"/>
              <a:cs typeface="Times New Roman"/>
            </a:endParaRPr>
          </a:p>
          <a:p>
            <a:pPr marL="12700" marR="6350" indent="228600" algn="just">
              <a:lnSpc>
                <a:spcPct val="144400"/>
              </a:lnSpc>
              <a:spcBef>
                <a:spcPts val="960"/>
              </a:spcBef>
            </a:pPr>
            <a:r>
              <a:rPr sz="1200" spc="-5" dirty="0">
                <a:latin typeface="Times New Roman"/>
                <a:cs typeface="Times New Roman"/>
              </a:rPr>
              <a:t>Model pencahayaan </a:t>
            </a:r>
            <a:r>
              <a:rPr sz="1200" dirty="0">
                <a:latin typeface="Times New Roman"/>
                <a:cs typeface="Times New Roman"/>
              </a:rPr>
              <a:t>lokal </a:t>
            </a:r>
            <a:r>
              <a:rPr sz="1200" spc="-5" dirty="0">
                <a:latin typeface="Times New Roman"/>
                <a:cs typeface="Times New Roman"/>
              </a:rPr>
              <a:t>tidak memperhitungkan pengaruh </a:t>
            </a:r>
            <a:r>
              <a:rPr sz="1200" spc="-10" dirty="0">
                <a:latin typeface="Times New Roman"/>
                <a:cs typeface="Times New Roman"/>
              </a:rPr>
              <a:t>cahaya </a:t>
            </a:r>
            <a:r>
              <a:rPr sz="1200" spc="-5" dirty="0">
                <a:latin typeface="Times New Roman"/>
                <a:cs typeface="Times New Roman"/>
              </a:rPr>
              <a:t>yang dihasilkan </a:t>
            </a:r>
            <a:r>
              <a:rPr sz="1200" dirty="0">
                <a:latin typeface="Times New Roman"/>
                <a:cs typeface="Times New Roman"/>
              </a:rPr>
              <a:t>oleh  benda </a:t>
            </a:r>
            <a:r>
              <a:rPr sz="1200" spc="-5" dirty="0">
                <a:latin typeface="Times New Roman"/>
                <a:cs typeface="Times New Roman"/>
              </a:rPr>
              <a:t>lain disekitarnya. Model pencahayaan </a:t>
            </a:r>
            <a:r>
              <a:rPr sz="1200" dirty="0">
                <a:latin typeface="Times New Roman"/>
                <a:cs typeface="Times New Roman"/>
              </a:rPr>
              <a:t>lokal </a:t>
            </a:r>
            <a:r>
              <a:rPr sz="1200" spc="-15" dirty="0">
                <a:latin typeface="Times New Roman"/>
                <a:cs typeface="Times New Roman"/>
              </a:rPr>
              <a:t>hanya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membutuhkan: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810209"/>
            <a:ext cx="2032635" cy="107505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20"/>
              </a:spcBef>
              <a:buAutoNum type="arabicPeriod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Sifat materi </a:t>
            </a:r>
            <a:r>
              <a:rPr sz="1200" spc="-10" dirty="0">
                <a:latin typeface="Times New Roman"/>
                <a:cs typeface="Times New Roman"/>
              </a:rPr>
              <a:t>penyusun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benda.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AutoNum type="arabicPeriod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Sumber</a:t>
            </a:r>
            <a:r>
              <a:rPr sz="1200" spc="-5" dirty="0">
                <a:latin typeface="Times New Roman"/>
                <a:cs typeface="Times New Roman"/>
              </a:rPr>
              <a:t> cahaya.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AutoNum type="arabicPeriod"/>
              <a:tabLst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Geomerti permukaan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benda.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AutoNum type="arabicPeriod"/>
              <a:tabLst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Posisi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mata.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2849930"/>
            <a:ext cx="5761355" cy="1384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Sifat </a:t>
            </a:r>
            <a:r>
              <a:rPr sz="1200" b="1" dirty="0">
                <a:latin typeface="Times New Roman"/>
                <a:cs typeface="Times New Roman"/>
              </a:rPr>
              <a:t>Materi </a:t>
            </a:r>
            <a:r>
              <a:rPr sz="1200" b="1" spc="-5" dirty="0">
                <a:latin typeface="Times New Roman"/>
                <a:cs typeface="Times New Roman"/>
              </a:rPr>
              <a:t>Penyusun</a:t>
            </a:r>
            <a:r>
              <a:rPr sz="1200" b="1" spc="-2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Benda</a:t>
            </a:r>
            <a:endParaRPr sz="1200">
              <a:latin typeface="Times New Roman"/>
              <a:cs typeface="Times New Roman"/>
            </a:endParaRPr>
          </a:p>
          <a:p>
            <a:pPr marL="12700" marR="5080" indent="228600" algn="just">
              <a:lnSpc>
                <a:spcPct val="144000"/>
              </a:lnSpc>
              <a:spcBef>
                <a:spcPts val="965"/>
              </a:spcBef>
            </a:pPr>
            <a:r>
              <a:rPr sz="1200" dirty="0">
                <a:latin typeface="Times New Roman"/>
                <a:cs typeface="Times New Roman"/>
              </a:rPr>
              <a:t>Sifat materi </a:t>
            </a:r>
            <a:r>
              <a:rPr sz="1200" spc="-5" dirty="0">
                <a:latin typeface="Times New Roman"/>
                <a:cs typeface="Times New Roman"/>
              </a:rPr>
              <a:t>penyusun </a:t>
            </a:r>
            <a:r>
              <a:rPr sz="1200" dirty="0">
                <a:latin typeface="Times New Roman"/>
                <a:cs typeface="Times New Roman"/>
              </a:rPr>
              <a:t>benda menentukan </a:t>
            </a:r>
            <a:r>
              <a:rPr sz="1200" spc="-5" dirty="0">
                <a:latin typeface="Times New Roman"/>
                <a:cs typeface="Times New Roman"/>
              </a:rPr>
              <a:t>bagimana cahaya </a:t>
            </a:r>
            <a:r>
              <a:rPr sz="1200" dirty="0">
                <a:latin typeface="Times New Roman"/>
                <a:cs typeface="Times New Roman"/>
              </a:rPr>
              <a:t>bereaksi terhadap materi  </a:t>
            </a:r>
            <a:r>
              <a:rPr sz="1200" spc="-5" dirty="0">
                <a:latin typeface="Times New Roman"/>
                <a:cs typeface="Times New Roman"/>
              </a:rPr>
              <a:t>penyusun </a:t>
            </a:r>
            <a:r>
              <a:rPr sz="1200" dirty="0">
                <a:latin typeface="Times New Roman"/>
                <a:cs typeface="Times New Roman"/>
              </a:rPr>
              <a:t>benda. Secara </a:t>
            </a:r>
            <a:r>
              <a:rPr sz="1200" spc="-5" dirty="0">
                <a:latin typeface="Times New Roman"/>
                <a:cs typeface="Times New Roman"/>
              </a:rPr>
              <a:t>umum cahaya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spc="-5" dirty="0">
                <a:latin typeface="Times New Roman"/>
                <a:cs typeface="Times New Roman"/>
              </a:rPr>
              <a:t>mengenai </a:t>
            </a:r>
            <a:r>
              <a:rPr sz="1200" dirty="0">
                <a:latin typeface="Times New Roman"/>
                <a:cs typeface="Times New Roman"/>
              </a:rPr>
              <a:t>permukaan </a:t>
            </a:r>
            <a:r>
              <a:rPr sz="1200" spc="-5" dirty="0">
                <a:latin typeface="Times New Roman"/>
                <a:cs typeface="Times New Roman"/>
              </a:rPr>
              <a:t>suatu benda </a:t>
            </a:r>
            <a:r>
              <a:rPr sz="1200" dirty="0">
                <a:latin typeface="Times New Roman"/>
                <a:cs typeface="Times New Roman"/>
              </a:rPr>
              <a:t>akan  dipantulkan oleh </a:t>
            </a:r>
            <a:r>
              <a:rPr sz="1200" spc="-5" dirty="0">
                <a:latin typeface="Times New Roman"/>
                <a:cs typeface="Times New Roman"/>
              </a:rPr>
              <a:t>permukaan </a:t>
            </a:r>
            <a:r>
              <a:rPr sz="1200" dirty="0">
                <a:latin typeface="Times New Roman"/>
                <a:cs typeface="Times New Roman"/>
              </a:rPr>
              <a:t>benda </a:t>
            </a:r>
            <a:r>
              <a:rPr sz="1200" spc="-5" dirty="0">
                <a:latin typeface="Times New Roman"/>
                <a:cs typeface="Times New Roman"/>
              </a:rPr>
              <a:t>tersebut. Gambar </a:t>
            </a:r>
            <a:r>
              <a:rPr sz="1200" dirty="0">
                <a:latin typeface="Times New Roman"/>
                <a:cs typeface="Times New Roman"/>
              </a:rPr>
              <a:t>berikut </a:t>
            </a:r>
            <a:r>
              <a:rPr sz="1200" spc="-5" dirty="0">
                <a:latin typeface="Times New Roman"/>
                <a:cs typeface="Times New Roman"/>
              </a:rPr>
              <a:t>mengilustrasikan </a:t>
            </a:r>
            <a:r>
              <a:rPr sz="1200" dirty="0">
                <a:latin typeface="Times New Roman"/>
                <a:cs typeface="Times New Roman"/>
              </a:rPr>
              <a:t>perjalanan  </a:t>
            </a:r>
            <a:r>
              <a:rPr sz="1200" spc="-5" dirty="0">
                <a:latin typeface="Times New Roman"/>
                <a:cs typeface="Times New Roman"/>
              </a:rPr>
              <a:t>cahaya </a:t>
            </a:r>
            <a:r>
              <a:rPr sz="1200" dirty="0">
                <a:latin typeface="Times New Roman"/>
                <a:cs typeface="Times New Roman"/>
              </a:rPr>
              <a:t>dari sumber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cahaya.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61920" y="7271969"/>
            <a:ext cx="22364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Gambar </a:t>
            </a:r>
            <a:r>
              <a:rPr sz="1200" b="1" dirty="0">
                <a:latin typeface="Times New Roman"/>
                <a:cs typeface="Times New Roman"/>
              </a:rPr>
              <a:t>10.7 </a:t>
            </a:r>
            <a:r>
              <a:rPr sz="1200" b="1" spc="-5" dirty="0">
                <a:latin typeface="Times New Roman"/>
                <a:cs typeface="Times New Roman"/>
              </a:rPr>
              <a:t>Model</a:t>
            </a:r>
            <a:r>
              <a:rPr sz="1200" b="1" spc="-5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Pencahayaan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1700" y="7967980"/>
            <a:ext cx="5761355" cy="1468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28600">
              <a:lnSpc>
                <a:spcPct val="144400"/>
              </a:lnSpc>
              <a:spcBef>
                <a:spcPts val="100"/>
              </a:spcBef>
              <a:tabLst>
                <a:tab pos="2902585" algn="l"/>
              </a:tabLst>
            </a:pPr>
            <a:r>
              <a:rPr sz="1200" spc="-5" dirty="0">
                <a:latin typeface="Times New Roman"/>
                <a:cs typeface="Times New Roman"/>
              </a:rPr>
              <a:t>Berdasarkan    kepada </a:t>
            </a:r>
            <a:r>
              <a:rPr sz="1200" spc="2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meteri  </a:t>
            </a:r>
            <a:r>
              <a:rPr sz="1200" spc="1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penyusun	</a:t>
            </a:r>
            <a:r>
              <a:rPr sz="1200" dirty="0">
                <a:latin typeface="Times New Roman"/>
                <a:cs typeface="Times New Roman"/>
              </a:rPr>
              <a:t>benda </a:t>
            </a:r>
            <a:r>
              <a:rPr sz="1200" spc="-5" dirty="0">
                <a:latin typeface="Times New Roman"/>
                <a:cs typeface="Times New Roman"/>
              </a:rPr>
              <a:t>maka </a:t>
            </a:r>
            <a:r>
              <a:rPr sz="1200" spc="-10" dirty="0">
                <a:latin typeface="Times New Roman"/>
                <a:cs typeface="Times New Roman"/>
              </a:rPr>
              <a:t>ada tiga </a:t>
            </a:r>
            <a:r>
              <a:rPr sz="1200" spc="-5" dirty="0">
                <a:latin typeface="Times New Roman"/>
                <a:cs typeface="Times New Roman"/>
              </a:rPr>
              <a:t>kemungkinan </a:t>
            </a:r>
            <a:r>
              <a:rPr sz="1200" dirty="0">
                <a:latin typeface="Times New Roman"/>
                <a:cs typeface="Times New Roman"/>
              </a:rPr>
              <a:t>arah  </a:t>
            </a:r>
            <a:r>
              <a:rPr sz="1200" spc="-5" dirty="0">
                <a:latin typeface="Times New Roman"/>
                <a:cs typeface="Times New Roman"/>
              </a:rPr>
              <a:t>pentulancahaya </a:t>
            </a:r>
            <a:r>
              <a:rPr sz="1200" dirty="0">
                <a:latin typeface="Times New Roman"/>
                <a:cs typeface="Times New Roman"/>
              </a:rPr>
              <a:t>ketika </a:t>
            </a:r>
            <a:r>
              <a:rPr sz="1200" spc="-5" dirty="0">
                <a:latin typeface="Times New Roman"/>
                <a:cs typeface="Times New Roman"/>
              </a:rPr>
              <a:t>cahaya </a:t>
            </a:r>
            <a:r>
              <a:rPr sz="1200" dirty="0">
                <a:latin typeface="Times New Roman"/>
                <a:cs typeface="Times New Roman"/>
              </a:rPr>
              <a:t>menimpa </a:t>
            </a:r>
            <a:r>
              <a:rPr sz="1200" spc="-5" dirty="0">
                <a:latin typeface="Times New Roman"/>
                <a:cs typeface="Times New Roman"/>
              </a:rPr>
              <a:t>permukaan benda,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yaitu: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Specular.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640"/>
              </a:spcBef>
              <a:buAutoNum type="arabicPeriod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Diffuse.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620"/>
              </a:spcBef>
              <a:buAutoNum type="arabicPeriod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Translucent.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3000" y="4586998"/>
            <a:ext cx="2803601" cy="21043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99559" y="4440948"/>
            <a:ext cx="2434577" cy="22503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627120" y="9874334"/>
            <a:ext cx="304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159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891590"/>
            <a:ext cx="5761990" cy="164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i="1" spc="-5" dirty="0">
                <a:latin typeface="Times New Roman"/>
                <a:cs typeface="Times New Roman"/>
              </a:rPr>
              <a:t>Specular</a:t>
            </a:r>
            <a:endParaRPr sz="1200">
              <a:latin typeface="Times New Roman"/>
              <a:cs typeface="Times New Roman"/>
            </a:endParaRPr>
          </a:p>
          <a:p>
            <a:pPr marL="12700" marR="5080" indent="360680" algn="just">
              <a:lnSpc>
                <a:spcPct val="143800"/>
              </a:lnSpc>
              <a:spcBef>
                <a:spcPts val="965"/>
              </a:spcBef>
            </a:pPr>
            <a:r>
              <a:rPr sz="1200" i="1" dirty="0">
                <a:latin typeface="Times New Roman"/>
                <a:cs typeface="Times New Roman"/>
              </a:rPr>
              <a:t>Specular </a:t>
            </a:r>
            <a:r>
              <a:rPr sz="1200" spc="-5" dirty="0">
                <a:latin typeface="Times New Roman"/>
                <a:cs typeface="Times New Roman"/>
              </a:rPr>
              <a:t>merupakan </a:t>
            </a:r>
            <a:r>
              <a:rPr sz="1200" dirty="0">
                <a:latin typeface="Times New Roman"/>
                <a:cs typeface="Times New Roman"/>
              </a:rPr>
              <a:t>permukaan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licin dan halus, </a:t>
            </a:r>
            <a:r>
              <a:rPr sz="1200" spc="-5" dirty="0">
                <a:latin typeface="Times New Roman"/>
                <a:cs typeface="Times New Roman"/>
              </a:rPr>
              <a:t>misalnya </a:t>
            </a:r>
            <a:r>
              <a:rPr sz="1200" dirty="0">
                <a:latin typeface="Times New Roman"/>
                <a:cs typeface="Times New Roman"/>
              </a:rPr>
              <a:t>cermin, </a:t>
            </a:r>
            <a:r>
              <a:rPr sz="1200" spc="-5" dirty="0">
                <a:latin typeface="Times New Roman"/>
                <a:cs typeface="Times New Roman"/>
              </a:rPr>
              <a:t>benda-benda  </a:t>
            </a:r>
            <a:r>
              <a:rPr sz="1200" dirty="0">
                <a:latin typeface="Times New Roman"/>
                <a:cs typeface="Times New Roman"/>
              </a:rPr>
              <a:t>dari </a:t>
            </a:r>
            <a:r>
              <a:rPr sz="1200" spc="-5" dirty="0">
                <a:latin typeface="Times New Roman"/>
                <a:cs typeface="Times New Roman"/>
              </a:rPr>
              <a:t>plastik. </a:t>
            </a:r>
            <a:r>
              <a:rPr sz="1200" spc="-10" dirty="0">
                <a:latin typeface="Times New Roman"/>
                <a:cs typeface="Times New Roman"/>
              </a:rPr>
              <a:t>Cahaya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jatuh </a:t>
            </a:r>
            <a:r>
              <a:rPr sz="1200" spc="-5" dirty="0">
                <a:latin typeface="Times New Roman"/>
                <a:cs typeface="Times New Roman"/>
              </a:rPr>
              <a:t>pada </a:t>
            </a:r>
            <a:r>
              <a:rPr sz="1200" dirty="0">
                <a:latin typeface="Times New Roman"/>
                <a:cs typeface="Times New Roman"/>
              </a:rPr>
              <a:t>permukaan </a:t>
            </a:r>
            <a:r>
              <a:rPr sz="1200" spc="-5" dirty="0">
                <a:latin typeface="Times New Roman"/>
                <a:cs typeface="Times New Roman"/>
              </a:rPr>
              <a:t>pada benda-benda seperti </a:t>
            </a:r>
            <a:r>
              <a:rPr sz="1200" dirty="0">
                <a:latin typeface="Times New Roman"/>
                <a:cs typeface="Times New Roman"/>
              </a:rPr>
              <a:t>ini akan  dipantulkan </a:t>
            </a:r>
            <a:r>
              <a:rPr sz="1200" spc="-5" dirty="0">
                <a:latin typeface="Times New Roman"/>
                <a:cs typeface="Times New Roman"/>
              </a:rPr>
              <a:t>kembali. Dan apabila kita </a:t>
            </a:r>
            <a:r>
              <a:rPr sz="1200" dirty="0">
                <a:latin typeface="Times New Roman"/>
                <a:cs typeface="Times New Roman"/>
              </a:rPr>
              <a:t>melihat dari sumber </a:t>
            </a:r>
            <a:r>
              <a:rPr sz="1200" spc="-10" dirty="0">
                <a:latin typeface="Times New Roman"/>
                <a:cs typeface="Times New Roman"/>
              </a:rPr>
              <a:t>datanya </a:t>
            </a:r>
            <a:r>
              <a:rPr sz="1200" spc="-5" dirty="0">
                <a:latin typeface="Times New Roman"/>
                <a:cs typeface="Times New Roman"/>
              </a:rPr>
              <a:t>cahaya </a:t>
            </a:r>
            <a:r>
              <a:rPr sz="1200" dirty="0">
                <a:latin typeface="Times New Roman"/>
                <a:cs typeface="Times New Roman"/>
              </a:rPr>
              <a:t>maka </a:t>
            </a:r>
            <a:r>
              <a:rPr sz="1200" spc="-5" dirty="0">
                <a:latin typeface="Times New Roman"/>
                <a:cs typeface="Times New Roman"/>
              </a:rPr>
              <a:t>kita melihat  </a:t>
            </a:r>
            <a:r>
              <a:rPr sz="1200" dirty="0">
                <a:latin typeface="Times New Roman"/>
                <a:cs typeface="Times New Roman"/>
              </a:rPr>
              <a:t>satu area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relatif </a:t>
            </a:r>
            <a:r>
              <a:rPr sz="1200" spc="-5" dirty="0">
                <a:latin typeface="Times New Roman"/>
                <a:cs typeface="Times New Roman"/>
              </a:rPr>
              <a:t>paling terang, </a:t>
            </a:r>
            <a:r>
              <a:rPr sz="1200" dirty="0">
                <a:latin typeface="Times New Roman"/>
                <a:cs typeface="Times New Roman"/>
              </a:rPr>
              <a:t>area </a:t>
            </a:r>
            <a:r>
              <a:rPr sz="1200" spc="-5" dirty="0">
                <a:latin typeface="Times New Roman"/>
                <a:cs typeface="Times New Roman"/>
              </a:rPr>
              <a:t>tersebut </a:t>
            </a:r>
            <a:r>
              <a:rPr sz="1200" dirty="0">
                <a:latin typeface="Times New Roman"/>
                <a:cs typeface="Times New Roman"/>
              </a:rPr>
              <a:t>disebut </a:t>
            </a:r>
            <a:r>
              <a:rPr sz="1200" spc="-10" dirty="0">
                <a:latin typeface="Times New Roman"/>
                <a:cs typeface="Times New Roman"/>
              </a:rPr>
              <a:t>dengan </a:t>
            </a:r>
            <a:r>
              <a:rPr sz="1200" i="1" dirty="0">
                <a:latin typeface="Times New Roman"/>
                <a:cs typeface="Times New Roman"/>
              </a:rPr>
              <a:t>specular highlight. </a:t>
            </a:r>
            <a:r>
              <a:rPr sz="1200" spc="-5" dirty="0">
                <a:latin typeface="Times New Roman"/>
                <a:cs typeface="Times New Roman"/>
              </a:rPr>
              <a:t>Gambar  </a:t>
            </a:r>
            <a:r>
              <a:rPr sz="1200" dirty="0">
                <a:latin typeface="Times New Roman"/>
                <a:cs typeface="Times New Roman"/>
              </a:rPr>
              <a:t>berikut </a:t>
            </a:r>
            <a:r>
              <a:rPr sz="1200" spc="-5" dirty="0">
                <a:latin typeface="Times New Roman"/>
                <a:cs typeface="Times New Roman"/>
              </a:rPr>
              <a:t>mengilustrasikan </a:t>
            </a:r>
            <a:r>
              <a:rPr sz="1200" dirty="0">
                <a:latin typeface="Times New Roman"/>
                <a:cs typeface="Times New Roman"/>
              </a:rPr>
              <a:t>sumber </a:t>
            </a:r>
            <a:r>
              <a:rPr sz="1200" spc="-10" dirty="0">
                <a:latin typeface="Times New Roman"/>
                <a:cs typeface="Times New Roman"/>
              </a:rPr>
              <a:t>cahaya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specular.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47061" y="5966510"/>
            <a:ext cx="28670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Gambar </a:t>
            </a:r>
            <a:r>
              <a:rPr sz="1200" b="1" dirty="0">
                <a:latin typeface="Times New Roman"/>
                <a:cs typeface="Times New Roman"/>
              </a:rPr>
              <a:t>10.8 </a:t>
            </a:r>
            <a:r>
              <a:rPr sz="1200" b="1" spc="-5" dirty="0">
                <a:latin typeface="Times New Roman"/>
                <a:cs typeface="Times New Roman"/>
              </a:rPr>
              <a:t>Model </a:t>
            </a:r>
            <a:r>
              <a:rPr sz="1200" b="1" dirty="0">
                <a:latin typeface="Times New Roman"/>
                <a:cs typeface="Times New Roman"/>
              </a:rPr>
              <a:t>Pencahayaan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Spekular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94535" y="2745739"/>
            <a:ext cx="2098052" cy="16266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04334" y="2765298"/>
            <a:ext cx="1743570" cy="1607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94535" y="4499483"/>
            <a:ext cx="3935082" cy="1274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627120" y="9874334"/>
            <a:ext cx="304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160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891590"/>
            <a:ext cx="5641975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i="1" spc="-10" dirty="0">
                <a:latin typeface="Times New Roman"/>
                <a:cs typeface="Times New Roman"/>
              </a:rPr>
              <a:t>Diffuse</a:t>
            </a:r>
            <a:endParaRPr sz="1200">
              <a:latin typeface="Times New Roman"/>
              <a:cs typeface="Times New Roman"/>
            </a:endParaRPr>
          </a:p>
          <a:p>
            <a:pPr marL="12700" marR="5080" indent="360680">
              <a:lnSpc>
                <a:spcPct val="143800"/>
              </a:lnSpc>
              <a:spcBef>
                <a:spcPts val="965"/>
              </a:spcBef>
            </a:pPr>
            <a:r>
              <a:rPr sz="1200" i="1" spc="-5" dirty="0">
                <a:latin typeface="Times New Roman"/>
                <a:cs typeface="Times New Roman"/>
              </a:rPr>
              <a:t>Diffuse </a:t>
            </a:r>
            <a:r>
              <a:rPr sz="1200" spc="-5" dirty="0">
                <a:latin typeface="Times New Roman"/>
                <a:cs typeface="Times New Roman"/>
              </a:rPr>
              <a:t>merupakan sifat </a:t>
            </a:r>
            <a:r>
              <a:rPr sz="1200" dirty="0">
                <a:latin typeface="Times New Roman"/>
                <a:cs typeface="Times New Roman"/>
              </a:rPr>
              <a:t>permukaan </a:t>
            </a:r>
            <a:r>
              <a:rPr sz="1200" spc="-10" dirty="0">
                <a:latin typeface="Times New Roman"/>
                <a:cs typeface="Times New Roman"/>
              </a:rPr>
              <a:t>dimana </a:t>
            </a:r>
            <a:r>
              <a:rPr sz="1200" spc="-5" dirty="0">
                <a:latin typeface="Times New Roman"/>
                <a:cs typeface="Times New Roman"/>
              </a:rPr>
              <a:t>cahaya yang </a:t>
            </a:r>
            <a:r>
              <a:rPr sz="1200" dirty="0">
                <a:latin typeface="Times New Roman"/>
                <a:cs typeface="Times New Roman"/>
              </a:rPr>
              <a:t>datang dipantulkan ke </a:t>
            </a:r>
            <a:r>
              <a:rPr sz="1200" spc="-10" dirty="0">
                <a:latin typeface="Times New Roman"/>
                <a:cs typeface="Times New Roman"/>
              </a:rPr>
              <a:t>segala  </a:t>
            </a:r>
            <a:r>
              <a:rPr sz="1200" dirty="0">
                <a:latin typeface="Times New Roman"/>
                <a:cs typeface="Times New Roman"/>
              </a:rPr>
              <a:t>arah, benda </a:t>
            </a:r>
            <a:r>
              <a:rPr sz="1200" spc="-5" dirty="0">
                <a:latin typeface="Times New Roman"/>
                <a:cs typeface="Times New Roman"/>
              </a:rPr>
              <a:t>bersifat diffuse misalnya: </a:t>
            </a:r>
            <a:r>
              <a:rPr sz="1200" spc="5" dirty="0">
                <a:latin typeface="Times New Roman"/>
                <a:cs typeface="Times New Roman"/>
              </a:rPr>
              <a:t>batu, </a:t>
            </a:r>
            <a:r>
              <a:rPr sz="1200" dirty="0">
                <a:latin typeface="Times New Roman"/>
                <a:cs typeface="Times New Roman"/>
              </a:rPr>
              <a:t>meja, tembok. </a:t>
            </a:r>
            <a:r>
              <a:rPr sz="1200" spc="-5" dirty="0">
                <a:latin typeface="Times New Roman"/>
                <a:cs typeface="Times New Roman"/>
              </a:rPr>
              <a:t>Karena cahaya </a:t>
            </a:r>
            <a:r>
              <a:rPr sz="1200" dirty="0">
                <a:latin typeface="Times New Roman"/>
                <a:cs typeface="Times New Roman"/>
              </a:rPr>
              <a:t>dipantulkan ke  </a:t>
            </a:r>
            <a:r>
              <a:rPr sz="1200" spc="-5" dirty="0">
                <a:latin typeface="Times New Roman"/>
                <a:cs typeface="Times New Roman"/>
              </a:rPr>
              <a:t>segala </a:t>
            </a:r>
            <a:r>
              <a:rPr sz="1200" dirty="0">
                <a:latin typeface="Times New Roman"/>
                <a:cs typeface="Times New Roman"/>
              </a:rPr>
              <a:t>arah </a:t>
            </a:r>
            <a:r>
              <a:rPr sz="1200" spc="-5" dirty="0">
                <a:latin typeface="Times New Roman"/>
                <a:cs typeface="Times New Roman"/>
              </a:rPr>
              <a:t>maka </a:t>
            </a:r>
            <a:r>
              <a:rPr sz="1200" dirty="0">
                <a:latin typeface="Times New Roman"/>
                <a:cs typeface="Times New Roman"/>
              </a:rPr>
              <a:t>permukaan </a:t>
            </a:r>
            <a:r>
              <a:rPr sz="1200" spc="-5" dirty="0">
                <a:latin typeface="Times New Roman"/>
                <a:cs typeface="Times New Roman"/>
              </a:rPr>
              <a:t>benda terlihat </a:t>
            </a:r>
            <a:r>
              <a:rPr sz="1200" dirty="0">
                <a:latin typeface="Times New Roman"/>
                <a:cs typeface="Times New Roman"/>
              </a:rPr>
              <a:t>lebih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kasar.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10460" y="4475429"/>
            <a:ext cx="273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Gambar </a:t>
            </a:r>
            <a:r>
              <a:rPr sz="1200" b="1" dirty="0">
                <a:latin typeface="Times New Roman"/>
                <a:cs typeface="Times New Roman"/>
              </a:rPr>
              <a:t>10.9 </a:t>
            </a:r>
            <a:r>
              <a:rPr sz="1200" b="1" spc="-5" dirty="0">
                <a:latin typeface="Times New Roman"/>
                <a:cs typeface="Times New Roman"/>
              </a:rPr>
              <a:t>Model </a:t>
            </a:r>
            <a:r>
              <a:rPr sz="1200" b="1" dirty="0">
                <a:latin typeface="Times New Roman"/>
                <a:cs typeface="Times New Roman"/>
              </a:rPr>
              <a:t>Pencahayaan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i="1" spc="-10" dirty="0">
                <a:latin typeface="Times New Roman"/>
                <a:cs typeface="Times New Roman"/>
              </a:rPr>
              <a:t>Diffuse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700" y="5255107"/>
            <a:ext cx="5760720" cy="858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i="1" spc="-5" dirty="0">
                <a:latin typeface="Times New Roman"/>
                <a:cs typeface="Times New Roman"/>
              </a:rPr>
              <a:t>Translucent</a:t>
            </a:r>
            <a:endParaRPr sz="1200">
              <a:latin typeface="Times New Roman"/>
              <a:cs typeface="Times New Roman"/>
            </a:endParaRPr>
          </a:p>
          <a:p>
            <a:pPr marL="12700" marR="5080" indent="360680">
              <a:lnSpc>
                <a:spcPct val="144400"/>
              </a:lnSpc>
              <a:spcBef>
                <a:spcPts val="960"/>
              </a:spcBef>
            </a:pPr>
            <a:r>
              <a:rPr sz="1200" spc="-5" dirty="0">
                <a:latin typeface="Times New Roman"/>
                <a:cs typeface="Times New Roman"/>
              </a:rPr>
              <a:t>Benda yang </a:t>
            </a:r>
            <a:r>
              <a:rPr sz="1200" dirty="0">
                <a:latin typeface="Times New Roman"/>
                <a:cs typeface="Times New Roman"/>
              </a:rPr>
              <a:t>mempunyai permukaan </a:t>
            </a:r>
            <a:r>
              <a:rPr sz="1200" i="1" dirty="0">
                <a:latin typeface="Times New Roman"/>
                <a:cs typeface="Times New Roman"/>
              </a:rPr>
              <a:t>translucent </a:t>
            </a:r>
            <a:r>
              <a:rPr sz="1200" dirty="0">
                <a:latin typeface="Times New Roman"/>
                <a:cs typeface="Times New Roman"/>
              </a:rPr>
              <a:t>akan meneruskan </a:t>
            </a:r>
            <a:r>
              <a:rPr sz="1200" spc="-10" dirty="0">
                <a:latin typeface="Times New Roman"/>
                <a:cs typeface="Times New Roman"/>
              </a:rPr>
              <a:t>cahaya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spc="5" dirty="0">
                <a:latin typeface="Times New Roman"/>
                <a:cs typeface="Times New Roman"/>
              </a:rPr>
              <a:t>datang 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sekaligus </a:t>
            </a:r>
            <a:r>
              <a:rPr sz="1200" dirty="0">
                <a:latin typeface="Times New Roman"/>
                <a:cs typeface="Times New Roman"/>
              </a:rPr>
              <a:t>memantulkan </a:t>
            </a:r>
            <a:r>
              <a:rPr sz="1200" spc="-10" dirty="0">
                <a:latin typeface="Times New Roman"/>
                <a:cs typeface="Times New Roman"/>
              </a:rPr>
              <a:t>cahaya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tersebut.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63089" y="8874455"/>
            <a:ext cx="30333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Gambar </a:t>
            </a:r>
            <a:r>
              <a:rPr sz="1200" b="1" dirty="0">
                <a:latin typeface="Times New Roman"/>
                <a:cs typeface="Times New Roman"/>
              </a:rPr>
              <a:t>10.8 </a:t>
            </a:r>
            <a:r>
              <a:rPr sz="1200" b="1" spc="-5" dirty="0">
                <a:latin typeface="Times New Roman"/>
                <a:cs typeface="Times New Roman"/>
              </a:rPr>
              <a:t>Model </a:t>
            </a:r>
            <a:r>
              <a:rPr sz="1200" b="1" dirty="0">
                <a:latin typeface="Times New Roman"/>
                <a:cs typeface="Times New Roman"/>
              </a:rPr>
              <a:t>Pencahayaan</a:t>
            </a:r>
            <a:r>
              <a:rPr sz="1200" b="1" spc="-45" dirty="0">
                <a:latin typeface="Times New Roman"/>
                <a:cs typeface="Times New Roman"/>
              </a:rPr>
              <a:t> </a:t>
            </a:r>
            <a:r>
              <a:rPr sz="1200" b="1" i="1" spc="-5" dirty="0">
                <a:latin typeface="Times New Roman"/>
                <a:cs typeface="Times New Roman"/>
              </a:rPr>
              <a:t>Translucent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57436" y="2092871"/>
            <a:ext cx="5665470" cy="2190115"/>
            <a:chOff x="957436" y="2092871"/>
            <a:chExt cx="5665470" cy="2190115"/>
          </a:xfrm>
        </p:grpSpPr>
        <p:sp>
          <p:nvSpPr>
            <p:cNvPr id="7" name="object 7"/>
            <p:cNvSpPr/>
            <p:nvPr/>
          </p:nvSpPr>
          <p:spPr>
            <a:xfrm>
              <a:off x="957436" y="2550071"/>
              <a:ext cx="3184668" cy="173079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180205" y="2092871"/>
              <a:ext cx="2442133" cy="21897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537652" y="6320586"/>
            <a:ext cx="4831918" cy="23608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627120" y="9874334"/>
            <a:ext cx="304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161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3627120" y="9874334"/>
            <a:ext cx="304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162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01700" y="891590"/>
            <a:ext cx="4365625" cy="1247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Model Sumber</a:t>
            </a:r>
            <a:r>
              <a:rPr sz="1200" b="1" spc="1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Cahaya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50">
              <a:latin typeface="Times New Roman"/>
              <a:cs typeface="Times New Roman"/>
            </a:endParaRPr>
          </a:p>
          <a:p>
            <a:pPr marL="372745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Sumber </a:t>
            </a:r>
            <a:r>
              <a:rPr sz="1200" spc="-5" dirty="0">
                <a:latin typeface="Times New Roman"/>
                <a:cs typeface="Times New Roman"/>
              </a:rPr>
              <a:t>cahaya </a:t>
            </a:r>
            <a:r>
              <a:rPr sz="1200" dirty="0">
                <a:latin typeface="Times New Roman"/>
                <a:cs typeface="Times New Roman"/>
              </a:rPr>
              <a:t>dapat </a:t>
            </a:r>
            <a:r>
              <a:rPr sz="1200" spc="-5" dirty="0">
                <a:latin typeface="Times New Roman"/>
                <a:cs typeface="Times New Roman"/>
              </a:rPr>
              <a:t>dikelompokkan menjadi </a:t>
            </a:r>
            <a:r>
              <a:rPr sz="1200" dirty="0">
                <a:latin typeface="Times New Roman"/>
                <a:cs typeface="Times New Roman"/>
              </a:rPr>
              <a:t>dua macam,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yaitu: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L="601345" indent="-229235">
              <a:lnSpc>
                <a:spcPct val="100000"/>
              </a:lnSpc>
              <a:buAutoNum type="arabicPeriod"/>
              <a:tabLst>
                <a:tab pos="601980" algn="l"/>
              </a:tabLst>
            </a:pPr>
            <a:r>
              <a:rPr sz="1200" spc="-5" dirty="0">
                <a:latin typeface="Times New Roman"/>
                <a:cs typeface="Times New Roman"/>
              </a:rPr>
              <a:t>Cahaya lingkungan </a:t>
            </a:r>
            <a:r>
              <a:rPr sz="1200" dirty="0">
                <a:latin typeface="Times New Roman"/>
                <a:cs typeface="Times New Roman"/>
              </a:rPr>
              <a:t>(</a:t>
            </a:r>
            <a:r>
              <a:rPr sz="1200" i="1" dirty="0">
                <a:latin typeface="Times New Roman"/>
                <a:cs typeface="Times New Roman"/>
              </a:rPr>
              <a:t>Ambient</a:t>
            </a:r>
            <a:r>
              <a:rPr sz="1200" i="1" spc="15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Light</a:t>
            </a:r>
            <a:r>
              <a:rPr sz="1200" dirty="0">
                <a:latin typeface="Times New Roman"/>
                <a:cs typeface="Times New Roman"/>
              </a:rPr>
              <a:t>).</a:t>
            </a:r>
            <a:endParaRPr sz="1200">
              <a:latin typeface="Times New Roman"/>
              <a:cs typeface="Times New Roman"/>
            </a:endParaRPr>
          </a:p>
          <a:p>
            <a:pPr marL="601345" indent="-229235">
              <a:lnSpc>
                <a:spcPct val="100000"/>
              </a:lnSpc>
              <a:spcBef>
                <a:spcPts val="620"/>
              </a:spcBef>
              <a:buAutoNum type="arabicPeriod"/>
              <a:tabLst>
                <a:tab pos="601980" algn="l"/>
              </a:tabLst>
            </a:pPr>
            <a:r>
              <a:rPr sz="1200" spc="-5" dirty="0">
                <a:latin typeface="Times New Roman"/>
                <a:cs typeface="Times New Roman"/>
              </a:rPr>
              <a:t>Cahaya </a:t>
            </a:r>
            <a:r>
              <a:rPr sz="1200" dirty="0">
                <a:latin typeface="Times New Roman"/>
                <a:cs typeface="Times New Roman"/>
              </a:rPr>
              <a:t>Titik (</a:t>
            </a:r>
            <a:r>
              <a:rPr sz="1200" i="1" dirty="0">
                <a:latin typeface="Times New Roman"/>
                <a:cs typeface="Times New Roman"/>
              </a:rPr>
              <a:t>Point</a:t>
            </a:r>
            <a:r>
              <a:rPr sz="1200" i="1" spc="10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Light</a:t>
            </a:r>
            <a:r>
              <a:rPr sz="1200" spc="-5" dirty="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547" y="2712923"/>
            <a:ext cx="576072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Cahaya Lingkungan </a:t>
            </a:r>
            <a:r>
              <a:rPr sz="1200" b="1" dirty="0">
                <a:latin typeface="Times New Roman"/>
                <a:cs typeface="Times New Roman"/>
              </a:rPr>
              <a:t>(</a:t>
            </a:r>
            <a:r>
              <a:rPr sz="1200" b="1" i="1" dirty="0">
                <a:latin typeface="Times New Roman"/>
                <a:cs typeface="Times New Roman"/>
              </a:rPr>
              <a:t>Ambient Light</a:t>
            </a:r>
            <a:r>
              <a:rPr sz="1200" b="1" dirty="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12700" marR="5080" indent="360680" algn="just">
              <a:lnSpc>
                <a:spcPct val="143800"/>
              </a:lnSpc>
              <a:spcBef>
                <a:spcPts val="990"/>
              </a:spcBef>
            </a:pPr>
            <a:r>
              <a:rPr sz="1200" dirty="0">
                <a:latin typeface="Times New Roman"/>
                <a:cs typeface="Times New Roman"/>
              </a:rPr>
              <a:t>Didalam </a:t>
            </a:r>
            <a:r>
              <a:rPr sz="1200" spc="-5" dirty="0">
                <a:latin typeface="Times New Roman"/>
                <a:cs typeface="Times New Roman"/>
              </a:rPr>
              <a:t>dunia </a:t>
            </a:r>
            <a:r>
              <a:rPr sz="1200" spc="-10" dirty="0">
                <a:latin typeface="Times New Roman"/>
                <a:cs typeface="Times New Roman"/>
              </a:rPr>
              <a:t>nyata </a:t>
            </a:r>
            <a:r>
              <a:rPr sz="1200" dirty="0">
                <a:latin typeface="Times New Roman"/>
                <a:cs typeface="Times New Roman"/>
              </a:rPr>
              <a:t>semua benda </a:t>
            </a:r>
            <a:r>
              <a:rPr sz="1200" spc="-5" dirty="0">
                <a:latin typeface="Times New Roman"/>
                <a:cs typeface="Times New Roman"/>
              </a:rPr>
              <a:t>memantulkan </a:t>
            </a:r>
            <a:r>
              <a:rPr sz="1200" spc="-10" dirty="0">
                <a:latin typeface="Times New Roman"/>
                <a:cs typeface="Times New Roman"/>
              </a:rPr>
              <a:t>cahaya </a:t>
            </a:r>
            <a:r>
              <a:rPr sz="1200" dirty="0">
                <a:latin typeface="Times New Roman"/>
                <a:cs typeface="Times New Roman"/>
              </a:rPr>
              <a:t>meskipun sedikit, </a:t>
            </a:r>
            <a:r>
              <a:rPr sz="1200" spc="-5" dirty="0">
                <a:latin typeface="Times New Roman"/>
                <a:cs typeface="Times New Roman"/>
              </a:rPr>
              <a:t>cahaya  lingkungan digunakan </a:t>
            </a:r>
            <a:r>
              <a:rPr sz="1200" dirty="0">
                <a:latin typeface="Times New Roman"/>
                <a:cs typeface="Times New Roman"/>
              </a:rPr>
              <a:t>untuk </a:t>
            </a:r>
            <a:r>
              <a:rPr sz="1200" spc="-5" dirty="0">
                <a:latin typeface="Times New Roman"/>
                <a:cs typeface="Times New Roman"/>
              </a:rPr>
              <a:t>memodelkan </a:t>
            </a:r>
            <a:r>
              <a:rPr sz="1200" spc="-10" dirty="0">
                <a:latin typeface="Times New Roman"/>
                <a:cs typeface="Times New Roman"/>
              </a:rPr>
              <a:t>cahaya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berasal dari </a:t>
            </a:r>
            <a:r>
              <a:rPr sz="1200" spc="-5" dirty="0">
                <a:latin typeface="Times New Roman"/>
                <a:cs typeface="Times New Roman"/>
              </a:rPr>
              <a:t>berbagai </a:t>
            </a:r>
            <a:r>
              <a:rPr sz="1200" dirty="0">
                <a:latin typeface="Times New Roman"/>
                <a:cs typeface="Times New Roman"/>
              </a:rPr>
              <a:t>sumber tersebut.  </a:t>
            </a:r>
            <a:r>
              <a:rPr sz="1200" spc="-5" dirty="0">
                <a:latin typeface="Times New Roman"/>
                <a:cs typeface="Times New Roman"/>
              </a:rPr>
              <a:t>Cahaya </a:t>
            </a:r>
            <a:r>
              <a:rPr sz="1200" dirty="0">
                <a:latin typeface="Times New Roman"/>
                <a:cs typeface="Times New Roman"/>
              </a:rPr>
              <a:t>ambient </a:t>
            </a:r>
            <a:r>
              <a:rPr sz="1200" spc="-5" dirty="0">
                <a:latin typeface="Times New Roman"/>
                <a:cs typeface="Times New Roman"/>
              </a:rPr>
              <a:t>tidak mempunyai </a:t>
            </a:r>
            <a:r>
              <a:rPr sz="1200" dirty="0">
                <a:latin typeface="Times New Roman"/>
                <a:cs typeface="Times New Roman"/>
              </a:rPr>
              <a:t>arah </a:t>
            </a:r>
            <a:r>
              <a:rPr sz="1200" spc="-5" dirty="0">
                <a:latin typeface="Times New Roman"/>
                <a:cs typeface="Times New Roman"/>
              </a:rPr>
              <a:t>dan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lokasi.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242" y="4409592"/>
            <a:ext cx="5761355" cy="3731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Cahaya </a:t>
            </a:r>
            <a:r>
              <a:rPr sz="1200" b="1" dirty="0">
                <a:latin typeface="Times New Roman"/>
                <a:cs typeface="Times New Roman"/>
              </a:rPr>
              <a:t>Titik </a:t>
            </a:r>
            <a:r>
              <a:rPr sz="1200" b="1" spc="-5" dirty="0">
                <a:latin typeface="Times New Roman"/>
                <a:cs typeface="Times New Roman"/>
              </a:rPr>
              <a:t>(Point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i="1" dirty="0">
                <a:latin typeface="Times New Roman"/>
                <a:cs typeface="Times New Roman"/>
              </a:rPr>
              <a:t>Light</a:t>
            </a:r>
            <a:r>
              <a:rPr sz="1200" b="1" dirty="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12700" marR="5080" indent="360680" algn="just">
              <a:lnSpc>
                <a:spcPct val="143700"/>
              </a:lnSpc>
              <a:spcBef>
                <a:spcPts val="969"/>
              </a:spcBef>
            </a:pPr>
            <a:r>
              <a:rPr sz="1200" dirty="0">
                <a:latin typeface="Times New Roman"/>
                <a:cs typeface="Times New Roman"/>
              </a:rPr>
              <a:t>Sumber </a:t>
            </a:r>
            <a:r>
              <a:rPr sz="1200" spc="-5" dirty="0">
                <a:latin typeface="Times New Roman"/>
                <a:cs typeface="Times New Roman"/>
              </a:rPr>
              <a:t>cahaya </a:t>
            </a:r>
            <a:r>
              <a:rPr sz="1200" dirty="0">
                <a:latin typeface="Times New Roman"/>
                <a:cs typeface="Times New Roman"/>
              </a:rPr>
              <a:t>ini </a:t>
            </a:r>
            <a:r>
              <a:rPr sz="1200" spc="-5" dirty="0">
                <a:latin typeface="Times New Roman"/>
                <a:cs typeface="Times New Roman"/>
              </a:rPr>
              <a:t>mempunyi </a:t>
            </a:r>
            <a:r>
              <a:rPr sz="1200" dirty="0">
                <a:latin typeface="Times New Roman"/>
                <a:cs typeface="Times New Roman"/>
              </a:rPr>
              <a:t>lokasi dan arah, </a:t>
            </a: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demikian </a:t>
            </a:r>
            <a:r>
              <a:rPr sz="1200" spc="-5" dirty="0">
                <a:latin typeface="Times New Roman"/>
                <a:cs typeface="Times New Roman"/>
              </a:rPr>
              <a:t>jarak antara sumber  cahaya </a:t>
            </a:r>
            <a:r>
              <a:rPr sz="1200" dirty="0">
                <a:latin typeface="Times New Roman"/>
                <a:cs typeface="Times New Roman"/>
              </a:rPr>
              <a:t>terhadap </a:t>
            </a:r>
            <a:r>
              <a:rPr sz="1200" spc="-5" dirty="0">
                <a:latin typeface="Times New Roman"/>
                <a:cs typeface="Times New Roman"/>
              </a:rPr>
              <a:t>benda </a:t>
            </a:r>
            <a:r>
              <a:rPr sz="1200" dirty="0">
                <a:latin typeface="Times New Roman"/>
                <a:cs typeface="Times New Roman"/>
              </a:rPr>
              <a:t>akan </a:t>
            </a:r>
            <a:r>
              <a:rPr sz="1200" spc="-5" dirty="0">
                <a:latin typeface="Times New Roman"/>
                <a:cs typeface="Times New Roman"/>
              </a:rPr>
              <a:t>berpengaruh terhadap kuat </a:t>
            </a:r>
            <a:r>
              <a:rPr sz="1200" spc="-10" dirty="0">
                <a:latin typeface="Times New Roman"/>
                <a:cs typeface="Times New Roman"/>
              </a:rPr>
              <a:t>cahaya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diterima </a:t>
            </a:r>
            <a:r>
              <a:rPr sz="1200" spc="-10" dirty="0">
                <a:latin typeface="Times New Roman"/>
                <a:cs typeface="Times New Roman"/>
              </a:rPr>
              <a:t>oleh </a:t>
            </a:r>
            <a:r>
              <a:rPr sz="1200" dirty="0">
                <a:latin typeface="Times New Roman"/>
                <a:cs typeface="Times New Roman"/>
              </a:rPr>
              <a:t>benda.  </a:t>
            </a:r>
            <a:r>
              <a:rPr sz="1200" spc="-5" dirty="0">
                <a:latin typeface="Times New Roman"/>
                <a:cs typeface="Times New Roman"/>
              </a:rPr>
              <a:t>Model cahaya </a:t>
            </a:r>
            <a:r>
              <a:rPr sz="1200" dirty="0">
                <a:latin typeface="Times New Roman"/>
                <a:cs typeface="Times New Roman"/>
              </a:rPr>
              <a:t>ini </a:t>
            </a:r>
            <a:r>
              <a:rPr sz="1200" spc="-5" dirty="0">
                <a:latin typeface="Times New Roman"/>
                <a:cs typeface="Times New Roman"/>
              </a:rPr>
              <a:t>dibedakan menjadi </a:t>
            </a:r>
            <a:r>
              <a:rPr sz="1200" dirty="0">
                <a:latin typeface="Times New Roman"/>
                <a:cs typeface="Times New Roman"/>
              </a:rPr>
              <a:t>2 </a:t>
            </a:r>
            <a:r>
              <a:rPr sz="1200" spc="-5" dirty="0">
                <a:latin typeface="Times New Roman"/>
                <a:cs typeface="Times New Roman"/>
              </a:rPr>
              <a:t>bagian,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yaitu: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L="241300" indent="-229235" algn="just">
              <a:lnSpc>
                <a:spcPct val="100000"/>
              </a:lnSpc>
              <a:buAutoNum type="alphaLcPeriod"/>
              <a:tabLst>
                <a:tab pos="241935" algn="l"/>
              </a:tabLst>
            </a:pPr>
            <a:r>
              <a:rPr sz="1200" i="1" dirty="0">
                <a:latin typeface="Times New Roman"/>
                <a:cs typeface="Times New Roman"/>
              </a:rPr>
              <a:t>Directional</a:t>
            </a:r>
            <a:endParaRPr sz="1200">
              <a:latin typeface="Times New Roman"/>
              <a:cs typeface="Times New Roman"/>
            </a:endParaRPr>
          </a:p>
          <a:p>
            <a:pPr marL="12700" marR="7620" indent="360680" algn="just">
              <a:lnSpc>
                <a:spcPct val="144400"/>
              </a:lnSpc>
              <a:spcBef>
                <a:spcPts val="980"/>
              </a:spcBef>
            </a:pPr>
            <a:r>
              <a:rPr sz="1200" spc="-5" dirty="0">
                <a:latin typeface="Times New Roman"/>
                <a:cs typeface="Times New Roman"/>
              </a:rPr>
              <a:t>Directional mempunyai </a:t>
            </a:r>
            <a:r>
              <a:rPr sz="1200" dirty="0">
                <a:latin typeface="Times New Roman"/>
                <a:cs typeface="Times New Roman"/>
              </a:rPr>
              <a:t>krakteristik </a:t>
            </a:r>
            <a:r>
              <a:rPr sz="1200" spc="-10" dirty="0">
                <a:latin typeface="Times New Roman"/>
                <a:cs typeface="Times New Roman"/>
              </a:rPr>
              <a:t>energi </a:t>
            </a:r>
            <a:r>
              <a:rPr sz="1200" dirty="0">
                <a:latin typeface="Times New Roman"/>
                <a:cs typeface="Times New Roman"/>
              </a:rPr>
              <a:t>dari sumber </a:t>
            </a:r>
            <a:r>
              <a:rPr sz="1200" spc="-5" dirty="0">
                <a:latin typeface="Times New Roman"/>
                <a:cs typeface="Times New Roman"/>
              </a:rPr>
              <a:t>tersebut menyebar </a:t>
            </a:r>
            <a:r>
              <a:rPr sz="1200" dirty="0">
                <a:latin typeface="Times New Roman"/>
                <a:cs typeface="Times New Roman"/>
              </a:rPr>
              <a:t>ke semua  arah </a:t>
            </a: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kekuatan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sama. Contoh sumber </a:t>
            </a:r>
            <a:r>
              <a:rPr sz="1200" spc="-5" dirty="0">
                <a:latin typeface="Times New Roman"/>
                <a:cs typeface="Times New Roman"/>
              </a:rPr>
              <a:t>cahaya </a:t>
            </a:r>
            <a:r>
              <a:rPr sz="1200" dirty="0">
                <a:latin typeface="Times New Roman"/>
                <a:cs typeface="Times New Roman"/>
              </a:rPr>
              <a:t>ini adalah </a:t>
            </a:r>
            <a:r>
              <a:rPr sz="1200" spc="-10" dirty="0">
                <a:latin typeface="Times New Roman"/>
                <a:cs typeface="Times New Roman"/>
              </a:rPr>
              <a:t>cahaya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matahari.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buAutoNum type="alphaLcPeriod" startAt="2"/>
              <a:tabLst>
                <a:tab pos="241300" algn="l"/>
              </a:tabLst>
            </a:pPr>
            <a:r>
              <a:rPr sz="1200" i="1" dirty="0">
                <a:latin typeface="Times New Roman"/>
                <a:cs typeface="Times New Roman"/>
              </a:rPr>
              <a:t>Positional</a:t>
            </a:r>
            <a:endParaRPr sz="1200">
              <a:latin typeface="Times New Roman"/>
              <a:cs typeface="Times New Roman"/>
            </a:endParaRPr>
          </a:p>
          <a:p>
            <a:pPr marL="12700" marR="7620" indent="360680" algn="just">
              <a:lnSpc>
                <a:spcPct val="143500"/>
              </a:lnSpc>
              <a:spcBef>
                <a:spcPts val="1015"/>
              </a:spcBef>
            </a:pPr>
            <a:r>
              <a:rPr sz="1200" dirty="0">
                <a:latin typeface="Times New Roman"/>
                <a:cs typeface="Times New Roman"/>
              </a:rPr>
              <a:t>Sumber </a:t>
            </a:r>
            <a:r>
              <a:rPr sz="1200" spc="-5" dirty="0">
                <a:latin typeface="Times New Roman"/>
                <a:cs typeface="Times New Roman"/>
              </a:rPr>
              <a:t>cahaya </a:t>
            </a:r>
            <a:r>
              <a:rPr sz="1200" dirty="0">
                <a:latin typeface="Times New Roman"/>
                <a:cs typeface="Times New Roman"/>
              </a:rPr>
              <a:t>ini mempunyai sifat </a:t>
            </a:r>
            <a:r>
              <a:rPr sz="1200" spc="-5" dirty="0">
                <a:latin typeface="Times New Roman"/>
                <a:cs typeface="Times New Roman"/>
              </a:rPr>
              <a:t>dimana energi </a:t>
            </a:r>
            <a:r>
              <a:rPr sz="1200" dirty="0">
                <a:latin typeface="Times New Roman"/>
                <a:cs typeface="Times New Roman"/>
              </a:rPr>
              <a:t>dari sumber </a:t>
            </a:r>
            <a:r>
              <a:rPr sz="1200" spc="-10" dirty="0">
                <a:latin typeface="Times New Roman"/>
                <a:cs typeface="Times New Roman"/>
              </a:rPr>
              <a:t>cahaya </a:t>
            </a:r>
            <a:r>
              <a:rPr sz="1200" dirty="0">
                <a:latin typeface="Times New Roman"/>
                <a:cs typeface="Times New Roman"/>
              </a:rPr>
              <a:t>tersebut akan  melemah </a:t>
            </a:r>
            <a:r>
              <a:rPr sz="1200" spc="-5" dirty="0">
                <a:latin typeface="Times New Roman"/>
                <a:cs typeface="Times New Roman"/>
              </a:rPr>
              <a:t>sebanding dengan </a:t>
            </a:r>
            <a:r>
              <a:rPr sz="1200" dirty="0">
                <a:latin typeface="Times New Roman"/>
                <a:cs typeface="Times New Roman"/>
              </a:rPr>
              <a:t>jarak dan sudut </a:t>
            </a:r>
            <a:r>
              <a:rPr sz="1200" spc="-5" dirty="0">
                <a:latin typeface="Times New Roman"/>
                <a:cs typeface="Times New Roman"/>
              </a:rPr>
              <a:t>terhadap </a:t>
            </a:r>
            <a:r>
              <a:rPr sz="1200" dirty="0">
                <a:latin typeface="Times New Roman"/>
                <a:cs typeface="Times New Roman"/>
              </a:rPr>
              <a:t>sumber </a:t>
            </a:r>
            <a:r>
              <a:rPr sz="1200" spc="-10" dirty="0">
                <a:latin typeface="Times New Roman"/>
                <a:cs typeface="Times New Roman"/>
              </a:rPr>
              <a:t>cahaya. </a:t>
            </a:r>
            <a:r>
              <a:rPr sz="1200" spc="-5" dirty="0">
                <a:latin typeface="Times New Roman"/>
                <a:cs typeface="Times New Roman"/>
              </a:rPr>
              <a:t>Melemahnya </a:t>
            </a:r>
            <a:r>
              <a:rPr sz="1200" dirty="0">
                <a:latin typeface="Times New Roman"/>
                <a:cs typeface="Times New Roman"/>
              </a:rPr>
              <a:t>kuat  </a:t>
            </a:r>
            <a:r>
              <a:rPr sz="1200" spc="-5" dirty="0">
                <a:latin typeface="Times New Roman"/>
                <a:cs typeface="Times New Roman"/>
              </a:rPr>
              <a:t>cahaya </a:t>
            </a:r>
            <a:r>
              <a:rPr sz="1200" dirty="0">
                <a:latin typeface="Times New Roman"/>
                <a:cs typeface="Times New Roman"/>
              </a:rPr>
              <a:t>karena </a:t>
            </a:r>
            <a:r>
              <a:rPr sz="1200" spc="-5" dirty="0">
                <a:latin typeface="Times New Roman"/>
                <a:cs typeface="Times New Roman"/>
              </a:rPr>
              <a:t>pengaruh </a:t>
            </a:r>
            <a:r>
              <a:rPr sz="1200" dirty="0">
                <a:latin typeface="Times New Roman"/>
                <a:cs typeface="Times New Roman"/>
              </a:rPr>
              <a:t>jarak </a:t>
            </a:r>
            <a:r>
              <a:rPr sz="1200" spc="-5" dirty="0">
                <a:latin typeface="Times New Roman"/>
                <a:cs typeface="Times New Roman"/>
              </a:rPr>
              <a:t>disebut </a:t>
            </a:r>
            <a:r>
              <a:rPr sz="1200" i="1" dirty="0">
                <a:latin typeface="Times New Roman"/>
                <a:cs typeface="Times New Roman"/>
              </a:rPr>
              <a:t>attenuation</a:t>
            </a:r>
            <a:r>
              <a:rPr sz="1200" dirty="0">
                <a:latin typeface="Times New Roman"/>
                <a:cs typeface="Times New Roman"/>
              </a:rPr>
              <a:t>. </a:t>
            </a:r>
            <a:r>
              <a:rPr sz="1200" spc="-5" dirty="0">
                <a:latin typeface="Times New Roman"/>
                <a:cs typeface="Times New Roman"/>
              </a:rPr>
              <a:t>Apabila </a:t>
            </a:r>
            <a:r>
              <a:rPr sz="1200" spc="-10" dirty="0">
                <a:latin typeface="Times New Roman"/>
                <a:cs typeface="Times New Roman"/>
              </a:rPr>
              <a:t>cahaya </a:t>
            </a:r>
            <a:r>
              <a:rPr sz="1200" dirty="0">
                <a:latin typeface="Times New Roman"/>
                <a:cs typeface="Times New Roman"/>
              </a:rPr>
              <a:t>yang keluar </a:t>
            </a:r>
            <a:r>
              <a:rPr sz="1200" spc="-5" dirty="0">
                <a:latin typeface="Times New Roman"/>
                <a:cs typeface="Times New Roman"/>
              </a:rPr>
              <a:t>dari </a:t>
            </a:r>
            <a:r>
              <a:rPr sz="1200" dirty="0">
                <a:latin typeface="Times New Roman"/>
                <a:cs typeface="Times New Roman"/>
              </a:rPr>
              <a:t>sumber  </a:t>
            </a:r>
            <a:r>
              <a:rPr sz="1200" spc="-5" dirty="0">
                <a:latin typeface="Times New Roman"/>
                <a:cs typeface="Times New Roman"/>
              </a:rPr>
              <a:t>cahaya </a:t>
            </a:r>
            <a:r>
              <a:rPr sz="1200" dirty="0">
                <a:latin typeface="Times New Roman"/>
                <a:cs typeface="Times New Roman"/>
              </a:rPr>
              <a:t>potensial </a:t>
            </a:r>
            <a:r>
              <a:rPr sz="1200" spc="-5" dirty="0">
                <a:latin typeface="Times New Roman"/>
                <a:cs typeface="Times New Roman"/>
              </a:rPr>
              <a:t>dibatasi sudut penyebarannya </a:t>
            </a:r>
            <a:r>
              <a:rPr sz="1200" dirty="0">
                <a:latin typeface="Times New Roman"/>
                <a:cs typeface="Times New Roman"/>
              </a:rPr>
              <a:t>maka akan memperoleh efek </a:t>
            </a:r>
            <a:r>
              <a:rPr sz="1200" spc="-5" dirty="0">
                <a:latin typeface="Times New Roman"/>
                <a:cs typeface="Times New Roman"/>
              </a:rPr>
              <a:t>lampu sorot.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4200" y="3743909"/>
            <a:ext cx="39414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Gambar </a:t>
            </a:r>
            <a:r>
              <a:rPr sz="1200" b="1" dirty="0">
                <a:latin typeface="Times New Roman"/>
                <a:cs typeface="Times New Roman"/>
              </a:rPr>
              <a:t>10.8 </a:t>
            </a:r>
            <a:r>
              <a:rPr sz="1200" b="1" spc="-5" dirty="0">
                <a:latin typeface="Times New Roman"/>
                <a:cs typeface="Times New Roman"/>
              </a:rPr>
              <a:t>Model </a:t>
            </a:r>
            <a:r>
              <a:rPr sz="1200" b="1" dirty="0">
                <a:latin typeface="Times New Roman"/>
                <a:cs typeface="Times New Roman"/>
              </a:rPr>
              <a:t>Pencahayaan </a:t>
            </a:r>
            <a:r>
              <a:rPr sz="1200" b="1" i="1" spc="-5" dirty="0">
                <a:latin typeface="Times New Roman"/>
                <a:cs typeface="Times New Roman"/>
              </a:rPr>
              <a:t>Directional </a:t>
            </a:r>
            <a:r>
              <a:rPr sz="1200" b="1" spc="-15" dirty="0">
                <a:latin typeface="Times New Roman"/>
                <a:cs typeface="Times New Roman"/>
              </a:rPr>
              <a:t>dan</a:t>
            </a:r>
            <a:r>
              <a:rPr sz="1200" b="1" spc="-5" dirty="0">
                <a:latin typeface="Times New Roman"/>
                <a:cs typeface="Times New Roman"/>
              </a:rPr>
              <a:t> </a:t>
            </a:r>
            <a:r>
              <a:rPr sz="1200" b="1" i="1" dirty="0">
                <a:latin typeface="Times New Roman"/>
                <a:cs typeface="Times New Roman"/>
              </a:rPr>
              <a:t>Positional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496" y="4493285"/>
            <a:ext cx="5761355" cy="5029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Times New Roman"/>
                <a:cs typeface="Times New Roman"/>
              </a:rPr>
              <a:t>X.3 Tinjauan Fraktal Secara</a:t>
            </a:r>
            <a:r>
              <a:rPr sz="1400" b="1" spc="-16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Umum</a:t>
            </a:r>
            <a:endParaRPr sz="1400">
              <a:latin typeface="Times New Roman"/>
              <a:cs typeface="Times New Roman"/>
            </a:endParaRPr>
          </a:p>
          <a:p>
            <a:pPr marL="12700" marR="5080" indent="360680" algn="just">
              <a:lnSpc>
                <a:spcPct val="143600"/>
              </a:lnSpc>
              <a:spcBef>
                <a:spcPts val="550"/>
              </a:spcBef>
            </a:pPr>
            <a:r>
              <a:rPr sz="1200" spc="-5" dirty="0">
                <a:latin typeface="Times New Roman"/>
                <a:cs typeface="Times New Roman"/>
              </a:rPr>
              <a:t>Fraktal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spc="-5" dirty="0">
                <a:latin typeface="Times New Roman"/>
                <a:cs typeface="Times New Roman"/>
              </a:rPr>
              <a:t>benda </a:t>
            </a:r>
            <a:r>
              <a:rPr sz="1200" dirty="0">
                <a:latin typeface="Times New Roman"/>
                <a:cs typeface="Times New Roman"/>
              </a:rPr>
              <a:t>geometris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kasar pada </a:t>
            </a:r>
            <a:r>
              <a:rPr sz="1200" spc="-5" dirty="0">
                <a:latin typeface="Times New Roman"/>
                <a:cs typeface="Times New Roman"/>
              </a:rPr>
              <a:t>segala </a:t>
            </a:r>
            <a:r>
              <a:rPr sz="1200" dirty="0">
                <a:latin typeface="Times New Roman"/>
                <a:cs typeface="Times New Roman"/>
              </a:rPr>
              <a:t>skala, dan </a:t>
            </a:r>
            <a:r>
              <a:rPr sz="1200" spc="-5" dirty="0">
                <a:latin typeface="Times New Roman"/>
                <a:cs typeface="Times New Roman"/>
              </a:rPr>
              <a:t>terlihat dapat  "dibagibagi" </a:t>
            </a:r>
            <a:r>
              <a:rPr sz="1200" dirty="0">
                <a:latin typeface="Times New Roman"/>
                <a:cs typeface="Times New Roman"/>
              </a:rPr>
              <a:t>dengan cara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radikal. </a:t>
            </a:r>
            <a:r>
              <a:rPr sz="1200" spc="-5" dirty="0">
                <a:latin typeface="Times New Roman"/>
                <a:cs typeface="Times New Roman"/>
              </a:rPr>
              <a:t>Beberapa fraktal bisa dipecah menjadi beberapa  bagian yang semuanya </a:t>
            </a:r>
            <a:r>
              <a:rPr sz="1200" dirty="0">
                <a:latin typeface="Times New Roman"/>
                <a:cs typeface="Times New Roman"/>
              </a:rPr>
              <a:t>mirip </a:t>
            </a:r>
            <a:r>
              <a:rPr sz="1200" spc="-5" dirty="0">
                <a:latin typeface="Times New Roman"/>
                <a:cs typeface="Times New Roman"/>
              </a:rPr>
              <a:t>dengan fraktal </a:t>
            </a:r>
            <a:r>
              <a:rPr sz="1200" spc="-10" dirty="0">
                <a:latin typeface="Times New Roman"/>
                <a:cs typeface="Times New Roman"/>
              </a:rPr>
              <a:t>aslinya. </a:t>
            </a:r>
            <a:r>
              <a:rPr sz="1200" spc="-5" dirty="0">
                <a:latin typeface="Times New Roman"/>
                <a:cs typeface="Times New Roman"/>
              </a:rPr>
              <a:t>Fraktal </a:t>
            </a:r>
            <a:r>
              <a:rPr sz="1200" dirty="0">
                <a:latin typeface="Times New Roman"/>
                <a:cs typeface="Times New Roman"/>
              </a:rPr>
              <a:t>dikatakan </a:t>
            </a:r>
            <a:r>
              <a:rPr sz="1200" spc="-5" dirty="0">
                <a:latin typeface="Times New Roman"/>
                <a:cs typeface="Times New Roman"/>
              </a:rPr>
              <a:t>memiliki </a:t>
            </a:r>
            <a:r>
              <a:rPr sz="1200" dirty="0">
                <a:latin typeface="Times New Roman"/>
                <a:cs typeface="Times New Roman"/>
              </a:rPr>
              <a:t>detil </a:t>
            </a:r>
            <a:r>
              <a:rPr sz="1200" spc="-5" dirty="0">
                <a:latin typeface="Times New Roman"/>
                <a:cs typeface="Times New Roman"/>
              </a:rPr>
              <a:t>yang  </a:t>
            </a:r>
            <a:r>
              <a:rPr sz="1200" dirty="0">
                <a:latin typeface="Times New Roman"/>
                <a:cs typeface="Times New Roman"/>
              </a:rPr>
              <a:t>tak </a:t>
            </a:r>
            <a:r>
              <a:rPr sz="1200" spc="-10" dirty="0">
                <a:latin typeface="Times New Roman"/>
                <a:cs typeface="Times New Roman"/>
              </a:rPr>
              <a:t>hingga </a:t>
            </a:r>
            <a:r>
              <a:rPr sz="1200" dirty="0">
                <a:latin typeface="Times New Roman"/>
                <a:cs typeface="Times New Roman"/>
              </a:rPr>
              <a:t>dan dapat </a:t>
            </a:r>
            <a:r>
              <a:rPr sz="1200" spc="-5" dirty="0">
                <a:latin typeface="Times New Roman"/>
                <a:cs typeface="Times New Roman"/>
              </a:rPr>
              <a:t>memiliki </a:t>
            </a:r>
            <a:r>
              <a:rPr sz="1200" dirty="0">
                <a:latin typeface="Times New Roman"/>
                <a:cs typeface="Times New Roman"/>
              </a:rPr>
              <a:t>struktur </a:t>
            </a:r>
            <a:r>
              <a:rPr sz="1200" spc="-5" dirty="0">
                <a:latin typeface="Times New Roman"/>
                <a:cs typeface="Times New Roman"/>
              </a:rPr>
              <a:t>serupa </a:t>
            </a:r>
            <a:r>
              <a:rPr sz="1200" dirty="0">
                <a:latin typeface="Times New Roman"/>
                <a:cs typeface="Times New Roman"/>
              </a:rPr>
              <a:t>diri </a:t>
            </a:r>
            <a:r>
              <a:rPr sz="1200" spc="-5" dirty="0">
                <a:latin typeface="Times New Roman"/>
                <a:cs typeface="Times New Roman"/>
              </a:rPr>
              <a:t>pada tingkat perbesaran yang </a:t>
            </a:r>
            <a:r>
              <a:rPr sz="1200" dirty="0">
                <a:latin typeface="Times New Roman"/>
                <a:cs typeface="Times New Roman"/>
              </a:rPr>
              <a:t>berbeda.  </a:t>
            </a:r>
            <a:r>
              <a:rPr sz="1200" spc="-5" dirty="0">
                <a:latin typeface="Times New Roman"/>
                <a:cs typeface="Times New Roman"/>
              </a:rPr>
              <a:t>Pada banyak kasus, </a:t>
            </a:r>
            <a:r>
              <a:rPr sz="1200" dirty="0">
                <a:latin typeface="Times New Roman"/>
                <a:cs typeface="Times New Roman"/>
              </a:rPr>
              <a:t>sebuah fraktal </a:t>
            </a:r>
            <a:r>
              <a:rPr sz="1200" spc="-10" dirty="0">
                <a:latin typeface="Times New Roman"/>
                <a:cs typeface="Times New Roman"/>
              </a:rPr>
              <a:t>bisa </a:t>
            </a:r>
            <a:r>
              <a:rPr sz="1200" dirty="0">
                <a:latin typeface="Times New Roman"/>
                <a:cs typeface="Times New Roman"/>
              </a:rPr>
              <a:t>dihasilkan </a:t>
            </a: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cara </a:t>
            </a:r>
            <a:r>
              <a:rPr sz="1200" spc="-5" dirty="0">
                <a:latin typeface="Times New Roman"/>
                <a:cs typeface="Times New Roman"/>
              </a:rPr>
              <a:t>mengulang </a:t>
            </a:r>
            <a:r>
              <a:rPr sz="1200" dirty="0">
                <a:latin typeface="Times New Roman"/>
                <a:cs typeface="Times New Roman"/>
              </a:rPr>
              <a:t>suatu pola,  </a:t>
            </a:r>
            <a:r>
              <a:rPr sz="1200" spc="-5" dirty="0">
                <a:latin typeface="Times New Roman"/>
                <a:cs typeface="Times New Roman"/>
              </a:rPr>
              <a:t>biasanya </a:t>
            </a:r>
            <a:r>
              <a:rPr sz="1200" dirty="0">
                <a:latin typeface="Times New Roman"/>
                <a:cs typeface="Times New Roman"/>
              </a:rPr>
              <a:t>dalam </a:t>
            </a:r>
            <a:r>
              <a:rPr sz="1200" spc="-5" dirty="0">
                <a:latin typeface="Times New Roman"/>
                <a:cs typeface="Times New Roman"/>
              </a:rPr>
              <a:t>proses </a:t>
            </a:r>
            <a:r>
              <a:rPr sz="1200" dirty="0">
                <a:latin typeface="Times New Roman"/>
                <a:cs typeface="Times New Roman"/>
              </a:rPr>
              <a:t>rekursif </a:t>
            </a:r>
            <a:r>
              <a:rPr sz="1200" spc="-5" dirty="0">
                <a:latin typeface="Times New Roman"/>
                <a:cs typeface="Times New Roman"/>
              </a:rPr>
              <a:t>atau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iteratif.</a:t>
            </a:r>
            <a:endParaRPr sz="1200">
              <a:latin typeface="Times New Roman"/>
              <a:cs typeface="Times New Roman"/>
            </a:endParaRPr>
          </a:p>
          <a:p>
            <a:pPr marL="12700" marR="9525" indent="360680" algn="just">
              <a:lnSpc>
                <a:spcPct val="143500"/>
              </a:lnSpc>
              <a:spcBef>
                <a:spcPts val="1015"/>
              </a:spcBef>
            </a:pPr>
            <a:r>
              <a:rPr sz="1200" spc="-5" dirty="0">
                <a:latin typeface="Times New Roman"/>
                <a:cs typeface="Times New Roman"/>
              </a:rPr>
              <a:t>Bahasa Inggris </a:t>
            </a:r>
            <a:r>
              <a:rPr sz="1200" dirty="0">
                <a:latin typeface="Times New Roman"/>
                <a:cs typeface="Times New Roman"/>
              </a:rPr>
              <a:t>dari fraktal </a:t>
            </a:r>
            <a:r>
              <a:rPr sz="1200" spc="-5" dirty="0">
                <a:latin typeface="Times New Roman"/>
                <a:cs typeface="Times New Roman"/>
              </a:rPr>
              <a:t>adalah fractal. </a:t>
            </a:r>
            <a:r>
              <a:rPr sz="1200" dirty="0">
                <a:latin typeface="Times New Roman"/>
                <a:cs typeface="Times New Roman"/>
              </a:rPr>
              <a:t>Istilah fractal </a:t>
            </a:r>
            <a:r>
              <a:rPr sz="1200" spc="-5" dirty="0">
                <a:latin typeface="Times New Roman"/>
                <a:cs typeface="Times New Roman"/>
              </a:rPr>
              <a:t>dibuat oleh Benoît Mandelbrot  </a:t>
            </a:r>
            <a:r>
              <a:rPr sz="1200" dirty="0">
                <a:latin typeface="Times New Roman"/>
                <a:cs typeface="Times New Roman"/>
              </a:rPr>
              <a:t>pada </a:t>
            </a:r>
            <a:r>
              <a:rPr sz="1200" spc="-5" dirty="0">
                <a:latin typeface="Times New Roman"/>
                <a:cs typeface="Times New Roman"/>
              </a:rPr>
              <a:t>tahun </a:t>
            </a:r>
            <a:r>
              <a:rPr sz="1200" dirty="0">
                <a:latin typeface="Times New Roman"/>
                <a:cs typeface="Times New Roman"/>
              </a:rPr>
              <a:t>1975 </a:t>
            </a:r>
            <a:r>
              <a:rPr sz="1200" spc="-5" dirty="0">
                <a:latin typeface="Times New Roman"/>
                <a:cs typeface="Times New Roman"/>
              </a:rPr>
              <a:t>dari kata </a:t>
            </a:r>
            <a:r>
              <a:rPr sz="1200" spc="-10" dirty="0">
                <a:latin typeface="Times New Roman"/>
                <a:cs typeface="Times New Roman"/>
              </a:rPr>
              <a:t>Latin </a:t>
            </a:r>
            <a:r>
              <a:rPr sz="1200" dirty="0">
                <a:latin typeface="Times New Roman"/>
                <a:cs typeface="Times New Roman"/>
              </a:rPr>
              <a:t>fractus yang </a:t>
            </a:r>
            <a:r>
              <a:rPr sz="1200" spc="-5" dirty="0">
                <a:latin typeface="Times New Roman"/>
                <a:cs typeface="Times New Roman"/>
              </a:rPr>
              <a:t>artinya "patah", </a:t>
            </a:r>
            <a:r>
              <a:rPr sz="1200" spc="-10" dirty="0">
                <a:latin typeface="Times New Roman"/>
                <a:cs typeface="Times New Roman"/>
              </a:rPr>
              <a:t>"rusak", </a:t>
            </a:r>
            <a:r>
              <a:rPr sz="1200" dirty="0">
                <a:latin typeface="Times New Roman"/>
                <a:cs typeface="Times New Roman"/>
              </a:rPr>
              <a:t>atau </a:t>
            </a:r>
            <a:r>
              <a:rPr sz="1200" spc="-5" dirty="0">
                <a:latin typeface="Times New Roman"/>
                <a:cs typeface="Times New Roman"/>
              </a:rPr>
              <a:t>"tidak teratur".  </a:t>
            </a:r>
            <a:r>
              <a:rPr sz="1200" dirty="0">
                <a:latin typeface="Times New Roman"/>
                <a:cs typeface="Times New Roman"/>
              </a:rPr>
              <a:t>Sebelum </a:t>
            </a:r>
            <a:r>
              <a:rPr sz="1200" spc="-5" dirty="0">
                <a:latin typeface="Times New Roman"/>
                <a:cs typeface="Times New Roman"/>
              </a:rPr>
              <a:t>Mandelbrot memperkenalkan </a:t>
            </a:r>
            <a:r>
              <a:rPr sz="1200" dirty="0">
                <a:latin typeface="Times New Roman"/>
                <a:cs typeface="Times New Roman"/>
              </a:rPr>
              <a:t>istilah </a:t>
            </a:r>
            <a:r>
              <a:rPr sz="1200" spc="-5" dirty="0">
                <a:latin typeface="Times New Roman"/>
                <a:cs typeface="Times New Roman"/>
              </a:rPr>
              <a:t>tersebut, </a:t>
            </a:r>
            <a:r>
              <a:rPr sz="1200" dirty="0">
                <a:latin typeface="Times New Roman"/>
                <a:cs typeface="Times New Roman"/>
              </a:rPr>
              <a:t>nama umum untuk struktur  </a:t>
            </a:r>
            <a:r>
              <a:rPr sz="1200" spc="-5" dirty="0">
                <a:latin typeface="Times New Roman"/>
                <a:cs typeface="Times New Roman"/>
              </a:rPr>
              <a:t>semacamnya (misalnya bunga </a:t>
            </a:r>
            <a:r>
              <a:rPr sz="1200" dirty="0">
                <a:latin typeface="Times New Roman"/>
                <a:cs typeface="Times New Roman"/>
              </a:rPr>
              <a:t>salju </a:t>
            </a:r>
            <a:r>
              <a:rPr sz="1200" spc="-5" dirty="0">
                <a:latin typeface="Times New Roman"/>
                <a:cs typeface="Times New Roman"/>
              </a:rPr>
              <a:t>Koch)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spc="-5" dirty="0">
                <a:latin typeface="Times New Roman"/>
                <a:cs typeface="Times New Roman"/>
              </a:rPr>
              <a:t>kurva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monster.</a:t>
            </a:r>
            <a:endParaRPr sz="1200">
              <a:latin typeface="Times New Roman"/>
              <a:cs typeface="Times New Roman"/>
            </a:endParaRPr>
          </a:p>
          <a:p>
            <a:pPr marL="12700" marR="5080" indent="360045" algn="just">
              <a:lnSpc>
                <a:spcPct val="143500"/>
              </a:lnSpc>
              <a:spcBef>
                <a:spcPts val="1015"/>
              </a:spcBef>
            </a:pPr>
            <a:r>
              <a:rPr sz="1200" spc="-5" dirty="0">
                <a:latin typeface="Times New Roman"/>
                <a:cs typeface="Times New Roman"/>
              </a:rPr>
              <a:t>Berbagai </a:t>
            </a:r>
            <a:r>
              <a:rPr sz="1200" dirty="0">
                <a:latin typeface="Times New Roman"/>
                <a:cs typeface="Times New Roman"/>
              </a:rPr>
              <a:t>jenis </a:t>
            </a:r>
            <a:r>
              <a:rPr sz="1200" spc="-5" dirty="0">
                <a:latin typeface="Times New Roman"/>
                <a:cs typeface="Times New Roman"/>
              </a:rPr>
              <a:t>fraktal </a:t>
            </a:r>
            <a:r>
              <a:rPr sz="1200" dirty="0">
                <a:latin typeface="Times New Roman"/>
                <a:cs typeface="Times New Roman"/>
              </a:rPr>
              <a:t>pada </a:t>
            </a:r>
            <a:r>
              <a:rPr sz="1200" spc="-10" dirty="0">
                <a:latin typeface="Times New Roman"/>
                <a:cs typeface="Times New Roman"/>
              </a:rPr>
              <a:t>awalnya </a:t>
            </a:r>
            <a:r>
              <a:rPr sz="1200" dirty="0">
                <a:latin typeface="Times New Roman"/>
                <a:cs typeface="Times New Roman"/>
              </a:rPr>
              <a:t>dipelajari </a:t>
            </a:r>
            <a:r>
              <a:rPr sz="1200" spc="-5" dirty="0">
                <a:latin typeface="Times New Roman"/>
                <a:cs typeface="Times New Roman"/>
              </a:rPr>
              <a:t>sebagai benda-benda matematis.  Geometri fraktal adalah cabang </a:t>
            </a:r>
            <a:r>
              <a:rPr sz="1200" dirty="0">
                <a:latin typeface="Times New Roman"/>
                <a:cs typeface="Times New Roman"/>
              </a:rPr>
              <a:t>matematika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mempelajari </a:t>
            </a:r>
            <a:r>
              <a:rPr sz="1200" spc="-5" dirty="0">
                <a:latin typeface="Times New Roman"/>
                <a:cs typeface="Times New Roman"/>
              </a:rPr>
              <a:t>sifat-sifat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perilaku </a:t>
            </a:r>
            <a:r>
              <a:rPr sz="1200" dirty="0">
                <a:latin typeface="Times New Roman"/>
                <a:cs typeface="Times New Roman"/>
              </a:rPr>
              <a:t>fraktal.  </a:t>
            </a:r>
            <a:r>
              <a:rPr sz="1200" spc="-5" dirty="0">
                <a:latin typeface="Times New Roman"/>
                <a:cs typeface="Times New Roman"/>
              </a:rPr>
              <a:t>Fraktal bisa membantu menjelaskan </a:t>
            </a:r>
            <a:r>
              <a:rPr sz="1200" spc="-10" dirty="0">
                <a:latin typeface="Times New Roman"/>
                <a:cs typeface="Times New Roman"/>
              </a:rPr>
              <a:t>banyak </a:t>
            </a:r>
            <a:r>
              <a:rPr sz="1200" spc="-5" dirty="0">
                <a:latin typeface="Times New Roman"/>
                <a:cs typeface="Times New Roman"/>
              </a:rPr>
              <a:t>situasi yang </a:t>
            </a:r>
            <a:r>
              <a:rPr sz="1200" dirty="0">
                <a:latin typeface="Times New Roman"/>
                <a:cs typeface="Times New Roman"/>
              </a:rPr>
              <a:t>sulit dideskripsikan </a:t>
            </a:r>
            <a:r>
              <a:rPr sz="1200" spc="-5" dirty="0">
                <a:latin typeface="Times New Roman"/>
                <a:cs typeface="Times New Roman"/>
              </a:rPr>
              <a:t>menggunakan  geometri </a:t>
            </a:r>
            <a:r>
              <a:rPr sz="1200" dirty="0">
                <a:latin typeface="Times New Roman"/>
                <a:cs typeface="Times New Roman"/>
              </a:rPr>
              <a:t>klasik, dan </a:t>
            </a:r>
            <a:r>
              <a:rPr sz="1200" spc="-5" dirty="0">
                <a:latin typeface="Times New Roman"/>
                <a:cs typeface="Times New Roman"/>
              </a:rPr>
              <a:t>sudah </a:t>
            </a:r>
            <a:r>
              <a:rPr sz="1200" dirty="0">
                <a:latin typeface="Times New Roman"/>
                <a:cs typeface="Times New Roman"/>
              </a:rPr>
              <a:t>cukup </a:t>
            </a:r>
            <a:r>
              <a:rPr sz="1200" spc="-5" dirty="0">
                <a:latin typeface="Times New Roman"/>
                <a:cs typeface="Times New Roman"/>
              </a:rPr>
              <a:t>banyak </a:t>
            </a:r>
            <a:r>
              <a:rPr sz="1200" dirty="0">
                <a:latin typeface="Times New Roman"/>
                <a:cs typeface="Times New Roman"/>
              </a:rPr>
              <a:t>diaplikasikan </a:t>
            </a:r>
            <a:r>
              <a:rPr sz="1200" spc="-5" dirty="0">
                <a:latin typeface="Times New Roman"/>
                <a:cs typeface="Times New Roman"/>
              </a:rPr>
              <a:t>dalam sains, </a:t>
            </a:r>
            <a:r>
              <a:rPr sz="1200" dirty="0">
                <a:latin typeface="Times New Roman"/>
                <a:cs typeface="Times New Roman"/>
              </a:rPr>
              <a:t>teknologi, dan </a:t>
            </a:r>
            <a:r>
              <a:rPr sz="1200" spc="-5" dirty="0">
                <a:latin typeface="Times New Roman"/>
                <a:cs typeface="Times New Roman"/>
              </a:rPr>
              <a:t>seni  karya </a:t>
            </a:r>
            <a:r>
              <a:rPr sz="1200" dirty="0">
                <a:latin typeface="Times New Roman"/>
                <a:cs typeface="Times New Roman"/>
              </a:rPr>
              <a:t>komputer. </a:t>
            </a:r>
            <a:r>
              <a:rPr sz="1200" spc="-5" dirty="0">
                <a:latin typeface="Times New Roman"/>
                <a:cs typeface="Times New Roman"/>
              </a:rPr>
              <a:t>Dulu ide-ide konseptual fraktal </a:t>
            </a:r>
            <a:r>
              <a:rPr sz="1200" dirty="0">
                <a:latin typeface="Times New Roman"/>
                <a:cs typeface="Times New Roman"/>
              </a:rPr>
              <a:t>muncul </a:t>
            </a:r>
            <a:r>
              <a:rPr sz="1200" spc="-5" dirty="0">
                <a:latin typeface="Times New Roman"/>
                <a:cs typeface="Times New Roman"/>
              </a:rPr>
              <a:t>saat definisi-definisi tradisional  geometri Euclid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kalkulus </a:t>
            </a:r>
            <a:r>
              <a:rPr sz="1200" spc="-10" dirty="0">
                <a:latin typeface="Times New Roman"/>
                <a:cs typeface="Times New Roman"/>
              </a:rPr>
              <a:t>gagal </a:t>
            </a:r>
            <a:r>
              <a:rPr sz="1200" dirty="0">
                <a:latin typeface="Times New Roman"/>
                <a:cs typeface="Times New Roman"/>
              </a:rPr>
              <a:t>melakukan </a:t>
            </a:r>
            <a:r>
              <a:rPr sz="1200" spc="-5" dirty="0">
                <a:latin typeface="Times New Roman"/>
                <a:cs typeface="Times New Roman"/>
              </a:rPr>
              <a:t>berbagai pengukuran </a:t>
            </a:r>
            <a:r>
              <a:rPr sz="1200" dirty="0">
                <a:latin typeface="Times New Roman"/>
                <a:cs typeface="Times New Roman"/>
              </a:rPr>
              <a:t>pada </a:t>
            </a:r>
            <a:r>
              <a:rPr sz="1200" spc="-5" dirty="0">
                <a:latin typeface="Times New Roman"/>
                <a:cs typeface="Times New Roman"/>
              </a:rPr>
              <a:t>benda-benda  </a:t>
            </a:r>
            <a:r>
              <a:rPr sz="1200" i="1" spc="-5" dirty="0">
                <a:latin typeface="Times New Roman"/>
                <a:cs typeface="Times New Roman"/>
              </a:rPr>
              <a:t>monste</a:t>
            </a:r>
            <a:r>
              <a:rPr sz="1200" spc="-5" dirty="0">
                <a:latin typeface="Times New Roman"/>
                <a:cs typeface="Times New Roman"/>
              </a:rPr>
              <a:t>r </a:t>
            </a:r>
            <a:r>
              <a:rPr sz="1200" dirty="0">
                <a:latin typeface="Times New Roman"/>
                <a:cs typeface="Times New Roman"/>
              </a:rPr>
              <a:t>tersebut.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77608" y="942339"/>
            <a:ext cx="2609797" cy="2607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2707" y="914400"/>
            <a:ext cx="2578493" cy="26377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27120" y="9874334"/>
            <a:ext cx="304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163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547" y="889000"/>
            <a:ext cx="5758180" cy="1648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a. </a:t>
            </a:r>
            <a:r>
              <a:rPr sz="1200" spc="-5" dirty="0">
                <a:latin typeface="Times New Roman"/>
                <a:cs typeface="Times New Roman"/>
              </a:rPr>
              <a:t>Plasma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Panel</a:t>
            </a:r>
            <a:endParaRPr sz="12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43800"/>
              </a:lnSpc>
              <a:spcBef>
                <a:spcPts val="990"/>
              </a:spcBef>
            </a:pPr>
            <a:r>
              <a:rPr sz="1200" spc="-5" dirty="0">
                <a:latin typeface="Times New Roman"/>
                <a:cs typeface="Times New Roman"/>
              </a:rPr>
              <a:t>Plasma </a:t>
            </a:r>
            <a:r>
              <a:rPr sz="1200" dirty="0">
                <a:latin typeface="Times New Roman"/>
                <a:cs typeface="Times New Roman"/>
              </a:rPr>
              <a:t>panel </a:t>
            </a:r>
            <a:r>
              <a:rPr sz="1200" spc="-5" dirty="0">
                <a:latin typeface="Times New Roman"/>
                <a:cs typeface="Times New Roman"/>
              </a:rPr>
              <a:t>dibuat dengan mengisi ruangan </a:t>
            </a:r>
            <a:r>
              <a:rPr sz="1200" dirty="0">
                <a:latin typeface="Times New Roman"/>
                <a:cs typeface="Times New Roman"/>
              </a:rPr>
              <a:t>antara </a:t>
            </a:r>
            <a:r>
              <a:rPr sz="1200" spc="-5" dirty="0">
                <a:latin typeface="Times New Roman"/>
                <a:cs typeface="Times New Roman"/>
              </a:rPr>
              <a:t>pelat kaca dengan </a:t>
            </a:r>
            <a:r>
              <a:rPr sz="1200" spc="-10" dirty="0">
                <a:latin typeface="Times New Roman"/>
                <a:cs typeface="Times New Roman"/>
              </a:rPr>
              <a:t>gas, </a:t>
            </a:r>
            <a:r>
              <a:rPr sz="1200" dirty="0">
                <a:latin typeface="Times New Roman"/>
                <a:cs typeface="Times New Roman"/>
              </a:rPr>
              <a:t>biasanya </a:t>
            </a:r>
            <a:r>
              <a:rPr sz="1200" spc="-10" dirty="0">
                <a:latin typeface="Times New Roman"/>
                <a:cs typeface="Times New Roman"/>
              </a:rPr>
              <a:t>gas  </a:t>
            </a:r>
            <a:r>
              <a:rPr sz="1200" dirty="0">
                <a:latin typeface="Times New Roman"/>
                <a:cs typeface="Times New Roman"/>
              </a:rPr>
              <a:t>neon. Satu </a:t>
            </a:r>
            <a:r>
              <a:rPr sz="1200" spc="-5" dirty="0">
                <a:latin typeface="Times New Roman"/>
                <a:cs typeface="Times New Roman"/>
              </a:rPr>
              <a:t>set </a:t>
            </a:r>
            <a:r>
              <a:rPr sz="1200" dirty="0">
                <a:latin typeface="Times New Roman"/>
                <a:cs typeface="Times New Roman"/>
              </a:rPr>
              <a:t>konduktor ditempatkan </a:t>
            </a:r>
            <a:r>
              <a:rPr sz="1200" spc="-5" dirty="0">
                <a:latin typeface="Times New Roman"/>
                <a:cs typeface="Times New Roman"/>
              </a:rPr>
              <a:t>vertikal </a:t>
            </a:r>
            <a:r>
              <a:rPr sz="1200" dirty="0">
                <a:latin typeface="Times New Roman"/>
                <a:cs typeface="Times New Roman"/>
              </a:rPr>
              <a:t>pada </a:t>
            </a:r>
            <a:r>
              <a:rPr sz="1200" spc="-5" dirty="0">
                <a:latin typeface="Times New Roman"/>
                <a:cs typeface="Times New Roman"/>
              </a:rPr>
              <a:t>pelat </a:t>
            </a:r>
            <a:r>
              <a:rPr sz="1200" dirty="0">
                <a:latin typeface="Times New Roman"/>
                <a:cs typeface="Times New Roman"/>
              </a:rPr>
              <a:t>pertama dan </a:t>
            </a:r>
            <a:r>
              <a:rPr sz="1200" spc="-5" dirty="0">
                <a:latin typeface="Times New Roman"/>
                <a:cs typeface="Times New Roman"/>
              </a:rPr>
              <a:t>yang lainnya  </a:t>
            </a:r>
            <a:r>
              <a:rPr sz="1200" dirty="0">
                <a:latin typeface="Times New Roman"/>
                <a:cs typeface="Times New Roman"/>
              </a:rPr>
              <a:t>ditempatkan </a:t>
            </a:r>
            <a:r>
              <a:rPr sz="1200" spc="-5" dirty="0">
                <a:latin typeface="Times New Roman"/>
                <a:cs typeface="Times New Roman"/>
              </a:rPr>
              <a:t>horizontal pada pelat kedua. Tegangan antara kedua </a:t>
            </a:r>
            <a:r>
              <a:rPr sz="1200" spc="-10" dirty="0">
                <a:latin typeface="Times New Roman"/>
                <a:cs typeface="Times New Roman"/>
              </a:rPr>
              <a:t>pelat </a:t>
            </a:r>
            <a:r>
              <a:rPr sz="1200" spc="-5" dirty="0">
                <a:latin typeface="Times New Roman"/>
                <a:cs typeface="Times New Roman"/>
              </a:rPr>
              <a:t>tersebut disebabkan  </a:t>
            </a:r>
            <a:r>
              <a:rPr sz="1200" dirty="0">
                <a:latin typeface="Times New Roman"/>
                <a:cs typeface="Times New Roman"/>
              </a:rPr>
              <a:t>oleh </a:t>
            </a:r>
            <a:r>
              <a:rPr sz="1200" spc="-10" dirty="0">
                <a:latin typeface="Times New Roman"/>
                <a:cs typeface="Times New Roman"/>
              </a:rPr>
              <a:t>gas </a:t>
            </a:r>
            <a:r>
              <a:rPr sz="1200" dirty="0">
                <a:latin typeface="Times New Roman"/>
                <a:cs typeface="Times New Roman"/>
              </a:rPr>
              <a:t>neon </a:t>
            </a:r>
            <a:r>
              <a:rPr sz="1200" spc="-5" dirty="0">
                <a:latin typeface="Times New Roman"/>
                <a:cs typeface="Times New Roman"/>
              </a:rPr>
              <a:t>diantaranya. Definisi </a:t>
            </a:r>
            <a:r>
              <a:rPr sz="1200" dirty="0">
                <a:latin typeface="Times New Roman"/>
                <a:cs typeface="Times New Roman"/>
              </a:rPr>
              <a:t>gambar disimpan </a:t>
            </a:r>
            <a:r>
              <a:rPr sz="1200" spc="-5" dirty="0">
                <a:latin typeface="Times New Roman"/>
                <a:cs typeface="Times New Roman"/>
              </a:rPr>
              <a:t>dalam refresh </a:t>
            </a:r>
            <a:r>
              <a:rPr sz="1200" dirty="0">
                <a:latin typeface="Times New Roman"/>
                <a:cs typeface="Times New Roman"/>
              </a:rPr>
              <a:t>buffer, dan </a:t>
            </a:r>
            <a:r>
              <a:rPr sz="1200" spc="-5" dirty="0">
                <a:latin typeface="Times New Roman"/>
                <a:cs typeface="Times New Roman"/>
              </a:rPr>
              <a:t>tegangan  menyebabkan </a:t>
            </a:r>
            <a:r>
              <a:rPr sz="1200" dirty="0">
                <a:latin typeface="Times New Roman"/>
                <a:cs typeface="Times New Roman"/>
              </a:rPr>
              <a:t>refreshing pixel pada </a:t>
            </a:r>
            <a:r>
              <a:rPr sz="1200" spc="-10" dirty="0">
                <a:latin typeface="Times New Roman"/>
                <a:cs typeface="Times New Roman"/>
              </a:rPr>
              <a:t>posisinya </a:t>
            </a:r>
            <a:r>
              <a:rPr sz="1200" spc="-5" dirty="0">
                <a:latin typeface="Times New Roman"/>
                <a:cs typeface="Times New Roman"/>
              </a:rPr>
              <a:t>sebanyak </a:t>
            </a:r>
            <a:r>
              <a:rPr sz="1200" dirty="0">
                <a:latin typeface="Times New Roman"/>
                <a:cs typeface="Times New Roman"/>
              </a:rPr>
              <a:t>60 kali tiap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detik.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7879" y="5135879"/>
            <a:ext cx="338455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Times New Roman"/>
                <a:cs typeface="Times New Roman"/>
              </a:rPr>
              <a:t>Gambar 1.7 Perangkat Display Plasma </a:t>
            </a:r>
            <a:r>
              <a:rPr sz="1100" b="1" dirty="0">
                <a:latin typeface="Times New Roman"/>
                <a:cs typeface="Times New Roman"/>
              </a:rPr>
              <a:t>dan</a:t>
            </a:r>
            <a:r>
              <a:rPr sz="1100" b="1" spc="-5" dirty="0">
                <a:latin typeface="Times New Roman"/>
                <a:cs typeface="Times New Roman"/>
              </a:rPr>
              <a:t> Anatominya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700" y="5748020"/>
            <a:ext cx="5760720" cy="165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b. </a:t>
            </a:r>
            <a:r>
              <a:rPr sz="1200" i="1" dirty="0">
                <a:latin typeface="Times New Roman"/>
                <a:cs typeface="Times New Roman"/>
              </a:rPr>
              <a:t>Liquid </a:t>
            </a:r>
            <a:r>
              <a:rPr sz="1200" i="1" spc="-5" dirty="0">
                <a:latin typeface="Times New Roman"/>
                <a:cs typeface="Times New Roman"/>
              </a:rPr>
              <a:t>Crystal Display</a:t>
            </a:r>
            <a:r>
              <a:rPr sz="1200" i="1" spc="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(LCD)</a:t>
            </a:r>
            <a:endParaRPr sz="1200">
              <a:latin typeface="Times New Roman"/>
              <a:cs typeface="Times New Roman"/>
            </a:endParaRPr>
          </a:p>
          <a:p>
            <a:pPr marL="12700" marR="5080" indent="228600" algn="just">
              <a:lnSpc>
                <a:spcPct val="143800"/>
              </a:lnSpc>
              <a:spcBef>
                <a:spcPts val="1010"/>
              </a:spcBef>
            </a:pPr>
            <a:r>
              <a:rPr sz="1200" spc="-10" dirty="0">
                <a:latin typeface="Times New Roman"/>
                <a:cs typeface="Times New Roman"/>
              </a:rPr>
              <a:t>LCD </a:t>
            </a:r>
            <a:r>
              <a:rPr sz="1200" spc="-5" dirty="0">
                <a:latin typeface="Times New Roman"/>
                <a:cs typeface="Times New Roman"/>
              </a:rPr>
              <a:t>biasanya digunakan </a:t>
            </a:r>
            <a:r>
              <a:rPr sz="1200" dirty="0">
                <a:latin typeface="Times New Roman"/>
                <a:cs typeface="Times New Roman"/>
              </a:rPr>
              <a:t>untuk suatu </a:t>
            </a:r>
            <a:r>
              <a:rPr sz="1200" spc="-5" dirty="0">
                <a:latin typeface="Times New Roman"/>
                <a:cs typeface="Times New Roman"/>
              </a:rPr>
              <a:t>sistem yang </a:t>
            </a:r>
            <a:r>
              <a:rPr sz="1200" dirty="0">
                <a:latin typeface="Times New Roman"/>
                <a:cs typeface="Times New Roman"/>
              </a:rPr>
              <a:t>kecil, </a:t>
            </a:r>
            <a:r>
              <a:rPr sz="1200" spc="-5" dirty="0">
                <a:latin typeface="Times New Roman"/>
                <a:cs typeface="Times New Roman"/>
              </a:rPr>
              <a:t>seperti komputer laptop </a:t>
            </a:r>
            <a:r>
              <a:rPr sz="1200" dirty="0">
                <a:latin typeface="Times New Roman"/>
                <a:cs typeface="Times New Roman"/>
              </a:rPr>
              <a:t>dan  kalkulator. Nonemitters ini </a:t>
            </a:r>
            <a:r>
              <a:rPr sz="1200" spc="-5" dirty="0">
                <a:latin typeface="Times New Roman"/>
                <a:cs typeface="Times New Roman"/>
              </a:rPr>
              <a:t>menghasilkan gambar dengan meneruskan </a:t>
            </a:r>
            <a:r>
              <a:rPr sz="1200" dirty="0">
                <a:latin typeface="Times New Roman"/>
                <a:cs typeface="Times New Roman"/>
              </a:rPr>
              <a:t>sinar </a:t>
            </a:r>
            <a:r>
              <a:rPr sz="1200" spc="-5" dirty="0">
                <a:latin typeface="Times New Roman"/>
                <a:cs typeface="Times New Roman"/>
              </a:rPr>
              <a:t>dari sekitarnya  </a:t>
            </a:r>
            <a:r>
              <a:rPr sz="1200" dirty="0">
                <a:latin typeface="Times New Roman"/>
                <a:cs typeface="Times New Roman"/>
              </a:rPr>
              <a:t>atau </a:t>
            </a:r>
            <a:r>
              <a:rPr sz="1200" spc="-5" dirty="0">
                <a:latin typeface="Times New Roman"/>
                <a:cs typeface="Times New Roman"/>
              </a:rPr>
              <a:t>dari </a:t>
            </a:r>
            <a:r>
              <a:rPr sz="1200" dirty="0">
                <a:latin typeface="Times New Roman"/>
                <a:cs typeface="Times New Roman"/>
              </a:rPr>
              <a:t>sinar di </a:t>
            </a:r>
            <a:r>
              <a:rPr sz="1200" spc="-5" dirty="0">
                <a:latin typeface="Times New Roman"/>
                <a:cs typeface="Times New Roman"/>
              </a:rPr>
              <a:t>dalam yang </a:t>
            </a:r>
            <a:r>
              <a:rPr sz="1200" dirty="0">
                <a:latin typeface="Times New Roman"/>
                <a:cs typeface="Times New Roman"/>
              </a:rPr>
              <a:t>menembus </a:t>
            </a:r>
            <a:r>
              <a:rPr sz="1200" spc="-5" dirty="0">
                <a:latin typeface="Times New Roman"/>
                <a:cs typeface="Times New Roman"/>
              </a:rPr>
              <a:t>material </a:t>
            </a:r>
            <a:r>
              <a:rPr sz="1200" i="1" spc="-5" dirty="0">
                <a:latin typeface="Times New Roman"/>
                <a:cs typeface="Times New Roman"/>
              </a:rPr>
              <a:t>liquid-crystal</a:t>
            </a:r>
            <a:r>
              <a:rPr sz="1200" spc="-5" dirty="0">
                <a:latin typeface="Times New Roman"/>
                <a:cs typeface="Times New Roman"/>
              </a:rPr>
              <a:t>. </a:t>
            </a:r>
            <a:r>
              <a:rPr sz="1200" i="1" spc="-5" dirty="0">
                <a:latin typeface="Times New Roman"/>
                <a:cs typeface="Times New Roman"/>
              </a:rPr>
              <a:t>Liquid-crystal </a:t>
            </a:r>
            <a:r>
              <a:rPr sz="1200" spc="-5" dirty="0">
                <a:latin typeface="Times New Roman"/>
                <a:cs typeface="Times New Roman"/>
              </a:rPr>
              <a:t>terdiri dari  susunan </a:t>
            </a:r>
            <a:r>
              <a:rPr sz="1200" dirty="0">
                <a:latin typeface="Times New Roman"/>
                <a:cs typeface="Times New Roman"/>
              </a:rPr>
              <a:t>molekul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dapat </a:t>
            </a:r>
            <a:r>
              <a:rPr sz="1200" spc="-5" dirty="0">
                <a:latin typeface="Times New Roman"/>
                <a:cs typeface="Times New Roman"/>
              </a:rPr>
              <a:t>bergerak </a:t>
            </a:r>
            <a:r>
              <a:rPr sz="1200" dirty="0">
                <a:latin typeface="Times New Roman"/>
                <a:cs typeface="Times New Roman"/>
              </a:rPr>
              <a:t>seperti cairan. </a:t>
            </a:r>
            <a:r>
              <a:rPr sz="1200" spc="-5" dirty="0">
                <a:latin typeface="Times New Roman"/>
                <a:cs typeface="Times New Roman"/>
              </a:rPr>
              <a:t>Definisi gambar </a:t>
            </a:r>
            <a:r>
              <a:rPr sz="1200" dirty="0">
                <a:latin typeface="Times New Roman"/>
                <a:cs typeface="Times New Roman"/>
              </a:rPr>
              <a:t>disimpan </a:t>
            </a:r>
            <a:r>
              <a:rPr sz="1200" spc="-5" dirty="0">
                <a:latin typeface="Times New Roman"/>
                <a:cs typeface="Times New Roman"/>
              </a:rPr>
              <a:t>dalam </a:t>
            </a:r>
            <a:r>
              <a:rPr sz="1200" i="1" spc="-5" dirty="0">
                <a:latin typeface="Times New Roman"/>
                <a:cs typeface="Times New Roman"/>
              </a:rPr>
              <a:t>refresh  </a:t>
            </a:r>
            <a:r>
              <a:rPr sz="1200" i="1" dirty="0">
                <a:latin typeface="Times New Roman"/>
                <a:cs typeface="Times New Roman"/>
              </a:rPr>
              <a:t>buffer</a:t>
            </a:r>
            <a:r>
              <a:rPr sz="1200" dirty="0">
                <a:latin typeface="Times New Roman"/>
                <a:cs typeface="Times New Roman"/>
              </a:rPr>
              <a:t>, dan </a:t>
            </a:r>
            <a:r>
              <a:rPr sz="1200" i="1" spc="-5" dirty="0">
                <a:latin typeface="Times New Roman"/>
                <a:cs typeface="Times New Roman"/>
              </a:rPr>
              <a:t>refreshing </a:t>
            </a:r>
            <a:r>
              <a:rPr sz="1200" spc="-5" dirty="0">
                <a:latin typeface="Times New Roman"/>
                <a:cs typeface="Times New Roman"/>
              </a:rPr>
              <a:t>dilakukan dengan rate </a:t>
            </a:r>
            <a:r>
              <a:rPr sz="1200" dirty="0">
                <a:latin typeface="Times New Roman"/>
                <a:cs typeface="Times New Roman"/>
              </a:rPr>
              <a:t>60 </a:t>
            </a:r>
            <a:r>
              <a:rPr sz="1200" i="1" spc="-5" dirty="0">
                <a:latin typeface="Times New Roman"/>
                <a:cs typeface="Times New Roman"/>
              </a:rPr>
              <a:t>frame </a:t>
            </a:r>
            <a:r>
              <a:rPr sz="1200" dirty="0">
                <a:latin typeface="Times New Roman"/>
                <a:cs typeface="Times New Roman"/>
              </a:rPr>
              <a:t>per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detik.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74747" y="9563163"/>
            <a:ext cx="221297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Times New Roman"/>
                <a:cs typeface="Times New Roman"/>
              </a:rPr>
              <a:t>Gambar 1.8 Perangkat Display</a:t>
            </a:r>
            <a:r>
              <a:rPr sz="1100" b="1" spc="-10" dirty="0">
                <a:latin typeface="Times New Roman"/>
                <a:cs typeface="Times New Roman"/>
              </a:rPr>
              <a:t> </a:t>
            </a:r>
            <a:r>
              <a:rPr sz="1100" b="1" spc="-5" dirty="0">
                <a:latin typeface="Times New Roman"/>
                <a:cs typeface="Times New Roman"/>
              </a:rPr>
              <a:t>LCD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39264" y="2745739"/>
            <a:ext cx="4082415" cy="21973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71056" y="7681772"/>
            <a:ext cx="2021368" cy="1681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11</a:t>
            </a: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4379" y="3845559"/>
            <a:ext cx="1200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Fractal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Mandelbrot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852" y="6588759"/>
            <a:ext cx="5761355" cy="2570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Segitiga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Sierspinski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Times New Roman"/>
              <a:cs typeface="Times New Roman"/>
            </a:endParaRPr>
          </a:p>
          <a:p>
            <a:pPr marL="81915" algn="ctr">
              <a:lnSpc>
                <a:spcPct val="100000"/>
              </a:lnSpc>
              <a:spcBef>
                <a:spcPts val="5"/>
              </a:spcBef>
            </a:pPr>
            <a:r>
              <a:rPr sz="1200" b="1" spc="-5" dirty="0">
                <a:latin typeface="Times New Roman"/>
                <a:cs typeface="Times New Roman"/>
              </a:rPr>
              <a:t>Gambar </a:t>
            </a:r>
            <a:r>
              <a:rPr sz="1200" b="1" dirty="0">
                <a:latin typeface="Times New Roman"/>
                <a:cs typeface="Times New Roman"/>
              </a:rPr>
              <a:t>10.9 </a:t>
            </a:r>
            <a:r>
              <a:rPr sz="1200" b="1" spc="-5" dirty="0">
                <a:latin typeface="Times New Roman"/>
                <a:cs typeface="Times New Roman"/>
              </a:rPr>
              <a:t>Contoh Fraktal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5080" indent="360680" algn="just">
              <a:lnSpc>
                <a:spcPct val="143600"/>
              </a:lnSpc>
            </a:pPr>
            <a:r>
              <a:rPr sz="1200" spc="-5" dirty="0">
                <a:latin typeface="Times New Roman"/>
                <a:cs typeface="Times New Roman"/>
              </a:rPr>
              <a:t>Beberapa </a:t>
            </a:r>
            <a:r>
              <a:rPr sz="1200" dirty="0">
                <a:latin typeface="Times New Roman"/>
                <a:cs typeface="Times New Roman"/>
              </a:rPr>
              <a:t>contoh </a:t>
            </a:r>
            <a:r>
              <a:rPr sz="1200" spc="-5" dirty="0">
                <a:latin typeface="Times New Roman"/>
                <a:cs typeface="Times New Roman"/>
              </a:rPr>
              <a:t>fraktal yang </a:t>
            </a:r>
            <a:r>
              <a:rPr sz="1200" dirty="0">
                <a:latin typeface="Times New Roman"/>
                <a:cs typeface="Times New Roman"/>
              </a:rPr>
              <a:t>umum adalah himpunan </a:t>
            </a:r>
            <a:r>
              <a:rPr sz="1200" spc="-5" dirty="0">
                <a:latin typeface="Times New Roman"/>
                <a:cs typeface="Times New Roman"/>
              </a:rPr>
              <a:t>Mandelbrot, fraktal </a:t>
            </a:r>
            <a:r>
              <a:rPr sz="1200" spc="-10" dirty="0">
                <a:latin typeface="Times New Roman"/>
                <a:cs typeface="Times New Roman"/>
              </a:rPr>
              <a:t>Lyapunov,  </a:t>
            </a:r>
            <a:r>
              <a:rPr sz="1200" dirty="0">
                <a:latin typeface="Times New Roman"/>
                <a:cs typeface="Times New Roman"/>
              </a:rPr>
              <a:t>himpunan </a:t>
            </a:r>
            <a:r>
              <a:rPr sz="1200" spc="-5" dirty="0">
                <a:latin typeface="Times New Roman"/>
                <a:cs typeface="Times New Roman"/>
              </a:rPr>
              <a:t>Cantor, segitiga </a:t>
            </a:r>
            <a:r>
              <a:rPr sz="1200" dirty="0">
                <a:latin typeface="Times New Roman"/>
                <a:cs typeface="Times New Roman"/>
              </a:rPr>
              <a:t>Sierpinski, </a:t>
            </a:r>
            <a:r>
              <a:rPr sz="1200" spc="-5" dirty="0">
                <a:latin typeface="Times New Roman"/>
                <a:cs typeface="Times New Roman"/>
              </a:rPr>
              <a:t>karpet Sierpinski, spons Menger, kurva </a:t>
            </a:r>
            <a:r>
              <a:rPr sz="1200" spc="-10" dirty="0">
                <a:latin typeface="Times New Roman"/>
                <a:cs typeface="Times New Roman"/>
              </a:rPr>
              <a:t>naga, </a:t>
            </a:r>
            <a:r>
              <a:rPr sz="1200" spc="-5" dirty="0">
                <a:latin typeface="Times New Roman"/>
                <a:cs typeface="Times New Roman"/>
              </a:rPr>
              <a:t>kurva  </a:t>
            </a:r>
            <a:r>
              <a:rPr sz="1200" dirty="0">
                <a:latin typeface="Times New Roman"/>
                <a:cs typeface="Times New Roman"/>
              </a:rPr>
              <a:t>Peano, dan </a:t>
            </a:r>
            <a:r>
              <a:rPr sz="1200" spc="-5" dirty="0">
                <a:latin typeface="Times New Roman"/>
                <a:cs typeface="Times New Roman"/>
              </a:rPr>
              <a:t>kurva Koch. Fraktal bisa deterministik </a:t>
            </a:r>
            <a:r>
              <a:rPr sz="1200" dirty="0">
                <a:latin typeface="Times New Roman"/>
                <a:cs typeface="Times New Roman"/>
              </a:rPr>
              <a:t>maupun </a:t>
            </a:r>
            <a:r>
              <a:rPr sz="1200" spc="-5" dirty="0">
                <a:latin typeface="Times New Roman"/>
                <a:cs typeface="Times New Roman"/>
              </a:rPr>
              <a:t>stokastik. Sistem </a:t>
            </a:r>
            <a:r>
              <a:rPr sz="1200" dirty="0">
                <a:latin typeface="Times New Roman"/>
                <a:cs typeface="Times New Roman"/>
              </a:rPr>
              <a:t>dinamikal  chaotis sering (bahkan </a:t>
            </a:r>
            <a:r>
              <a:rPr sz="1200" spc="-5" dirty="0">
                <a:latin typeface="Times New Roman"/>
                <a:cs typeface="Times New Roman"/>
              </a:rPr>
              <a:t>mungkin </a:t>
            </a:r>
            <a:r>
              <a:rPr sz="1200" dirty="0">
                <a:latin typeface="Times New Roman"/>
                <a:cs typeface="Times New Roman"/>
              </a:rPr>
              <a:t>selalu) </a:t>
            </a:r>
            <a:r>
              <a:rPr sz="1200" spc="-5" dirty="0">
                <a:latin typeface="Times New Roman"/>
                <a:cs typeface="Times New Roman"/>
              </a:rPr>
              <a:t>dihubungkan </a:t>
            </a:r>
            <a:r>
              <a:rPr sz="1200" dirty="0">
                <a:latin typeface="Times New Roman"/>
                <a:cs typeface="Times New Roman"/>
              </a:rPr>
              <a:t>dengan fraktal. </a:t>
            </a:r>
            <a:r>
              <a:rPr sz="1200" spc="-5" dirty="0">
                <a:latin typeface="Times New Roman"/>
                <a:cs typeface="Times New Roman"/>
              </a:rPr>
              <a:t>Benda-benda yang  </a:t>
            </a:r>
            <a:r>
              <a:rPr sz="1200" dirty="0">
                <a:latin typeface="Times New Roman"/>
                <a:cs typeface="Times New Roman"/>
              </a:rPr>
              <a:t>mendekati </a:t>
            </a:r>
            <a:r>
              <a:rPr sz="1200" spc="-5" dirty="0">
                <a:latin typeface="Times New Roman"/>
                <a:cs typeface="Times New Roman"/>
              </a:rPr>
              <a:t>fraktal bisa ditemukan dengan </a:t>
            </a:r>
            <a:r>
              <a:rPr sz="1200" dirty="0">
                <a:latin typeface="Times New Roman"/>
                <a:cs typeface="Times New Roman"/>
              </a:rPr>
              <a:t>mudah di alam. </a:t>
            </a:r>
            <a:r>
              <a:rPr sz="1200" spc="-5" dirty="0">
                <a:latin typeface="Times New Roman"/>
                <a:cs typeface="Times New Roman"/>
              </a:rPr>
              <a:t>Benda-benda </a:t>
            </a:r>
            <a:r>
              <a:rPr sz="1200" dirty="0">
                <a:latin typeface="Times New Roman"/>
                <a:cs typeface="Times New Roman"/>
              </a:rPr>
              <a:t>tesebut menunjukkan  struktur frakral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kompleks pada skala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tertentu.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65972" y="914400"/>
            <a:ext cx="3653370" cy="27400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23172" y="4262120"/>
            <a:ext cx="2508885" cy="21783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27120" y="9874334"/>
            <a:ext cx="304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164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810209"/>
            <a:ext cx="5758180" cy="22561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360680" algn="just">
              <a:lnSpc>
                <a:spcPct val="143800"/>
              </a:lnSpc>
              <a:spcBef>
                <a:spcPts val="90"/>
              </a:spcBef>
            </a:pPr>
            <a:r>
              <a:rPr sz="1200" spc="-5" dirty="0">
                <a:latin typeface="Times New Roman"/>
                <a:cs typeface="Times New Roman"/>
              </a:rPr>
              <a:t>Contohnya </a:t>
            </a:r>
            <a:r>
              <a:rPr sz="1200" dirty="0">
                <a:latin typeface="Times New Roman"/>
                <a:cs typeface="Times New Roman"/>
              </a:rPr>
              <a:t>adalah awan, </a:t>
            </a:r>
            <a:r>
              <a:rPr sz="1200" spc="-10" dirty="0">
                <a:latin typeface="Times New Roman"/>
                <a:cs typeface="Times New Roman"/>
              </a:rPr>
              <a:t>gunung, </a:t>
            </a:r>
            <a:r>
              <a:rPr sz="1200" spc="-5" dirty="0">
                <a:latin typeface="Times New Roman"/>
                <a:cs typeface="Times New Roman"/>
              </a:rPr>
              <a:t>jaringan sungai,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sistem pembuluh </a:t>
            </a:r>
            <a:r>
              <a:rPr sz="1200" dirty="0">
                <a:latin typeface="Times New Roman"/>
                <a:cs typeface="Times New Roman"/>
              </a:rPr>
              <a:t>darah. </a:t>
            </a:r>
            <a:r>
              <a:rPr sz="1200" spc="-5" dirty="0">
                <a:latin typeface="Times New Roman"/>
                <a:cs typeface="Times New Roman"/>
              </a:rPr>
              <a:t>Harrison  </a:t>
            </a:r>
            <a:r>
              <a:rPr sz="1200" dirty="0">
                <a:latin typeface="Times New Roman"/>
                <a:cs typeface="Times New Roman"/>
              </a:rPr>
              <a:t>meluaskan </a:t>
            </a:r>
            <a:r>
              <a:rPr sz="1200" spc="-5" dirty="0">
                <a:latin typeface="Times New Roman"/>
                <a:cs typeface="Times New Roman"/>
              </a:rPr>
              <a:t>kalkulus Newtonian </a:t>
            </a:r>
            <a:r>
              <a:rPr sz="1200" dirty="0">
                <a:latin typeface="Times New Roman"/>
                <a:cs typeface="Times New Roman"/>
              </a:rPr>
              <a:t>ke </a:t>
            </a:r>
            <a:r>
              <a:rPr sz="1200" spc="-5" dirty="0">
                <a:latin typeface="Times New Roman"/>
                <a:cs typeface="Times New Roman"/>
              </a:rPr>
              <a:t>domain </a:t>
            </a:r>
            <a:r>
              <a:rPr sz="1200" dirty="0">
                <a:latin typeface="Times New Roman"/>
                <a:cs typeface="Times New Roman"/>
              </a:rPr>
              <a:t>fraktal, </a:t>
            </a:r>
            <a:r>
              <a:rPr sz="1200" spc="-5" dirty="0">
                <a:latin typeface="Times New Roman"/>
                <a:cs typeface="Times New Roman"/>
              </a:rPr>
              <a:t>termasuk </a:t>
            </a:r>
            <a:r>
              <a:rPr sz="1200" dirty="0">
                <a:latin typeface="Times New Roman"/>
                <a:cs typeface="Times New Roman"/>
              </a:rPr>
              <a:t>teorema </a:t>
            </a:r>
            <a:r>
              <a:rPr sz="1200" spc="-10" dirty="0">
                <a:latin typeface="Times New Roman"/>
                <a:cs typeface="Times New Roman"/>
              </a:rPr>
              <a:t>Gauss, </a:t>
            </a:r>
            <a:r>
              <a:rPr sz="1200" dirty="0">
                <a:latin typeface="Times New Roman"/>
                <a:cs typeface="Times New Roman"/>
              </a:rPr>
              <a:t>Green, dan  </a:t>
            </a:r>
            <a:r>
              <a:rPr sz="1200" spc="-5" dirty="0">
                <a:latin typeface="Times New Roman"/>
                <a:cs typeface="Times New Roman"/>
              </a:rPr>
              <a:t>Stokes Fraktal biasanya digambar </a:t>
            </a:r>
            <a:r>
              <a:rPr sz="1200" dirty="0">
                <a:latin typeface="Times New Roman"/>
                <a:cs typeface="Times New Roman"/>
              </a:rPr>
              <a:t>oleh komputer </a:t>
            </a:r>
            <a:r>
              <a:rPr sz="1200" spc="-5" dirty="0">
                <a:latin typeface="Times New Roman"/>
                <a:cs typeface="Times New Roman"/>
              </a:rPr>
              <a:t>dengan perangkat </a:t>
            </a:r>
            <a:r>
              <a:rPr sz="1200" dirty="0">
                <a:latin typeface="Times New Roman"/>
                <a:cs typeface="Times New Roman"/>
              </a:rPr>
              <a:t>lunak </a:t>
            </a:r>
            <a:r>
              <a:rPr sz="1200" spc="-5" dirty="0">
                <a:latin typeface="Times New Roman"/>
                <a:cs typeface="Times New Roman"/>
              </a:rPr>
              <a:t>fraktal. Fraktal  </a:t>
            </a:r>
            <a:r>
              <a:rPr sz="1200" dirty="0">
                <a:latin typeface="Times New Roman"/>
                <a:cs typeface="Times New Roman"/>
              </a:rPr>
              <a:t>acak </a:t>
            </a:r>
            <a:r>
              <a:rPr sz="1200" spc="-5" dirty="0">
                <a:latin typeface="Times New Roman"/>
                <a:cs typeface="Times New Roman"/>
              </a:rPr>
              <a:t>memiliki kegunaan </a:t>
            </a:r>
            <a:r>
              <a:rPr sz="1200" dirty="0">
                <a:latin typeface="Times New Roman"/>
                <a:cs typeface="Times New Roman"/>
              </a:rPr>
              <a:t>praktis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terbesar sebab </a:t>
            </a:r>
            <a:r>
              <a:rPr sz="1200" spc="-5" dirty="0">
                <a:latin typeface="Times New Roman"/>
                <a:cs typeface="Times New Roman"/>
              </a:rPr>
              <a:t>dapat digunakan </a:t>
            </a:r>
            <a:r>
              <a:rPr sz="1200" dirty="0">
                <a:latin typeface="Times New Roman"/>
                <a:cs typeface="Times New Roman"/>
              </a:rPr>
              <a:t>untuk </a:t>
            </a:r>
            <a:r>
              <a:rPr sz="1200" spc="-5" dirty="0">
                <a:latin typeface="Times New Roman"/>
                <a:cs typeface="Times New Roman"/>
              </a:rPr>
              <a:t>mendeskripsikan  banyak </a:t>
            </a:r>
            <a:r>
              <a:rPr sz="1200" dirty="0">
                <a:latin typeface="Times New Roman"/>
                <a:cs typeface="Times New Roman"/>
              </a:rPr>
              <a:t>benda di alam. </a:t>
            </a:r>
            <a:r>
              <a:rPr sz="1200" spc="-5" dirty="0">
                <a:latin typeface="Times New Roman"/>
                <a:cs typeface="Times New Roman"/>
              </a:rPr>
              <a:t>Contohnya </a:t>
            </a:r>
            <a:r>
              <a:rPr sz="1200" dirty="0">
                <a:latin typeface="Times New Roman"/>
                <a:cs typeface="Times New Roman"/>
              </a:rPr>
              <a:t>adalah awan, </a:t>
            </a:r>
            <a:r>
              <a:rPr sz="1200" spc="-5" dirty="0">
                <a:latin typeface="Times New Roman"/>
                <a:cs typeface="Times New Roman"/>
              </a:rPr>
              <a:t>gunung, </a:t>
            </a:r>
            <a:r>
              <a:rPr sz="1200" dirty="0">
                <a:latin typeface="Times New Roman"/>
                <a:cs typeface="Times New Roman"/>
              </a:rPr>
              <a:t>turbulensi, </a:t>
            </a:r>
            <a:r>
              <a:rPr sz="1200" spc="-5" dirty="0">
                <a:latin typeface="Times New Roman"/>
                <a:cs typeface="Times New Roman"/>
              </a:rPr>
              <a:t>garis </a:t>
            </a:r>
            <a:r>
              <a:rPr sz="1200" dirty="0">
                <a:latin typeface="Times New Roman"/>
                <a:cs typeface="Times New Roman"/>
              </a:rPr>
              <a:t>pantai, dan pohon.  Teknik-teknik </a:t>
            </a:r>
            <a:r>
              <a:rPr sz="1200" spc="-5" dirty="0">
                <a:latin typeface="Times New Roman"/>
                <a:cs typeface="Times New Roman"/>
              </a:rPr>
              <a:t>fraktal juga </a:t>
            </a:r>
            <a:r>
              <a:rPr sz="1200" dirty="0">
                <a:latin typeface="Times New Roman"/>
                <a:cs typeface="Times New Roman"/>
              </a:rPr>
              <a:t>telah </a:t>
            </a:r>
            <a:r>
              <a:rPr sz="1200" spc="-5" dirty="0">
                <a:latin typeface="Times New Roman"/>
                <a:cs typeface="Times New Roman"/>
              </a:rPr>
              <a:t>digunakan </a:t>
            </a:r>
            <a:r>
              <a:rPr sz="1200" dirty="0">
                <a:latin typeface="Times New Roman"/>
                <a:cs typeface="Times New Roman"/>
              </a:rPr>
              <a:t>pada kompresi </a:t>
            </a:r>
            <a:r>
              <a:rPr sz="1200" spc="-5" dirty="0">
                <a:latin typeface="Times New Roman"/>
                <a:cs typeface="Times New Roman"/>
              </a:rPr>
              <a:t>gambar fraktal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berbagai  </a:t>
            </a:r>
            <a:r>
              <a:rPr sz="1200" dirty="0">
                <a:latin typeface="Times New Roman"/>
                <a:cs typeface="Times New Roman"/>
              </a:rPr>
              <a:t>disiplin</a:t>
            </a:r>
            <a:r>
              <a:rPr sz="1200" spc="-5" dirty="0">
                <a:latin typeface="Times New Roman"/>
                <a:cs typeface="Times New Roman"/>
              </a:rPr>
              <a:t> sains.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spc="-5" dirty="0">
                <a:latin typeface="Times New Roman"/>
                <a:cs typeface="Times New Roman"/>
              </a:rPr>
              <a:t>Berbagai Objek </a:t>
            </a:r>
            <a:r>
              <a:rPr sz="1200" b="1" dirty="0">
                <a:latin typeface="Times New Roman"/>
                <a:cs typeface="Times New Roman"/>
              </a:rPr>
              <a:t>Hasil </a:t>
            </a:r>
            <a:r>
              <a:rPr sz="1200" b="1" spc="-10" dirty="0">
                <a:latin typeface="Times New Roman"/>
                <a:cs typeface="Times New Roman"/>
              </a:rPr>
              <a:t>dari</a:t>
            </a:r>
            <a:r>
              <a:rPr sz="1200" b="1" spc="1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Fraktal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24912" y="5014010"/>
            <a:ext cx="26022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Gambar </a:t>
            </a:r>
            <a:r>
              <a:rPr sz="1200" b="1" dirty="0">
                <a:latin typeface="Times New Roman"/>
                <a:cs typeface="Times New Roman"/>
              </a:rPr>
              <a:t>10.10 </a:t>
            </a:r>
            <a:r>
              <a:rPr sz="1200" b="1" spc="-5" dirty="0">
                <a:latin typeface="Times New Roman"/>
                <a:cs typeface="Times New Roman"/>
              </a:rPr>
              <a:t>Contoh Fraktal</a:t>
            </a:r>
            <a:r>
              <a:rPr sz="1200" b="1" spc="-1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Alamiah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547" y="5791200"/>
            <a:ext cx="5761355" cy="3328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400" b="1" i="1" dirty="0">
                <a:latin typeface="Times New Roman"/>
                <a:cs typeface="Times New Roman"/>
              </a:rPr>
              <a:t>X.4 Ray</a:t>
            </a:r>
            <a:r>
              <a:rPr sz="1400" b="1" i="1" spc="-150" dirty="0">
                <a:latin typeface="Times New Roman"/>
                <a:cs typeface="Times New Roman"/>
              </a:rPr>
              <a:t> </a:t>
            </a:r>
            <a:r>
              <a:rPr sz="1400" b="1" i="1" spc="-5" dirty="0">
                <a:latin typeface="Times New Roman"/>
                <a:cs typeface="Times New Roman"/>
              </a:rPr>
              <a:t>Tracing</a:t>
            </a:r>
            <a:endParaRPr sz="1400">
              <a:latin typeface="Times New Roman"/>
              <a:cs typeface="Times New Roman"/>
            </a:endParaRPr>
          </a:p>
          <a:p>
            <a:pPr marL="12700" marR="5080" indent="228600" algn="just">
              <a:lnSpc>
                <a:spcPct val="143700"/>
              </a:lnSpc>
              <a:spcBef>
                <a:spcPts val="550"/>
              </a:spcBef>
            </a:pPr>
            <a:r>
              <a:rPr sz="1200" i="1" dirty="0">
                <a:latin typeface="Times New Roman"/>
                <a:cs typeface="Times New Roman"/>
              </a:rPr>
              <a:t>Ray </a:t>
            </a:r>
            <a:r>
              <a:rPr sz="1200" i="1" spc="-5" dirty="0">
                <a:latin typeface="Times New Roman"/>
                <a:cs typeface="Times New Roman"/>
              </a:rPr>
              <a:t>tracing </a:t>
            </a:r>
            <a:r>
              <a:rPr sz="1200" spc="-5" dirty="0">
                <a:latin typeface="Times New Roman"/>
                <a:cs typeface="Times New Roman"/>
              </a:rPr>
              <a:t>adalah </a:t>
            </a:r>
            <a:r>
              <a:rPr sz="1200" dirty="0">
                <a:latin typeface="Times New Roman"/>
                <a:cs typeface="Times New Roman"/>
              </a:rPr>
              <a:t>suatu </a:t>
            </a:r>
            <a:r>
              <a:rPr sz="1200" spc="-5" dirty="0">
                <a:latin typeface="Times New Roman"/>
                <a:cs typeface="Times New Roman"/>
              </a:rPr>
              <a:t>metode untuk menghasilkan gambar yang </a:t>
            </a:r>
            <a:r>
              <a:rPr sz="1200" dirty="0">
                <a:latin typeface="Times New Roman"/>
                <a:cs typeface="Times New Roman"/>
              </a:rPr>
              <a:t>dibuat dalam  </a:t>
            </a:r>
            <a:r>
              <a:rPr sz="1200" spc="-5" dirty="0">
                <a:latin typeface="Times New Roman"/>
                <a:cs typeface="Times New Roman"/>
              </a:rPr>
              <a:t>lingkungan </a:t>
            </a:r>
            <a:r>
              <a:rPr sz="1200" dirty="0">
                <a:latin typeface="Times New Roman"/>
                <a:cs typeface="Times New Roman"/>
              </a:rPr>
              <a:t>komputer </a:t>
            </a:r>
            <a:r>
              <a:rPr sz="1200" spc="-5" dirty="0">
                <a:latin typeface="Times New Roman"/>
                <a:cs typeface="Times New Roman"/>
              </a:rPr>
              <a:t>3D. </a:t>
            </a:r>
            <a:r>
              <a:rPr sz="1200" dirty="0">
                <a:latin typeface="Times New Roman"/>
                <a:cs typeface="Times New Roman"/>
              </a:rPr>
              <a:t>Cara </a:t>
            </a:r>
            <a:r>
              <a:rPr sz="1200" spc="-5" dirty="0">
                <a:latin typeface="Times New Roman"/>
                <a:cs typeface="Times New Roman"/>
              </a:rPr>
              <a:t>kerjanya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spc="-5" dirty="0">
                <a:latin typeface="Times New Roman"/>
                <a:cs typeface="Times New Roman"/>
              </a:rPr>
              <a:t>dengan mengikuti </a:t>
            </a:r>
            <a:r>
              <a:rPr sz="1200" dirty="0">
                <a:latin typeface="Times New Roman"/>
                <a:cs typeface="Times New Roman"/>
              </a:rPr>
              <a:t>jejak (</a:t>
            </a:r>
            <a:r>
              <a:rPr sz="1200" i="1" dirty="0">
                <a:latin typeface="Times New Roman"/>
                <a:cs typeface="Times New Roman"/>
              </a:rPr>
              <a:t>tracing</a:t>
            </a:r>
            <a:r>
              <a:rPr sz="1200" dirty="0">
                <a:latin typeface="Times New Roman"/>
                <a:cs typeface="Times New Roman"/>
              </a:rPr>
              <a:t>) </a:t>
            </a:r>
            <a:r>
              <a:rPr sz="1200" spc="-5" dirty="0">
                <a:latin typeface="Times New Roman"/>
                <a:cs typeface="Times New Roman"/>
              </a:rPr>
              <a:t>suatu </a:t>
            </a:r>
            <a:r>
              <a:rPr sz="1200" dirty="0">
                <a:latin typeface="Times New Roman"/>
                <a:cs typeface="Times New Roman"/>
              </a:rPr>
              <a:t>sinar  </a:t>
            </a:r>
            <a:r>
              <a:rPr sz="1200" spc="-5" dirty="0">
                <a:latin typeface="Times New Roman"/>
                <a:cs typeface="Times New Roman"/>
              </a:rPr>
              <a:t>(</a:t>
            </a:r>
            <a:r>
              <a:rPr sz="1200" i="1" spc="-5" dirty="0">
                <a:latin typeface="Times New Roman"/>
                <a:cs typeface="Times New Roman"/>
              </a:rPr>
              <a:t>ray</a:t>
            </a:r>
            <a:r>
              <a:rPr sz="1200" spc="-5" dirty="0">
                <a:latin typeface="Times New Roman"/>
                <a:cs typeface="Times New Roman"/>
              </a:rPr>
              <a:t>) </a:t>
            </a:r>
            <a:r>
              <a:rPr sz="1200" dirty="0">
                <a:latin typeface="Times New Roman"/>
                <a:cs typeface="Times New Roman"/>
              </a:rPr>
              <a:t>dari </a:t>
            </a:r>
            <a:r>
              <a:rPr sz="1200" spc="-5" dirty="0">
                <a:latin typeface="Times New Roman"/>
                <a:cs typeface="Times New Roman"/>
              </a:rPr>
              <a:t>suatu mata imajiner yang </a:t>
            </a:r>
            <a:r>
              <a:rPr sz="1200" dirty="0">
                <a:latin typeface="Times New Roman"/>
                <a:cs typeface="Times New Roman"/>
              </a:rPr>
              <a:t>melalui sebuah </a:t>
            </a:r>
            <a:r>
              <a:rPr sz="1200" i="1" spc="-10" dirty="0">
                <a:latin typeface="Times New Roman"/>
                <a:cs typeface="Times New Roman"/>
              </a:rPr>
              <a:t>pixel </a:t>
            </a:r>
            <a:r>
              <a:rPr sz="1200" dirty="0">
                <a:latin typeface="Times New Roman"/>
                <a:cs typeface="Times New Roman"/>
              </a:rPr>
              <a:t>di </a:t>
            </a:r>
            <a:r>
              <a:rPr sz="1200" spc="-5" dirty="0">
                <a:latin typeface="Times New Roman"/>
                <a:cs typeface="Times New Roman"/>
              </a:rPr>
              <a:t>layar virtual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mengakumulasi  </a:t>
            </a:r>
            <a:r>
              <a:rPr sz="1200" dirty="0">
                <a:latin typeface="Times New Roman"/>
                <a:cs typeface="Times New Roman"/>
              </a:rPr>
              <a:t>kontribusi </a:t>
            </a:r>
            <a:r>
              <a:rPr sz="1200" spc="-5" dirty="0">
                <a:latin typeface="Times New Roman"/>
                <a:cs typeface="Times New Roman"/>
              </a:rPr>
              <a:t>setiap </a:t>
            </a:r>
            <a:r>
              <a:rPr sz="1200" dirty="0">
                <a:latin typeface="Times New Roman"/>
                <a:cs typeface="Times New Roman"/>
              </a:rPr>
              <a:t>sinar </a:t>
            </a:r>
            <a:r>
              <a:rPr sz="1200" spc="-10" dirty="0">
                <a:latin typeface="Times New Roman"/>
                <a:cs typeface="Times New Roman"/>
              </a:rPr>
              <a:t>dalam </a:t>
            </a:r>
            <a:r>
              <a:rPr sz="1200" i="1" spc="-5" dirty="0">
                <a:latin typeface="Times New Roman"/>
                <a:cs typeface="Times New Roman"/>
              </a:rPr>
              <a:t>scene </a:t>
            </a:r>
            <a:r>
              <a:rPr sz="1200" spc="-15" dirty="0">
                <a:latin typeface="Times New Roman"/>
                <a:cs typeface="Times New Roman"/>
              </a:rPr>
              <a:t>di </a:t>
            </a:r>
            <a:r>
              <a:rPr sz="1200" i="1" spc="-5" dirty="0">
                <a:latin typeface="Times New Roman"/>
                <a:cs typeface="Times New Roman"/>
              </a:rPr>
              <a:t>pixel </a:t>
            </a:r>
            <a:r>
              <a:rPr sz="1200" spc="-5" dirty="0">
                <a:latin typeface="Times New Roman"/>
                <a:cs typeface="Times New Roman"/>
              </a:rPr>
              <a:t>tersebut. Setiap </a:t>
            </a:r>
            <a:r>
              <a:rPr sz="1200" dirty="0">
                <a:latin typeface="Times New Roman"/>
                <a:cs typeface="Times New Roman"/>
              </a:rPr>
              <a:t>sinar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berasal dari </a:t>
            </a:r>
            <a:r>
              <a:rPr sz="1200" spc="-10" dirty="0">
                <a:latin typeface="Times New Roman"/>
                <a:cs typeface="Times New Roman"/>
              </a:rPr>
              <a:t>mata  </a:t>
            </a:r>
            <a:r>
              <a:rPr sz="1200" dirty="0">
                <a:latin typeface="Times New Roman"/>
                <a:cs typeface="Times New Roman"/>
              </a:rPr>
              <a:t>tersebut </a:t>
            </a:r>
            <a:r>
              <a:rPr sz="1200" spc="-5" dirty="0">
                <a:latin typeface="Times New Roman"/>
                <a:cs typeface="Times New Roman"/>
              </a:rPr>
              <a:t>diperiksa apakah berpotongan/bertabrakan </a:t>
            </a:r>
            <a:r>
              <a:rPr sz="1200" spc="-10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objek-objek di </a:t>
            </a:r>
            <a:r>
              <a:rPr sz="1200" spc="-5" dirty="0">
                <a:latin typeface="Times New Roman"/>
                <a:cs typeface="Times New Roman"/>
              </a:rPr>
              <a:t>dalam scene. </a:t>
            </a:r>
            <a:r>
              <a:rPr sz="1200" i="1" dirty="0">
                <a:latin typeface="Times New Roman"/>
                <a:cs typeface="Times New Roman"/>
              </a:rPr>
              <a:t>Scene 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spc="-5" dirty="0">
                <a:latin typeface="Times New Roman"/>
                <a:cs typeface="Times New Roman"/>
              </a:rPr>
              <a:t>kumpulan objek-objek </a:t>
            </a:r>
            <a:r>
              <a:rPr sz="1200" spc="-1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sumber </a:t>
            </a:r>
            <a:r>
              <a:rPr sz="1200" spc="-10" dirty="0">
                <a:latin typeface="Times New Roman"/>
                <a:cs typeface="Times New Roman"/>
              </a:rPr>
              <a:t>cahaya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akan </a:t>
            </a:r>
            <a:r>
              <a:rPr sz="1200" spc="-5" dirty="0">
                <a:latin typeface="Times New Roman"/>
                <a:cs typeface="Times New Roman"/>
              </a:rPr>
              <a:t>dilihat </a:t>
            </a:r>
            <a:r>
              <a:rPr sz="1200" dirty="0">
                <a:latin typeface="Times New Roman"/>
                <a:cs typeface="Times New Roman"/>
              </a:rPr>
              <a:t>oleh </a:t>
            </a:r>
            <a:r>
              <a:rPr sz="1200" spc="-5" dirty="0">
                <a:latin typeface="Times New Roman"/>
                <a:cs typeface="Times New Roman"/>
              </a:rPr>
              <a:t>pengamat. Setiap  terjadi </a:t>
            </a:r>
            <a:r>
              <a:rPr sz="1200" dirty="0">
                <a:latin typeface="Times New Roman"/>
                <a:cs typeface="Times New Roman"/>
              </a:rPr>
              <a:t>tabrakan </a:t>
            </a:r>
            <a:r>
              <a:rPr sz="1200" spc="-5" dirty="0">
                <a:latin typeface="Times New Roman"/>
                <a:cs typeface="Times New Roman"/>
              </a:rPr>
              <a:t>antara sinar </a:t>
            </a:r>
            <a:r>
              <a:rPr sz="1200" dirty="0">
                <a:latin typeface="Times New Roman"/>
                <a:cs typeface="Times New Roman"/>
              </a:rPr>
              <a:t>dan objek, </a:t>
            </a:r>
            <a:r>
              <a:rPr sz="1200" spc="-5" dirty="0">
                <a:latin typeface="Times New Roman"/>
                <a:cs typeface="Times New Roman"/>
              </a:rPr>
              <a:t>warna </a:t>
            </a:r>
            <a:r>
              <a:rPr sz="1200" i="1" spc="-5" dirty="0">
                <a:latin typeface="Times New Roman"/>
                <a:cs typeface="Times New Roman"/>
              </a:rPr>
              <a:t>pixel </a:t>
            </a:r>
            <a:r>
              <a:rPr sz="1200" spc="-5" dirty="0">
                <a:latin typeface="Times New Roman"/>
                <a:cs typeface="Times New Roman"/>
              </a:rPr>
              <a:t>di-</a:t>
            </a:r>
            <a:r>
              <a:rPr sz="1200" i="1" spc="-5" dirty="0">
                <a:latin typeface="Times New Roman"/>
                <a:cs typeface="Times New Roman"/>
              </a:rPr>
              <a:t>update, </a:t>
            </a:r>
            <a:r>
              <a:rPr sz="1200" dirty="0">
                <a:latin typeface="Times New Roman"/>
                <a:cs typeface="Times New Roman"/>
              </a:rPr>
              <a:t>lalu </a:t>
            </a:r>
            <a:r>
              <a:rPr sz="1200" spc="-5" dirty="0">
                <a:latin typeface="Times New Roman"/>
                <a:cs typeface="Times New Roman"/>
              </a:rPr>
              <a:t>tergantung </a:t>
            </a:r>
            <a:r>
              <a:rPr sz="1200" dirty="0">
                <a:latin typeface="Times New Roman"/>
                <a:cs typeface="Times New Roman"/>
              </a:rPr>
              <a:t>dari </a:t>
            </a:r>
            <a:r>
              <a:rPr sz="1200" spc="-5" dirty="0">
                <a:latin typeface="Times New Roman"/>
                <a:cs typeface="Times New Roman"/>
              </a:rPr>
              <a:t>jenis  </a:t>
            </a:r>
            <a:r>
              <a:rPr sz="1200" dirty="0">
                <a:latin typeface="Times New Roman"/>
                <a:cs typeface="Times New Roman"/>
              </a:rPr>
              <a:t>material </a:t>
            </a:r>
            <a:r>
              <a:rPr sz="1200" spc="-5" dirty="0">
                <a:latin typeface="Times New Roman"/>
                <a:cs typeface="Times New Roman"/>
              </a:rPr>
              <a:t>objek </a:t>
            </a:r>
            <a:r>
              <a:rPr sz="1200" spc="-1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algoritma yang </a:t>
            </a:r>
            <a:r>
              <a:rPr sz="1200" dirty="0">
                <a:latin typeface="Times New Roman"/>
                <a:cs typeface="Times New Roman"/>
              </a:rPr>
              <a:t>dipakai, sinar tersebut </a:t>
            </a:r>
            <a:r>
              <a:rPr sz="1200" spc="-10" dirty="0">
                <a:latin typeface="Times New Roman"/>
                <a:cs typeface="Times New Roman"/>
              </a:rPr>
              <a:t>dapat </a:t>
            </a:r>
            <a:r>
              <a:rPr sz="1200" spc="-5" dirty="0">
                <a:latin typeface="Times New Roman"/>
                <a:cs typeface="Times New Roman"/>
              </a:rPr>
              <a:t>diteruskan atau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dihilangkan.</a:t>
            </a:r>
            <a:endParaRPr sz="1200">
              <a:latin typeface="Times New Roman"/>
              <a:cs typeface="Times New Roman"/>
            </a:endParaRPr>
          </a:p>
          <a:p>
            <a:pPr marL="12700" marR="5715" indent="228600" algn="just">
              <a:lnSpc>
                <a:spcPct val="143800"/>
              </a:lnSpc>
              <a:spcBef>
                <a:spcPts val="1010"/>
              </a:spcBef>
            </a:pP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metode </a:t>
            </a:r>
            <a:r>
              <a:rPr sz="1200" i="1" spc="-5" dirty="0">
                <a:latin typeface="Times New Roman"/>
                <a:cs typeface="Times New Roman"/>
              </a:rPr>
              <a:t>ray </a:t>
            </a:r>
            <a:r>
              <a:rPr sz="1200" i="1" dirty="0">
                <a:latin typeface="Times New Roman"/>
                <a:cs typeface="Times New Roman"/>
              </a:rPr>
              <a:t>tracing </a:t>
            </a:r>
            <a:r>
              <a:rPr sz="1200" dirty="0">
                <a:latin typeface="Times New Roman"/>
                <a:cs typeface="Times New Roman"/>
              </a:rPr>
              <a:t>ini, kita </a:t>
            </a:r>
            <a:r>
              <a:rPr sz="1200" spc="-5" dirty="0">
                <a:latin typeface="Times New Roman"/>
                <a:cs typeface="Times New Roman"/>
              </a:rPr>
              <a:t>dapat </a:t>
            </a:r>
            <a:r>
              <a:rPr sz="1200" dirty="0">
                <a:latin typeface="Times New Roman"/>
                <a:cs typeface="Times New Roman"/>
              </a:rPr>
              <a:t>membuat </a:t>
            </a:r>
            <a:r>
              <a:rPr sz="1200" spc="-5" dirty="0">
                <a:latin typeface="Times New Roman"/>
                <a:cs typeface="Times New Roman"/>
              </a:rPr>
              <a:t>berbagai </a:t>
            </a:r>
            <a:r>
              <a:rPr sz="1200" dirty="0">
                <a:latin typeface="Times New Roman"/>
                <a:cs typeface="Times New Roman"/>
              </a:rPr>
              <a:t>efek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sulit atau bahkan  tidak </a:t>
            </a:r>
            <a:r>
              <a:rPr sz="1200" spc="-5" dirty="0">
                <a:latin typeface="Times New Roman"/>
                <a:cs typeface="Times New Roman"/>
              </a:rPr>
              <a:t>mungkin dengan metode lain. Diantara efek-efek tersebut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spc="-5" dirty="0">
                <a:latin typeface="Times New Roman"/>
                <a:cs typeface="Times New Roman"/>
              </a:rPr>
              <a:t>pemantulan, </a:t>
            </a:r>
            <a:r>
              <a:rPr sz="1200" dirty="0">
                <a:latin typeface="Times New Roman"/>
                <a:cs typeface="Times New Roman"/>
              </a:rPr>
              <a:t>tembus  </a:t>
            </a:r>
            <a:r>
              <a:rPr sz="1200" spc="-5" dirty="0">
                <a:latin typeface="Times New Roman"/>
                <a:cs typeface="Times New Roman"/>
              </a:rPr>
              <a:t>cahaya,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bayangan.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34693" y="3271520"/>
            <a:ext cx="5579110" cy="1551940"/>
            <a:chOff x="934693" y="3271520"/>
            <a:chExt cx="5579110" cy="1551940"/>
          </a:xfrm>
        </p:grpSpPr>
        <p:sp>
          <p:nvSpPr>
            <p:cNvPr id="6" name="object 6"/>
            <p:cNvSpPr/>
            <p:nvPr/>
          </p:nvSpPr>
          <p:spPr>
            <a:xfrm>
              <a:off x="934693" y="3337382"/>
              <a:ext cx="1126307" cy="146115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95500" y="3470732"/>
              <a:ext cx="2604477" cy="13506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43450" y="3271520"/>
              <a:ext cx="1770049" cy="15517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627120" y="9874334"/>
            <a:ext cx="304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165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547" y="3505098"/>
            <a:ext cx="5760720" cy="6098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65300" algn="just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Gambar </a:t>
            </a:r>
            <a:r>
              <a:rPr sz="1200" b="1" dirty="0">
                <a:latin typeface="Times New Roman"/>
                <a:cs typeface="Times New Roman"/>
              </a:rPr>
              <a:t>10.11 Perjalanan</a:t>
            </a:r>
            <a:r>
              <a:rPr sz="1200" b="1" spc="-5" dirty="0">
                <a:latin typeface="Times New Roman"/>
                <a:cs typeface="Times New Roman"/>
              </a:rPr>
              <a:t> Cahaya</a:t>
            </a:r>
            <a:endParaRPr sz="1200">
              <a:latin typeface="Times New Roman"/>
              <a:cs typeface="Times New Roman"/>
            </a:endParaRPr>
          </a:p>
          <a:p>
            <a:pPr marL="12700" marR="5080" indent="228600" algn="just">
              <a:lnSpc>
                <a:spcPct val="143800"/>
              </a:lnSpc>
              <a:spcBef>
                <a:spcPts val="990"/>
              </a:spcBef>
            </a:pPr>
            <a:r>
              <a:rPr sz="1200" dirty="0">
                <a:latin typeface="Times New Roman"/>
                <a:cs typeface="Times New Roman"/>
              </a:rPr>
              <a:t>Dalam </a:t>
            </a:r>
            <a:r>
              <a:rPr sz="1200" spc="-5" dirty="0">
                <a:latin typeface="Times New Roman"/>
                <a:cs typeface="Times New Roman"/>
              </a:rPr>
              <a:t>menggunakan </a:t>
            </a:r>
            <a:r>
              <a:rPr sz="1200" i="1" spc="-5" dirty="0">
                <a:latin typeface="Times New Roman"/>
                <a:cs typeface="Times New Roman"/>
              </a:rPr>
              <a:t>ray </a:t>
            </a:r>
            <a:r>
              <a:rPr sz="1200" i="1" dirty="0">
                <a:latin typeface="Times New Roman"/>
                <a:cs typeface="Times New Roman"/>
              </a:rPr>
              <a:t>tracing</a:t>
            </a:r>
            <a:r>
              <a:rPr sz="1200" dirty="0">
                <a:latin typeface="Times New Roman"/>
                <a:cs typeface="Times New Roman"/>
              </a:rPr>
              <a:t>, </a:t>
            </a:r>
            <a:r>
              <a:rPr sz="1200" spc="-10" dirty="0">
                <a:latin typeface="Times New Roman"/>
                <a:cs typeface="Times New Roman"/>
              </a:rPr>
              <a:t>umumnya </a:t>
            </a:r>
            <a:r>
              <a:rPr sz="1200" dirty="0">
                <a:latin typeface="Times New Roman"/>
                <a:cs typeface="Times New Roman"/>
              </a:rPr>
              <a:t>dibuat </a:t>
            </a:r>
            <a:r>
              <a:rPr sz="1200" spc="-5" dirty="0">
                <a:latin typeface="Times New Roman"/>
                <a:cs typeface="Times New Roman"/>
              </a:rPr>
              <a:t>suatu batasan agar </a:t>
            </a:r>
            <a:r>
              <a:rPr sz="1200" dirty="0">
                <a:latin typeface="Times New Roman"/>
                <a:cs typeface="Times New Roman"/>
              </a:rPr>
              <a:t>lebih </a:t>
            </a:r>
            <a:r>
              <a:rPr sz="1200" spc="-5" dirty="0">
                <a:latin typeface="Times New Roman"/>
                <a:cs typeface="Times New Roman"/>
              </a:rPr>
              <a:t>jelas.  Contohnya, </a:t>
            </a:r>
            <a:r>
              <a:rPr sz="1200" i="1" dirty="0">
                <a:latin typeface="Times New Roman"/>
                <a:cs typeface="Times New Roman"/>
              </a:rPr>
              <a:t>pixel </a:t>
            </a:r>
            <a:r>
              <a:rPr sz="1200" dirty="0">
                <a:latin typeface="Times New Roman"/>
                <a:cs typeface="Times New Roman"/>
              </a:rPr>
              <a:t>akan </a:t>
            </a:r>
            <a:r>
              <a:rPr sz="1200" spc="-5" dirty="0">
                <a:latin typeface="Times New Roman"/>
                <a:cs typeface="Times New Roman"/>
              </a:rPr>
              <a:t>di-</a:t>
            </a:r>
            <a:r>
              <a:rPr sz="1200" i="1" spc="-5" dirty="0">
                <a:latin typeface="Times New Roman"/>
                <a:cs typeface="Times New Roman"/>
              </a:rPr>
              <a:t>update </a:t>
            </a:r>
            <a:r>
              <a:rPr sz="1200" spc="-5" dirty="0">
                <a:latin typeface="Times New Roman"/>
                <a:cs typeface="Times New Roman"/>
              </a:rPr>
              <a:t>jika </a:t>
            </a:r>
            <a:r>
              <a:rPr sz="1200" spc="-10" dirty="0">
                <a:latin typeface="Times New Roman"/>
                <a:cs typeface="Times New Roman"/>
              </a:rPr>
              <a:t>sinar </a:t>
            </a:r>
            <a:r>
              <a:rPr sz="1200" dirty="0">
                <a:latin typeface="Times New Roman"/>
                <a:cs typeface="Times New Roman"/>
              </a:rPr>
              <a:t>telah </a:t>
            </a:r>
            <a:r>
              <a:rPr sz="1200" spc="-5" dirty="0">
                <a:latin typeface="Times New Roman"/>
                <a:cs typeface="Times New Roman"/>
              </a:rPr>
              <a:t>memantul </a:t>
            </a:r>
            <a:r>
              <a:rPr sz="1200" dirty="0">
                <a:latin typeface="Times New Roman"/>
                <a:cs typeface="Times New Roman"/>
              </a:rPr>
              <a:t>n </a:t>
            </a:r>
            <a:r>
              <a:rPr sz="1200" spc="-5" dirty="0">
                <a:latin typeface="Times New Roman"/>
                <a:cs typeface="Times New Roman"/>
              </a:rPr>
              <a:t>kali atau </a:t>
            </a:r>
            <a:r>
              <a:rPr sz="1200" dirty="0">
                <a:latin typeface="Times New Roman"/>
                <a:cs typeface="Times New Roman"/>
              </a:rPr>
              <a:t>telah </a:t>
            </a:r>
            <a:r>
              <a:rPr sz="1200" spc="-5" dirty="0">
                <a:latin typeface="Times New Roman"/>
                <a:cs typeface="Times New Roman"/>
              </a:rPr>
              <a:t>bergerak </a:t>
            </a:r>
            <a:r>
              <a:rPr sz="1200" dirty="0">
                <a:latin typeface="Times New Roman"/>
                <a:cs typeface="Times New Roman"/>
              </a:rPr>
              <a:t>sejauh  m </a:t>
            </a:r>
            <a:r>
              <a:rPr sz="1200" spc="-5" dirty="0">
                <a:latin typeface="Times New Roman"/>
                <a:cs typeface="Times New Roman"/>
              </a:rPr>
              <a:t>tanpa berpotongan dengan apapun. </a:t>
            </a:r>
            <a:r>
              <a:rPr sz="1200" dirty="0">
                <a:latin typeface="Times New Roman"/>
                <a:cs typeface="Times New Roman"/>
              </a:rPr>
              <a:t>n </a:t>
            </a:r>
            <a:r>
              <a:rPr sz="1200" spc="-10" dirty="0">
                <a:latin typeface="Times New Roman"/>
                <a:cs typeface="Times New Roman"/>
              </a:rPr>
              <a:t>dan </a:t>
            </a:r>
            <a:r>
              <a:rPr sz="1200" dirty="0">
                <a:latin typeface="Times New Roman"/>
                <a:cs typeface="Times New Roman"/>
              </a:rPr>
              <a:t>m adalah </a:t>
            </a:r>
            <a:r>
              <a:rPr sz="1200" spc="-10" dirty="0">
                <a:latin typeface="Times New Roman"/>
                <a:cs typeface="Times New Roman"/>
              </a:rPr>
              <a:t>nilai </a:t>
            </a:r>
            <a:r>
              <a:rPr sz="1200" spc="-5" dirty="0">
                <a:latin typeface="Times New Roman"/>
                <a:cs typeface="Times New Roman"/>
              </a:rPr>
              <a:t>pembatas. Intensitas cahaya </a:t>
            </a:r>
            <a:r>
              <a:rPr sz="1200" dirty="0">
                <a:latin typeface="Times New Roman"/>
                <a:cs typeface="Times New Roman"/>
              </a:rPr>
              <a:t>dan  </a:t>
            </a:r>
            <a:r>
              <a:rPr sz="1200" spc="-5" dirty="0">
                <a:latin typeface="Times New Roman"/>
                <a:cs typeface="Times New Roman"/>
              </a:rPr>
              <a:t>warna dari </a:t>
            </a:r>
            <a:r>
              <a:rPr sz="1200" i="1" spc="-5" dirty="0">
                <a:latin typeface="Times New Roman"/>
                <a:cs typeface="Times New Roman"/>
              </a:rPr>
              <a:t>pixel </a:t>
            </a:r>
            <a:r>
              <a:rPr sz="1200" spc="-5" dirty="0">
                <a:latin typeface="Times New Roman"/>
                <a:cs typeface="Times New Roman"/>
              </a:rPr>
              <a:t>yang bersangkutan dihitung </a:t>
            </a:r>
            <a:r>
              <a:rPr sz="1200" dirty="0">
                <a:latin typeface="Times New Roman"/>
                <a:cs typeface="Times New Roman"/>
              </a:rPr>
              <a:t>berdasarkan </a:t>
            </a:r>
            <a:r>
              <a:rPr sz="1200" spc="-5" dirty="0">
                <a:latin typeface="Times New Roman"/>
                <a:cs typeface="Times New Roman"/>
              </a:rPr>
              <a:t>sejumlah algoritma, </a:t>
            </a:r>
            <a:r>
              <a:rPr sz="1200" spc="-10" dirty="0">
                <a:latin typeface="Times New Roman"/>
                <a:cs typeface="Times New Roman"/>
              </a:rPr>
              <a:t>baik </a:t>
            </a:r>
            <a:r>
              <a:rPr sz="1200" spc="-5" dirty="0">
                <a:latin typeface="Times New Roman"/>
                <a:cs typeface="Times New Roman"/>
              </a:rPr>
              <a:t>dengan  </a:t>
            </a:r>
            <a:r>
              <a:rPr sz="1200" dirty="0">
                <a:latin typeface="Times New Roman"/>
                <a:cs typeface="Times New Roman"/>
              </a:rPr>
              <a:t>algoritma </a:t>
            </a:r>
            <a:r>
              <a:rPr sz="1200" spc="-5" dirty="0">
                <a:latin typeface="Times New Roman"/>
                <a:cs typeface="Times New Roman"/>
              </a:rPr>
              <a:t>klasik atau dengan teknik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radiosity.</a:t>
            </a:r>
            <a:endParaRPr sz="1200">
              <a:latin typeface="Times New Roman"/>
              <a:cs typeface="Times New Roman"/>
            </a:endParaRPr>
          </a:p>
          <a:p>
            <a:pPr marL="12700" marR="5080" indent="228600" algn="just">
              <a:lnSpc>
                <a:spcPct val="143900"/>
              </a:lnSpc>
              <a:spcBef>
                <a:spcPts val="985"/>
              </a:spcBef>
            </a:pPr>
            <a:r>
              <a:rPr sz="1200" dirty="0">
                <a:latin typeface="Times New Roman"/>
                <a:cs typeface="Times New Roman"/>
              </a:rPr>
              <a:t>Salah satu </a:t>
            </a:r>
            <a:r>
              <a:rPr sz="1200" spc="-5" dirty="0">
                <a:latin typeface="Times New Roman"/>
                <a:cs typeface="Times New Roman"/>
              </a:rPr>
              <a:t>metode </a:t>
            </a:r>
            <a:r>
              <a:rPr sz="1200" dirty="0">
                <a:latin typeface="Times New Roman"/>
                <a:cs typeface="Times New Roman"/>
              </a:rPr>
              <a:t>turunan </a:t>
            </a:r>
            <a:r>
              <a:rPr sz="1200" spc="-5" dirty="0">
                <a:latin typeface="Times New Roman"/>
                <a:cs typeface="Times New Roman"/>
              </a:rPr>
              <a:t>dari </a:t>
            </a:r>
            <a:r>
              <a:rPr sz="1200" i="1" spc="-5" dirty="0">
                <a:latin typeface="Times New Roman"/>
                <a:cs typeface="Times New Roman"/>
              </a:rPr>
              <a:t>ray tracing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i="1" dirty="0">
                <a:latin typeface="Times New Roman"/>
                <a:cs typeface="Times New Roman"/>
              </a:rPr>
              <a:t>photon </a:t>
            </a:r>
            <a:r>
              <a:rPr sz="1200" i="1" spc="-5" dirty="0">
                <a:latin typeface="Times New Roman"/>
                <a:cs typeface="Times New Roman"/>
              </a:rPr>
              <a:t>mapping</a:t>
            </a:r>
            <a:r>
              <a:rPr sz="1200" spc="-5" dirty="0">
                <a:latin typeface="Times New Roman"/>
                <a:cs typeface="Times New Roman"/>
              </a:rPr>
              <a:t>. Pada </a:t>
            </a:r>
            <a:r>
              <a:rPr sz="1200" i="1" spc="-5" dirty="0">
                <a:latin typeface="Times New Roman"/>
                <a:cs typeface="Times New Roman"/>
              </a:rPr>
              <a:t>photon mapping  </a:t>
            </a:r>
            <a:r>
              <a:rPr sz="1200" dirty="0">
                <a:latin typeface="Times New Roman"/>
                <a:cs typeface="Times New Roman"/>
              </a:rPr>
              <a:t>ini, sinar </a:t>
            </a:r>
            <a:r>
              <a:rPr sz="1200" spc="-5" dirty="0">
                <a:latin typeface="Times New Roman"/>
                <a:cs typeface="Times New Roman"/>
              </a:rPr>
              <a:t>dibuat dari </a:t>
            </a:r>
            <a:r>
              <a:rPr sz="1200" dirty="0">
                <a:latin typeface="Times New Roman"/>
                <a:cs typeface="Times New Roman"/>
              </a:rPr>
              <a:t>sumber </a:t>
            </a:r>
            <a:r>
              <a:rPr sz="1200" spc="-10" dirty="0">
                <a:latin typeface="Times New Roman"/>
                <a:cs typeface="Times New Roman"/>
              </a:rPr>
              <a:t>cahaya </a:t>
            </a:r>
            <a:r>
              <a:rPr sz="1200" dirty="0">
                <a:latin typeface="Times New Roman"/>
                <a:cs typeface="Times New Roman"/>
              </a:rPr>
              <a:t>dan dari </a:t>
            </a:r>
            <a:r>
              <a:rPr sz="1200" spc="-5" dirty="0">
                <a:latin typeface="Times New Roman"/>
                <a:cs typeface="Times New Roman"/>
              </a:rPr>
              <a:t>mata pengamat secara independen. Sinar yang  </a:t>
            </a:r>
            <a:r>
              <a:rPr sz="1200" dirty="0">
                <a:latin typeface="Times New Roman"/>
                <a:cs typeface="Times New Roman"/>
              </a:rPr>
              <a:t>dibuat </a:t>
            </a:r>
            <a:r>
              <a:rPr sz="1200" spc="-5" dirty="0">
                <a:latin typeface="Times New Roman"/>
                <a:cs typeface="Times New Roman"/>
              </a:rPr>
              <a:t>akan </a:t>
            </a:r>
            <a:r>
              <a:rPr sz="1200" dirty="0">
                <a:latin typeface="Times New Roman"/>
                <a:cs typeface="Times New Roman"/>
              </a:rPr>
              <a:t>terus </a:t>
            </a:r>
            <a:r>
              <a:rPr sz="1200" spc="-5" dirty="0">
                <a:latin typeface="Times New Roman"/>
                <a:cs typeface="Times New Roman"/>
              </a:rPr>
              <a:t>bergerak dalam </a:t>
            </a:r>
            <a:r>
              <a:rPr sz="1200" i="1" spc="-5" dirty="0">
                <a:latin typeface="Times New Roman"/>
                <a:cs typeface="Times New Roman"/>
              </a:rPr>
              <a:t>scene </a:t>
            </a:r>
            <a:r>
              <a:rPr sz="1200" dirty="0">
                <a:latin typeface="Times New Roman"/>
                <a:cs typeface="Times New Roman"/>
              </a:rPr>
              <a:t>sampai </a:t>
            </a:r>
            <a:r>
              <a:rPr sz="1200" spc="-5" dirty="0">
                <a:latin typeface="Times New Roman"/>
                <a:cs typeface="Times New Roman"/>
              </a:rPr>
              <a:t>habis </a:t>
            </a:r>
            <a:r>
              <a:rPr sz="1200" dirty="0">
                <a:latin typeface="Times New Roman"/>
                <a:cs typeface="Times New Roman"/>
              </a:rPr>
              <a:t>diserap oleh sebuah permukaan,  </a:t>
            </a:r>
            <a:r>
              <a:rPr sz="1200" spc="-5" dirty="0">
                <a:latin typeface="Times New Roman"/>
                <a:cs typeface="Times New Roman"/>
              </a:rPr>
              <a:t>bergerak </a:t>
            </a:r>
            <a:r>
              <a:rPr sz="1200" dirty="0">
                <a:latin typeface="Times New Roman"/>
                <a:cs typeface="Times New Roman"/>
              </a:rPr>
              <a:t>ke arah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tidak akan terjadi </a:t>
            </a:r>
            <a:r>
              <a:rPr sz="1200" spc="-5" dirty="0">
                <a:latin typeface="Times New Roman"/>
                <a:cs typeface="Times New Roman"/>
              </a:rPr>
              <a:t>perpotongan, </a:t>
            </a:r>
            <a:r>
              <a:rPr sz="1200" dirty="0">
                <a:latin typeface="Times New Roman"/>
                <a:cs typeface="Times New Roman"/>
              </a:rPr>
              <a:t>atau </a:t>
            </a:r>
            <a:r>
              <a:rPr sz="1200" spc="-10" dirty="0">
                <a:latin typeface="Times New Roman"/>
                <a:cs typeface="Times New Roman"/>
              </a:rPr>
              <a:t>jaraknya </a:t>
            </a:r>
            <a:r>
              <a:rPr sz="1200" dirty="0">
                <a:latin typeface="Times New Roman"/>
                <a:cs typeface="Times New Roman"/>
              </a:rPr>
              <a:t>terlalu jauh dari  pengamat. </a:t>
            </a:r>
            <a:r>
              <a:rPr sz="1200" spc="-5" dirty="0">
                <a:latin typeface="Times New Roman"/>
                <a:cs typeface="Times New Roman"/>
              </a:rPr>
              <a:t>Inti </a:t>
            </a:r>
            <a:r>
              <a:rPr sz="1200" dirty="0">
                <a:latin typeface="Times New Roman"/>
                <a:cs typeface="Times New Roman"/>
              </a:rPr>
              <a:t>dari photon </a:t>
            </a:r>
            <a:r>
              <a:rPr sz="1200" spc="-5" dirty="0">
                <a:latin typeface="Times New Roman"/>
                <a:cs typeface="Times New Roman"/>
              </a:rPr>
              <a:t>mapping </a:t>
            </a:r>
            <a:r>
              <a:rPr sz="1200" dirty="0">
                <a:latin typeface="Times New Roman"/>
                <a:cs typeface="Times New Roman"/>
              </a:rPr>
              <a:t>adalah melakukan </a:t>
            </a:r>
            <a:r>
              <a:rPr sz="1200" spc="-5" dirty="0">
                <a:latin typeface="Times New Roman"/>
                <a:cs typeface="Times New Roman"/>
              </a:rPr>
              <a:t>simulasi pencahayaan, </a:t>
            </a:r>
            <a:r>
              <a:rPr sz="1200" dirty="0">
                <a:latin typeface="Times New Roman"/>
                <a:cs typeface="Times New Roman"/>
              </a:rPr>
              <a:t>namun hal ini  jauh </a:t>
            </a:r>
            <a:r>
              <a:rPr sz="1200" spc="-5" dirty="0">
                <a:latin typeface="Times New Roman"/>
                <a:cs typeface="Times New Roman"/>
              </a:rPr>
              <a:t>lebih </a:t>
            </a:r>
            <a:r>
              <a:rPr sz="1200" dirty="0">
                <a:latin typeface="Times New Roman"/>
                <a:cs typeface="Times New Roman"/>
              </a:rPr>
              <a:t>lambat </a:t>
            </a:r>
            <a:r>
              <a:rPr sz="1200" spc="-5" dirty="0">
                <a:latin typeface="Times New Roman"/>
                <a:cs typeface="Times New Roman"/>
              </a:rPr>
              <a:t>daripada </a:t>
            </a:r>
            <a:r>
              <a:rPr sz="1200" i="1" spc="-5" dirty="0">
                <a:latin typeface="Times New Roman"/>
                <a:cs typeface="Times New Roman"/>
              </a:rPr>
              <a:t>ray tracing</a:t>
            </a:r>
            <a:r>
              <a:rPr sz="1200" i="1" spc="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biasa.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spc="-5" dirty="0">
                <a:latin typeface="Times New Roman"/>
                <a:cs typeface="Times New Roman"/>
              </a:rPr>
              <a:t>Konsep </a:t>
            </a:r>
            <a:r>
              <a:rPr sz="1200" b="1" i="1" dirty="0">
                <a:latin typeface="Times New Roman"/>
                <a:cs typeface="Times New Roman"/>
              </a:rPr>
              <a:t>Ray</a:t>
            </a:r>
            <a:r>
              <a:rPr sz="1200" b="1" i="1" spc="-25" dirty="0">
                <a:latin typeface="Times New Roman"/>
                <a:cs typeface="Times New Roman"/>
              </a:rPr>
              <a:t> </a:t>
            </a:r>
            <a:r>
              <a:rPr sz="1200" b="1" i="1" spc="-5" dirty="0">
                <a:latin typeface="Times New Roman"/>
                <a:cs typeface="Times New Roman"/>
              </a:rPr>
              <a:t>Tracing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marL="241300" algn="just">
              <a:lnSpc>
                <a:spcPct val="100000"/>
              </a:lnSpc>
            </a:pPr>
            <a:r>
              <a:rPr sz="1200" spc="-15" dirty="0">
                <a:latin typeface="Times New Roman"/>
                <a:cs typeface="Times New Roman"/>
              </a:rPr>
              <a:t>Ada </a:t>
            </a:r>
            <a:r>
              <a:rPr sz="1200" dirty="0">
                <a:latin typeface="Times New Roman"/>
                <a:cs typeface="Times New Roman"/>
              </a:rPr>
              <a:t>dua </a:t>
            </a:r>
            <a:r>
              <a:rPr sz="1200" spc="-5" dirty="0">
                <a:latin typeface="Times New Roman"/>
                <a:cs typeface="Times New Roman"/>
              </a:rPr>
              <a:t>konsep yang </a:t>
            </a:r>
            <a:r>
              <a:rPr sz="1200" dirty="0">
                <a:latin typeface="Times New Roman"/>
                <a:cs typeface="Times New Roman"/>
              </a:rPr>
              <a:t>menjadi dasar </a:t>
            </a:r>
            <a:r>
              <a:rPr sz="1200" spc="-5" dirty="0">
                <a:latin typeface="Times New Roman"/>
                <a:cs typeface="Times New Roman"/>
              </a:rPr>
              <a:t>teori </a:t>
            </a:r>
            <a:r>
              <a:rPr sz="1200" dirty="0">
                <a:latin typeface="Times New Roman"/>
                <a:cs typeface="Times New Roman"/>
              </a:rPr>
              <a:t>untuk </a:t>
            </a:r>
            <a:r>
              <a:rPr sz="1200" i="1" spc="-5" dirty="0">
                <a:latin typeface="Times New Roman"/>
                <a:cs typeface="Times New Roman"/>
              </a:rPr>
              <a:t>ray </a:t>
            </a:r>
            <a:r>
              <a:rPr sz="1200" i="1" dirty="0">
                <a:latin typeface="Times New Roman"/>
                <a:cs typeface="Times New Roman"/>
              </a:rPr>
              <a:t>tracing</a:t>
            </a:r>
            <a:r>
              <a:rPr sz="1200" dirty="0">
                <a:latin typeface="Times New Roman"/>
                <a:cs typeface="Times New Roman"/>
              </a:rPr>
              <a:t>, </a:t>
            </a:r>
            <a:r>
              <a:rPr sz="1200" spc="-5" dirty="0">
                <a:latin typeface="Times New Roman"/>
                <a:cs typeface="Times New Roman"/>
              </a:rPr>
              <a:t>yaitu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:</a:t>
            </a:r>
            <a:endParaRPr sz="1200">
              <a:latin typeface="Times New Roman"/>
              <a:cs typeface="Times New Roman"/>
            </a:endParaRPr>
          </a:p>
          <a:p>
            <a:pPr marL="469900" marR="6985" indent="-228600" algn="just">
              <a:lnSpc>
                <a:spcPct val="143800"/>
              </a:lnSpc>
              <a:spcBef>
                <a:spcPts val="990"/>
              </a:spcBef>
              <a:buAutoNum type="arabicPeriod"/>
              <a:tabLst>
                <a:tab pos="470534" algn="l"/>
              </a:tabLst>
            </a:pPr>
            <a:r>
              <a:rPr sz="1200" spc="-5" dirty="0">
                <a:latin typeface="Times New Roman"/>
                <a:cs typeface="Times New Roman"/>
              </a:rPr>
              <a:t>Kita </a:t>
            </a:r>
            <a:r>
              <a:rPr sz="1200" dirty="0">
                <a:latin typeface="Times New Roman"/>
                <a:cs typeface="Times New Roman"/>
              </a:rPr>
              <a:t>dapat melihat sebuah </a:t>
            </a:r>
            <a:r>
              <a:rPr sz="1200" spc="-5" dirty="0">
                <a:latin typeface="Times New Roman"/>
                <a:cs typeface="Times New Roman"/>
              </a:rPr>
              <a:t>benda karena benda tersebut memantulkan </a:t>
            </a:r>
            <a:r>
              <a:rPr sz="1200" spc="-10" dirty="0">
                <a:latin typeface="Times New Roman"/>
                <a:cs typeface="Times New Roman"/>
              </a:rPr>
              <a:t>cahaya. </a:t>
            </a:r>
            <a:r>
              <a:rPr sz="1200" dirty="0">
                <a:latin typeface="Times New Roman"/>
                <a:cs typeface="Times New Roman"/>
              </a:rPr>
              <a:t>Cahaya  yang dipantulkan </a:t>
            </a:r>
            <a:r>
              <a:rPr sz="1200" spc="-5" dirty="0">
                <a:latin typeface="Times New Roman"/>
                <a:cs typeface="Times New Roman"/>
              </a:rPr>
              <a:t>tersebut lalu akan ditangkap </a:t>
            </a:r>
            <a:r>
              <a:rPr sz="1200" dirty="0">
                <a:latin typeface="Times New Roman"/>
                <a:cs typeface="Times New Roman"/>
              </a:rPr>
              <a:t>oleh retina </a:t>
            </a:r>
            <a:r>
              <a:rPr sz="1200" spc="-5" dirty="0">
                <a:latin typeface="Times New Roman"/>
                <a:cs typeface="Times New Roman"/>
              </a:rPr>
              <a:t>mata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diterjemahkan  </a:t>
            </a:r>
            <a:r>
              <a:rPr sz="1200" dirty="0">
                <a:latin typeface="Times New Roman"/>
                <a:cs typeface="Times New Roman"/>
              </a:rPr>
              <a:t>oleh otak menjadi </a:t>
            </a:r>
            <a:r>
              <a:rPr sz="1200" spc="-10" dirty="0">
                <a:latin typeface="Times New Roman"/>
                <a:cs typeface="Times New Roman"/>
              </a:rPr>
              <a:t>apa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kita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lihat.</a:t>
            </a:r>
            <a:endParaRPr sz="1200">
              <a:latin typeface="Times New Roman"/>
              <a:cs typeface="Times New Roman"/>
            </a:endParaRPr>
          </a:p>
          <a:p>
            <a:pPr marL="469900" marR="6350" indent="-228600" algn="just">
              <a:lnSpc>
                <a:spcPct val="143500"/>
              </a:lnSpc>
              <a:spcBef>
                <a:spcPts val="15"/>
              </a:spcBef>
              <a:buAutoNum type="arabicPeriod"/>
              <a:tabLst>
                <a:tab pos="470534" algn="l"/>
              </a:tabLst>
            </a:pPr>
            <a:r>
              <a:rPr sz="1200" dirty="0">
                <a:latin typeface="Times New Roman"/>
                <a:cs typeface="Times New Roman"/>
              </a:rPr>
              <a:t>Dalam </a:t>
            </a:r>
            <a:r>
              <a:rPr sz="1200" spc="-5" dirty="0">
                <a:latin typeface="Times New Roman"/>
                <a:cs typeface="Times New Roman"/>
              </a:rPr>
              <a:t>perjalanan </a:t>
            </a:r>
            <a:r>
              <a:rPr sz="1200" dirty="0">
                <a:latin typeface="Times New Roman"/>
                <a:cs typeface="Times New Roman"/>
              </a:rPr>
              <a:t>sebuah </a:t>
            </a:r>
            <a:r>
              <a:rPr sz="1200" spc="-5" dirty="0">
                <a:latin typeface="Times New Roman"/>
                <a:cs typeface="Times New Roman"/>
              </a:rPr>
              <a:t>sinar, jika sinar </a:t>
            </a:r>
            <a:r>
              <a:rPr sz="1200" dirty="0">
                <a:latin typeface="Times New Roman"/>
                <a:cs typeface="Times New Roman"/>
              </a:rPr>
              <a:t>tersebut </a:t>
            </a:r>
            <a:r>
              <a:rPr sz="1200" spc="-5" dirty="0">
                <a:latin typeface="Times New Roman"/>
                <a:cs typeface="Times New Roman"/>
              </a:rPr>
              <a:t>menabrak suatu </a:t>
            </a:r>
            <a:r>
              <a:rPr sz="1200" dirty="0">
                <a:latin typeface="Times New Roman"/>
                <a:cs typeface="Times New Roman"/>
              </a:rPr>
              <a:t>permukaan, </a:t>
            </a:r>
            <a:r>
              <a:rPr sz="1200" spc="-5" dirty="0">
                <a:latin typeface="Times New Roman"/>
                <a:cs typeface="Times New Roman"/>
              </a:rPr>
              <a:t>dapat  terjadi tiga </a:t>
            </a:r>
            <a:r>
              <a:rPr sz="1200" dirty="0">
                <a:latin typeface="Times New Roman"/>
                <a:cs typeface="Times New Roman"/>
              </a:rPr>
              <a:t>hal </a:t>
            </a:r>
            <a:r>
              <a:rPr sz="1200" spc="-5" dirty="0">
                <a:latin typeface="Times New Roman"/>
                <a:cs typeface="Times New Roman"/>
              </a:rPr>
              <a:t>tergantung </a:t>
            </a:r>
            <a:r>
              <a:rPr sz="1200" dirty="0">
                <a:latin typeface="Times New Roman"/>
                <a:cs typeface="Times New Roman"/>
              </a:rPr>
              <a:t>pada jenis permukaan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ditabrak, </a:t>
            </a:r>
            <a:r>
              <a:rPr sz="1200" spc="-5" dirty="0">
                <a:latin typeface="Times New Roman"/>
                <a:cs typeface="Times New Roman"/>
              </a:rPr>
              <a:t>yaitu </a:t>
            </a:r>
            <a:r>
              <a:rPr sz="1200" dirty="0">
                <a:latin typeface="Times New Roman"/>
                <a:cs typeface="Times New Roman"/>
              </a:rPr>
              <a:t>penyerapan,  pemantulan, </a:t>
            </a:r>
            <a:r>
              <a:rPr sz="1200" spc="-1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pembiasan. Sebuah </a:t>
            </a:r>
            <a:r>
              <a:rPr sz="1200" dirty="0">
                <a:latin typeface="Times New Roman"/>
                <a:cs typeface="Times New Roman"/>
              </a:rPr>
              <a:t>permukaan </a:t>
            </a:r>
            <a:r>
              <a:rPr sz="1200" spc="-5" dirty="0">
                <a:latin typeface="Times New Roman"/>
                <a:cs typeface="Times New Roman"/>
              </a:rPr>
              <a:t>dapat memantulkan semua atau  sebagian</a:t>
            </a:r>
            <a:r>
              <a:rPr sz="1200" spc="2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dari</a:t>
            </a:r>
            <a:r>
              <a:rPr sz="1200" spc="20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sinar,</a:t>
            </a:r>
            <a:r>
              <a:rPr sz="1200" spc="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baik</a:t>
            </a:r>
            <a:r>
              <a:rPr sz="1200" spc="20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ke</a:t>
            </a:r>
            <a:r>
              <a:rPr sz="1200" spc="20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satu</a:t>
            </a:r>
            <a:r>
              <a:rPr sz="1200" spc="1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atau</a:t>
            </a:r>
            <a:r>
              <a:rPr sz="1200" spc="204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banyak</a:t>
            </a:r>
            <a:r>
              <a:rPr sz="1200" spc="2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arah.</a:t>
            </a:r>
            <a:r>
              <a:rPr sz="1200" spc="2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Permukaan</a:t>
            </a:r>
            <a:r>
              <a:rPr sz="1200" spc="204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tersebut</a:t>
            </a:r>
            <a:r>
              <a:rPr sz="1200" spc="204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juga</a:t>
            </a:r>
            <a:r>
              <a:rPr sz="1200" spc="204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dapat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91874" y="973556"/>
            <a:ext cx="5442554" cy="22479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627120" y="9874334"/>
            <a:ext cx="304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166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3627120" y="9874334"/>
            <a:ext cx="304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167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358900" y="810209"/>
            <a:ext cx="5301615" cy="10750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43500"/>
              </a:lnSpc>
              <a:spcBef>
                <a:spcPts val="95"/>
              </a:spcBef>
            </a:pPr>
            <a:r>
              <a:rPr sz="1200" spc="-5" dirty="0">
                <a:latin typeface="Times New Roman"/>
                <a:cs typeface="Times New Roman"/>
              </a:rPr>
              <a:t>menyerap sebagian </a:t>
            </a:r>
            <a:r>
              <a:rPr sz="1200" dirty="0">
                <a:latin typeface="Times New Roman"/>
                <a:cs typeface="Times New Roman"/>
              </a:rPr>
              <a:t>dari sinar, </a:t>
            </a:r>
            <a:r>
              <a:rPr sz="1200" spc="-5" dirty="0">
                <a:latin typeface="Times New Roman"/>
                <a:cs typeface="Times New Roman"/>
              </a:rPr>
              <a:t>mengurangi </a:t>
            </a:r>
            <a:r>
              <a:rPr sz="1200" dirty="0">
                <a:latin typeface="Times New Roman"/>
                <a:cs typeface="Times New Roman"/>
              </a:rPr>
              <a:t>intensitas sinar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terpantul </a:t>
            </a:r>
            <a:r>
              <a:rPr sz="1200" spc="-5" dirty="0">
                <a:latin typeface="Times New Roman"/>
                <a:cs typeface="Times New Roman"/>
              </a:rPr>
              <a:t>atau terbias.  </a:t>
            </a:r>
            <a:r>
              <a:rPr sz="1200" dirty="0">
                <a:latin typeface="Times New Roman"/>
                <a:cs typeface="Times New Roman"/>
              </a:rPr>
              <a:t>Jika permukaan </a:t>
            </a:r>
            <a:r>
              <a:rPr sz="1200" spc="-5" dirty="0">
                <a:latin typeface="Times New Roman"/>
                <a:cs typeface="Times New Roman"/>
              </a:rPr>
              <a:t>tersebut mamiliki sifat tembus </a:t>
            </a:r>
            <a:r>
              <a:rPr sz="1200" spc="-10" dirty="0">
                <a:latin typeface="Times New Roman"/>
                <a:cs typeface="Times New Roman"/>
              </a:rPr>
              <a:t>cahaya </a:t>
            </a:r>
            <a:r>
              <a:rPr sz="1200" spc="-5" dirty="0">
                <a:latin typeface="Times New Roman"/>
                <a:cs typeface="Times New Roman"/>
              </a:rPr>
              <a:t>(</a:t>
            </a:r>
            <a:r>
              <a:rPr sz="1200" i="1" spc="-5" dirty="0">
                <a:latin typeface="Times New Roman"/>
                <a:cs typeface="Times New Roman"/>
              </a:rPr>
              <a:t>transparency/translucent</a:t>
            </a:r>
            <a:r>
              <a:rPr sz="1200" spc="-5" dirty="0">
                <a:latin typeface="Times New Roman"/>
                <a:cs typeface="Times New Roman"/>
              </a:rPr>
              <a:t>)  </a:t>
            </a:r>
            <a:r>
              <a:rPr sz="1200" dirty="0">
                <a:latin typeface="Times New Roman"/>
                <a:cs typeface="Times New Roman"/>
              </a:rPr>
              <a:t>maka </a:t>
            </a:r>
            <a:r>
              <a:rPr sz="1200" spc="-5" dirty="0">
                <a:latin typeface="Times New Roman"/>
                <a:cs typeface="Times New Roman"/>
              </a:rPr>
              <a:t>permukaan </a:t>
            </a:r>
            <a:r>
              <a:rPr sz="1200" dirty="0">
                <a:latin typeface="Times New Roman"/>
                <a:cs typeface="Times New Roman"/>
              </a:rPr>
              <a:t>itu akan </a:t>
            </a:r>
            <a:r>
              <a:rPr sz="1200" spc="-5" dirty="0">
                <a:latin typeface="Times New Roman"/>
                <a:cs typeface="Times New Roman"/>
              </a:rPr>
              <a:t>membiaskan sebagian </a:t>
            </a:r>
            <a:r>
              <a:rPr sz="1200" dirty="0">
                <a:latin typeface="Times New Roman"/>
                <a:cs typeface="Times New Roman"/>
              </a:rPr>
              <a:t>sinar dan </a:t>
            </a:r>
            <a:r>
              <a:rPr sz="1200" spc="-5" dirty="0">
                <a:latin typeface="Times New Roman"/>
                <a:cs typeface="Times New Roman"/>
              </a:rPr>
              <a:t>menyerap sebagian </a:t>
            </a:r>
            <a:r>
              <a:rPr sz="1200" dirty="0">
                <a:latin typeface="Times New Roman"/>
                <a:cs typeface="Times New Roman"/>
              </a:rPr>
              <a:t>atau  semua spektrum </a:t>
            </a:r>
            <a:r>
              <a:rPr sz="1200" spc="-5" dirty="0">
                <a:latin typeface="Times New Roman"/>
                <a:cs typeface="Times New Roman"/>
              </a:rPr>
              <a:t>sinar, </a:t>
            </a:r>
            <a:r>
              <a:rPr sz="1200" spc="-10" dirty="0">
                <a:latin typeface="Times New Roman"/>
                <a:cs typeface="Times New Roman"/>
              </a:rPr>
              <a:t>sehingga </a:t>
            </a:r>
            <a:r>
              <a:rPr sz="1200" dirty="0">
                <a:latin typeface="Times New Roman"/>
                <a:cs typeface="Times New Roman"/>
              </a:rPr>
              <a:t>dapat </a:t>
            </a:r>
            <a:r>
              <a:rPr sz="1200" spc="-5" dirty="0">
                <a:latin typeface="Times New Roman"/>
                <a:cs typeface="Times New Roman"/>
              </a:rPr>
              <a:t>mengubah warna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sinar.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547" y="2375053"/>
            <a:ext cx="5760085" cy="13411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228600" algn="just">
              <a:lnSpc>
                <a:spcPct val="143700"/>
              </a:lnSpc>
              <a:spcBef>
                <a:spcPts val="110"/>
              </a:spcBef>
            </a:pPr>
            <a:r>
              <a:rPr sz="1200" dirty="0">
                <a:latin typeface="Times New Roman"/>
                <a:cs typeface="Times New Roman"/>
              </a:rPr>
              <a:t>Namun perlu </a:t>
            </a:r>
            <a:r>
              <a:rPr sz="1200" spc="-5" dirty="0">
                <a:latin typeface="Times New Roman"/>
                <a:cs typeface="Times New Roman"/>
              </a:rPr>
              <a:t>diperhatikan bahwa </a:t>
            </a:r>
            <a:r>
              <a:rPr sz="1200" dirty="0">
                <a:latin typeface="Times New Roman"/>
                <a:cs typeface="Times New Roman"/>
              </a:rPr>
              <a:t>ada perbedaan </a:t>
            </a:r>
            <a:r>
              <a:rPr sz="1200" spc="-5" dirty="0">
                <a:latin typeface="Times New Roman"/>
                <a:cs typeface="Times New Roman"/>
              </a:rPr>
              <a:t>mendasar antara konsep diatas dengan  </a:t>
            </a:r>
            <a:r>
              <a:rPr sz="1200" i="1" spc="-5" dirty="0">
                <a:latin typeface="Times New Roman"/>
                <a:cs typeface="Times New Roman"/>
              </a:rPr>
              <a:t>ray </a:t>
            </a:r>
            <a:r>
              <a:rPr sz="1200" i="1" dirty="0">
                <a:latin typeface="Times New Roman"/>
                <a:cs typeface="Times New Roman"/>
              </a:rPr>
              <a:t>tracing</a:t>
            </a:r>
            <a:r>
              <a:rPr sz="1200" dirty="0">
                <a:latin typeface="Times New Roman"/>
                <a:cs typeface="Times New Roman"/>
              </a:rPr>
              <a:t>. </a:t>
            </a:r>
            <a:r>
              <a:rPr sz="1200" spc="-5" dirty="0">
                <a:latin typeface="Times New Roman"/>
                <a:cs typeface="Times New Roman"/>
              </a:rPr>
              <a:t>Pada </a:t>
            </a:r>
            <a:r>
              <a:rPr sz="1200" i="1" spc="-5" dirty="0">
                <a:latin typeface="Times New Roman"/>
                <a:cs typeface="Times New Roman"/>
              </a:rPr>
              <a:t>ray tracing</a:t>
            </a:r>
            <a:r>
              <a:rPr sz="1200" spc="-5" dirty="0">
                <a:latin typeface="Times New Roman"/>
                <a:cs typeface="Times New Roman"/>
              </a:rPr>
              <a:t>, umumnya </a:t>
            </a:r>
            <a:r>
              <a:rPr sz="1200" dirty="0">
                <a:latin typeface="Times New Roman"/>
                <a:cs typeface="Times New Roman"/>
              </a:rPr>
              <a:t>sinar berasal </a:t>
            </a:r>
            <a:r>
              <a:rPr sz="1200" spc="-5" dirty="0">
                <a:latin typeface="Times New Roman"/>
                <a:cs typeface="Times New Roman"/>
              </a:rPr>
              <a:t>dari mata pengamat, sedangkan </a:t>
            </a:r>
            <a:r>
              <a:rPr sz="1200" dirty="0">
                <a:latin typeface="Times New Roman"/>
                <a:cs typeface="Times New Roman"/>
              </a:rPr>
              <a:t>pada  </a:t>
            </a:r>
            <a:r>
              <a:rPr sz="1200" spc="-5" dirty="0">
                <a:latin typeface="Times New Roman"/>
                <a:cs typeface="Times New Roman"/>
              </a:rPr>
              <a:t>kenyataannya </a:t>
            </a:r>
            <a:r>
              <a:rPr sz="1200" dirty="0">
                <a:latin typeface="Times New Roman"/>
                <a:cs typeface="Times New Roman"/>
              </a:rPr>
              <a:t>sinar selalu berasal </a:t>
            </a:r>
            <a:r>
              <a:rPr sz="1200" spc="-5" dirty="0">
                <a:latin typeface="Times New Roman"/>
                <a:cs typeface="Times New Roman"/>
              </a:rPr>
              <a:t>dari sumber </a:t>
            </a:r>
            <a:r>
              <a:rPr sz="1200" spc="-10" dirty="0">
                <a:latin typeface="Times New Roman"/>
                <a:cs typeface="Times New Roman"/>
              </a:rPr>
              <a:t>cahaya. </a:t>
            </a:r>
            <a:r>
              <a:rPr sz="1200" spc="-5" dirty="0">
                <a:latin typeface="Times New Roman"/>
                <a:cs typeface="Times New Roman"/>
              </a:rPr>
              <a:t>Karena </a:t>
            </a:r>
            <a:r>
              <a:rPr sz="1200" dirty="0">
                <a:latin typeface="Times New Roman"/>
                <a:cs typeface="Times New Roman"/>
              </a:rPr>
              <a:t>itu ada dua jenis </a:t>
            </a:r>
            <a:r>
              <a:rPr sz="1200" i="1" spc="-15" dirty="0">
                <a:latin typeface="Times New Roman"/>
                <a:cs typeface="Times New Roman"/>
              </a:rPr>
              <a:t>ray </a:t>
            </a:r>
            <a:r>
              <a:rPr sz="1200" i="1" dirty="0">
                <a:latin typeface="Times New Roman"/>
                <a:cs typeface="Times New Roman"/>
              </a:rPr>
              <a:t>tracing</a:t>
            </a:r>
            <a:r>
              <a:rPr sz="1200" dirty="0">
                <a:latin typeface="Times New Roman"/>
                <a:cs typeface="Times New Roman"/>
              </a:rPr>
              <a:t>,  </a:t>
            </a:r>
            <a:r>
              <a:rPr sz="1200" i="1" dirty="0">
                <a:latin typeface="Times New Roman"/>
                <a:cs typeface="Times New Roman"/>
              </a:rPr>
              <a:t>eye-based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i="1" spc="-5" dirty="0">
                <a:latin typeface="Times New Roman"/>
                <a:cs typeface="Times New Roman"/>
              </a:rPr>
              <a:t>light-based. </a:t>
            </a:r>
            <a:r>
              <a:rPr sz="1200" i="1" dirty="0">
                <a:latin typeface="Times New Roman"/>
                <a:cs typeface="Times New Roman"/>
              </a:rPr>
              <a:t>Eye-based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i="1" spc="-5" dirty="0">
                <a:latin typeface="Times New Roman"/>
                <a:cs typeface="Times New Roman"/>
              </a:rPr>
              <a:t>ray </a:t>
            </a:r>
            <a:r>
              <a:rPr sz="1200" i="1" dirty="0">
                <a:latin typeface="Times New Roman"/>
                <a:cs typeface="Times New Roman"/>
              </a:rPr>
              <a:t>tracing </a:t>
            </a:r>
            <a:r>
              <a:rPr sz="1200" spc="-5" dirty="0">
                <a:latin typeface="Times New Roman"/>
                <a:cs typeface="Times New Roman"/>
              </a:rPr>
              <a:t>dimana </a:t>
            </a:r>
            <a:r>
              <a:rPr sz="1200" dirty="0">
                <a:latin typeface="Times New Roman"/>
                <a:cs typeface="Times New Roman"/>
              </a:rPr>
              <a:t>sinar </a:t>
            </a:r>
            <a:r>
              <a:rPr sz="1200" spc="-5" dirty="0">
                <a:latin typeface="Times New Roman"/>
                <a:cs typeface="Times New Roman"/>
              </a:rPr>
              <a:t>berasal </a:t>
            </a:r>
            <a:r>
              <a:rPr sz="1200" dirty="0">
                <a:latin typeface="Times New Roman"/>
                <a:cs typeface="Times New Roman"/>
              </a:rPr>
              <a:t>dari </a:t>
            </a:r>
            <a:r>
              <a:rPr sz="1200" spc="-5" dirty="0">
                <a:latin typeface="Times New Roman"/>
                <a:cs typeface="Times New Roman"/>
              </a:rPr>
              <a:t>mata  </a:t>
            </a:r>
            <a:r>
              <a:rPr sz="1200" dirty="0">
                <a:latin typeface="Times New Roman"/>
                <a:cs typeface="Times New Roman"/>
              </a:rPr>
              <a:t>pengamat, </a:t>
            </a:r>
            <a:r>
              <a:rPr sz="1200" spc="-5" dirty="0">
                <a:latin typeface="Times New Roman"/>
                <a:cs typeface="Times New Roman"/>
              </a:rPr>
              <a:t>sedangkan </a:t>
            </a:r>
            <a:r>
              <a:rPr sz="1200" dirty="0">
                <a:latin typeface="Times New Roman"/>
                <a:cs typeface="Times New Roman"/>
              </a:rPr>
              <a:t>pada </a:t>
            </a:r>
            <a:r>
              <a:rPr sz="1200" i="1" dirty="0">
                <a:latin typeface="Times New Roman"/>
                <a:cs typeface="Times New Roman"/>
              </a:rPr>
              <a:t>light-based </a:t>
            </a:r>
            <a:r>
              <a:rPr sz="1200" i="1" spc="-15" dirty="0">
                <a:latin typeface="Times New Roman"/>
                <a:cs typeface="Times New Roman"/>
              </a:rPr>
              <a:t>ray </a:t>
            </a:r>
            <a:r>
              <a:rPr sz="1200" i="1" dirty="0">
                <a:latin typeface="Times New Roman"/>
                <a:cs typeface="Times New Roman"/>
              </a:rPr>
              <a:t>tracing</a:t>
            </a:r>
            <a:r>
              <a:rPr sz="1200" dirty="0">
                <a:latin typeface="Times New Roman"/>
                <a:cs typeface="Times New Roman"/>
              </a:rPr>
              <a:t>, sinar </a:t>
            </a:r>
            <a:r>
              <a:rPr sz="1200" spc="-10" dirty="0">
                <a:latin typeface="Times New Roman"/>
                <a:cs typeface="Times New Roman"/>
              </a:rPr>
              <a:t>berasal </a:t>
            </a:r>
            <a:r>
              <a:rPr sz="1200" dirty="0">
                <a:latin typeface="Times New Roman"/>
                <a:cs typeface="Times New Roman"/>
              </a:rPr>
              <a:t>dari </a:t>
            </a:r>
            <a:r>
              <a:rPr sz="1200" spc="-5" dirty="0">
                <a:latin typeface="Times New Roman"/>
                <a:cs typeface="Times New Roman"/>
              </a:rPr>
              <a:t>sumber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cahaya.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395" y="4290110"/>
            <a:ext cx="5761355" cy="531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Algoritma Ray</a:t>
            </a:r>
            <a:r>
              <a:rPr sz="1200" b="1" spc="4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Tracing</a:t>
            </a:r>
            <a:endParaRPr sz="1200">
              <a:latin typeface="Times New Roman"/>
              <a:cs typeface="Times New Roman"/>
            </a:endParaRPr>
          </a:p>
          <a:p>
            <a:pPr marL="12700" marR="9525" indent="228600" algn="just">
              <a:lnSpc>
                <a:spcPct val="143100"/>
              </a:lnSpc>
              <a:spcBef>
                <a:spcPts val="1000"/>
              </a:spcBef>
            </a:pPr>
            <a:r>
              <a:rPr sz="1200" dirty="0">
                <a:latin typeface="Times New Roman"/>
                <a:cs typeface="Times New Roman"/>
              </a:rPr>
              <a:t>Sebelum membahas </a:t>
            </a:r>
            <a:r>
              <a:rPr sz="1200" spc="-5" dirty="0">
                <a:latin typeface="Times New Roman"/>
                <a:cs typeface="Times New Roman"/>
              </a:rPr>
              <a:t>algoritma </a:t>
            </a:r>
            <a:r>
              <a:rPr sz="1200" i="1" spc="-5" dirty="0">
                <a:latin typeface="Times New Roman"/>
                <a:cs typeface="Times New Roman"/>
              </a:rPr>
              <a:t>ray tracing</a:t>
            </a:r>
            <a:r>
              <a:rPr sz="1200" spc="-5" dirty="0">
                <a:latin typeface="Times New Roman"/>
                <a:cs typeface="Times New Roman"/>
              </a:rPr>
              <a:t>, </a:t>
            </a:r>
            <a:r>
              <a:rPr sz="1200" dirty="0">
                <a:latin typeface="Times New Roman"/>
                <a:cs typeface="Times New Roman"/>
              </a:rPr>
              <a:t>ada beberapa </a:t>
            </a:r>
            <a:r>
              <a:rPr sz="1200" spc="-5" dirty="0">
                <a:latin typeface="Times New Roman"/>
                <a:cs typeface="Times New Roman"/>
              </a:rPr>
              <a:t>hal </a:t>
            </a:r>
            <a:r>
              <a:rPr sz="1200" dirty="0">
                <a:latin typeface="Times New Roman"/>
                <a:cs typeface="Times New Roman"/>
              </a:rPr>
              <a:t>penting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spc="5" dirty="0">
                <a:latin typeface="Times New Roman"/>
                <a:cs typeface="Times New Roman"/>
              </a:rPr>
              <a:t>harus </a:t>
            </a:r>
            <a:r>
              <a:rPr sz="1200" dirty="0">
                <a:latin typeface="Times New Roman"/>
                <a:cs typeface="Times New Roman"/>
              </a:rPr>
              <a:t>kita  perhatikan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>
              <a:latin typeface="Times New Roman"/>
              <a:cs typeface="Times New Roman"/>
            </a:endParaRPr>
          </a:p>
          <a:p>
            <a:pPr marL="281940" indent="-269875" algn="just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282575" algn="l"/>
              </a:tabLst>
            </a:pPr>
            <a:r>
              <a:rPr sz="1200" spc="-5" dirty="0">
                <a:latin typeface="Times New Roman"/>
                <a:cs typeface="Times New Roman"/>
              </a:rPr>
              <a:t>Tiga </a:t>
            </a:r>
            <a:r>
              <a:rPr sz="1200" dirty="0">
                <a:latin typeface="Times New Roman"/>
                <a:cs typeface="Times New Roman"/>
              </a:rPr>
              <a:t>efek umum </a:t>
            </a:r>
            <a:r>
              <a:rPr sz="1200" spc="-10" dirty="0">
                <a:latin typeface="Times New Roman"/>
                <a:cs typeface="Times New Roman"/>
              </a:rPr>
              <a:t>dalam </a:t>
            </a:r>
            <a:r>
              <a:rPr sz="1200" i="1" spc="-5" dirty="0">
                <a:latin typeface="Times New Roman"/>
                <a:cs typeface="Times New Roman"/>
              </a:rPr>
              <a:t>ray tracing </a:t>
            </a:r>
            <a:r>
              <a:rPr sz="1200" dirty="0">
                <a:latin typeface="Times New Roman"/>
                <a:cs typeface="Times New Roman"/>
              </a:rPr>
              <a:t>adalah pemantulan, </a:t>
            </a:r>
            <a:r>
              <a:rPr sz="1200" spc="-5" dirty="0">
                <a:latin typeface="Times New Roman"/>
                <a:cs typeface="Times New Roman"/>
              </a:rPr>
              <a:t>tembus </a:t>
            </a:r>
            <a:r>
              <a:rPr sz="1200" spc="-10" dirty="0">
                <a:latin typeface="Times New Roman"/>
                <a:cs typeface="Times New Roman"/>
              </a:rPr>
              <a:t>cahaya, </a:t>
            </a:r>
            <a:r>
              <a:rPr sz="1200" dirty="0">
                <a:latin typeface="Times New Roman"/>
                <a:cs typeface="Times New Roman"/>
              </a:rPr>
              <a:t>dan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bayangan.</a:t>
            </a:r>
            <a:endParaRPr sz="1200">
              <a:latin typeface="Times New Roman"/>
              <a:cs typeface="Times New Roman"/>
            </a:endParaRPr>
          </a:p>
          <a:p>
            <a:pPr marL="284480" indent="-272415" algn="just">
              <a:lnSpc>
                <a:spcPct val="100000"/>
              </a:lnSpc>
              <a:spcBef>
                <a:spcPts val="620"/>
              </a:spcBef>
              <a:buFont typeface="Times New Roman"/>
              <a:buAutoNum type="arabicPeriod"/>
              <a:tabLst>
                <a:tab pos="285115" algn="l"/>
              </a:tabLst>
            </a:pPr>
            <a:r>
              <a:rPr sz="1200" i="1" dirty="0">
                <a:latin typeface="Times New Roman"/>
                <a:cs typeface="Times New Roman"/>
              </a:rPr>
              <a:t>Ray tracing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spc="-10" dirty="0">
                <a:latin typeface="Times New Roman"/>
                <a:cs typeface="Times New Roman"/>
              </a:rPr>
              <a:t>fungsi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rekursif.</a:t>
            </a:r>
            <a:endParaRPr sz="1200">
              <a:latin typeface="Times New Roman"/>
              <a:cs typeface="Times New Roman"/>
            </a:endParaRPr>
          </a:p>
          <a:p>
            <a:pPr marL="12700" marR="5715" indent="228600" algn="just">
              <a:lnSpc>
                <a:spcPct val="143700"/>
              </a:lnSpc>
              <a:spcBef>
                <a:spcPts val="1010"/>
              </a:spcBef>
            </a:pPr>
            <a:r>
              <a:rPr sz="1200" dirty="0">
                <a:latin typeface="Times New Roman"/>
                <a:cs typeface="Times New Roman"/>
              </a:rPr>
              <a:t>Setiap sebuah </a:t>
            </a:r>
            <a:r>
              <a:rPr sz="1200" spc="-5" dirty="0">
                <a:latin typeface="Times New Roman"/>
                <a:cs typeface="Times New Roman"/>
              </a:rPr>
              <a:t>sinar berpotongan dengan </a:t>
            </a:r>
            <a:r>
              <a:rPr sz="1200" dirty="0">
                <a:latin typeface="Times New Roman"/>
                <a:cs typeface="Times New Roman"/>
              </a:rPr>
              <a:t>sebuah permukaan (disebut </a:t>
            </a:r>
            <a:r>
              <a:rPr sz="1200" spc="-5" dirty="0">
                <a:latin typeface="Times New Roman"/>
                <a:cs typeface="Times New Roman"/>
              </a:rPr>
              <a:t>juga </a:t>
            </a:r>
            <a:r>
              <a:rPr sz="1200" dirty="0">
                <a:latin typeface="Times New Roman"/>
                <a:cs typeface="Times New Roman"/>
              </a:rPr>
              <a:t>tabrakan),  </a:t>
            </a:r>
            <a:r>
              <a:rPr sz="1200" spc="-5" dirty="0">
                <a:latin typeface="Times New Roman"/>
                <a:cs typeface="Times New Roman"/>
              </a:rPr>
              <a:t>terjadi </a:t>
            </a:r>
            <a:r>
              <a:rPr sz="1200" dirty="0">
                <a:latin typeface="Times New Roman"/>
                <a:cs typeface="Times New Roman"/>
              </a:rPr>
              <a:t>rekursi. </a:t>
            </a:r>
            <a:r>
              <a:rPr sz="1200" spc="-5" dirty="0">
                <a:latin typeface="Times New Roman"/>
                <a:cs typeface="Times New Roman"/>
              </a:rPr>
              <a:t>Dari </a:t>
            </a:r>
            <a:r>
              <a:rPr sz="1200" dirty="0">
                <a:latin typeface="Times New Roman"/>
                <a:cs typeface="Times New Roman"/>
              </a:rPr>
              <a:t>titik </a:t>
            </a:r>
            <a:r>
              <a:rPr sz="1200" spc="-5" dirty="0">
                <a:latin typeface="Times New Roman"/>
                <a:cs typeface="Times New Roman"/>
              </a:rPr>
              <a:t>perpotongan tersebut, </a:t>
            </a:r>
            <a:r>
              <a:rPr sz="1200" dirty="0">
                <a:latin typeface="Times New Roman"/>
                <a:cs typeface="Times New Roman"/>
              </a:rPr>
              <a:t>satu </a:t>
            </a:r>
            <a:r>
              <a:rPr sz="1200" spc="-5" dirty="0">
                <a:latin typeface="Times New Roman"/>
                <a:cs typeface="Times New Roman"/>
              </a:rPr>
              <a:t>atau lebih sinar dibuat untuk </a:t>
            </a:r>
            <a:r>
              <a:rPr sz="1200" dirty="0">
                <a:latin typeface="Times New Roman"/>
                <a:cs typeface="Times New Roman"/>
              </a:rPr>
              <a:t>menentukan  objek </a:t>
            </a:r>
            <a:r>
              <a:rPr sz="1200" spc="-10" dirty="0">
                <a:latin typeface="Times New Roman"/>
                <a:cs typeface="Times New Roman"/>
              </a:rPr>
              <a:t>apa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terpantul di titik </a:t>
            </a:r>
            <a:r>
              <a:rPr sz="1200" spc="-5" dirty="0">
                <a:latin typeface="Times New Roman"/>
                <a:cs typeface="Times New Roman"/>
              </a:rPr>
              <a:t>itu (jika memantulkan cahaya), </a:t>
            </a:r>
            <a:r>
              <a:rPr sz="1200" dirty="0">
                <a:latin typeface="Times New Roman"/>
                <a:cs typeface="Times New Roman"/>
              </a:rPr>
              <a:t>objek apa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terlihat  melalui titik itu </a:t>
            </a:r>
            <a:r>
              <a:rPr sz="1200" spc="-5" dirty="0">
                <a:latin typeface="Times New Roman"/>
                <a:cs typeface="Times New Roman"/>
              </a:rPr>
              <a:t>(jika tembus cahaya), </a:t>
            </a:r>
            <a:r>
              <a:rPr sz="1200" dirty="0">
                <a:latin typeface="Times New Roman"/>
                <a:cs typeface="Times New Roman"/>
              </a:rPr>
              <a:t>sumber </a:t>
            </a:r>
            <a:r>
              <a:rPr sz="1200" spc="-5" dirty="0">
                <a:latin typeface="Times New Roman"/>
                <a:cs typeface="Times New Roman"/>
              </a:rPr>
              <a:t>cahaya </a:t>
            </a:r>
            <a:r>
              <a:rPr sz="1200" dirty="0">
                <a:latin typeface="Times New Roman"/>
                <a:cs typeface="Times New Roman"/>
              </a:rPr>
              <a:t>mana saja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dapat </a:t>
            </a:r>
            <a:r>
              <a:rPr sz="1200" spc="-5" dirty="0">
                <a:latin typeface="Times New Roman"/>
                <a:cs typeface="Times New Roman"/>
              </a:rPr>
              <a:t>terlihat dari </a:t>
            </a:r>
            <a:r>
              <a:rPr sz="1200" dirty="0">
                <a:latin typeface="Times New Roman"/>
                <a:cs typeface="Times New Roman"/>
              </a:rPr>
              <a:t>titik  itu (untuk </a:t>
            </a:r>
            <a:r>
              <a:rPr sz="1200" spc="-5" dirty="0">
                <a:latin typeface="Times New Roman"/>
                <a:cs typeface="Times New Roman"/>
              </a:rPr>
              <a:t>menentukan bayangan), </a:t>
            </a:r>
            <a:r>
              <a:rPr sz="1200" dirty="0">
                <a:latin typeface="Times New Roman"/>
                <a:cs typeface="Times New Roman"/>
              </a:rPr>
              <a:t>dan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lain-lain.</a:t>
            </a:r>
            <a:endParaRPr sz="1200">
              <a:latin typeface="Times New Roman"/>
              <a:cs typeface="Times New Roman"/>
            </a:endParaRPr>
          </a:p>
          <a:p>
            <a:pPr marL="12700" marR="10160" indent="228600" algn="just">
              <a:lnSpc>
                <a:spcPct val="144400"/>
              </a:lnSpc>
              <a:spcBef>
                <a:spcPts val="980"/>
              </a:spcBef>
            </a:pPr>
            <a:r>
              <a:rPr sz="1200" spc="-10" dirty="0">
                <a:latin typeface="Times New Roman"/>
                <a:cs typeface="Times New Roman"/>
              </a:rPr>
              <a:t>Basis </a:t>
            </a:r>
            <a:r>
              <a:rPr sz="1200" dirty="0">
                <a:latin typeface="Times New Roman"/>
                <a:cs typeface="Times New Roman"/>
              </a:rPr>
              <a:t>dari </a:t>
            </a:r>
            <a:r>
              <a:rPr sz="1200" spc="-5" dirty="0">
                <a:latin typeface="Times New Roman"/>
                <a:cs typeface="Times New Roman"/>
              </a:rPr>
              <a:t>fungsi </a:t>
            </a:r>
            <a:r>
              <a:rPr sz="1200" i="1" spc="-5" dirty="0">
                <a:latin typeface="Times New Roman"/>
                <a:cs typeface="Times New Roman"/>
              </a:rPr>
              <a:t>ray </a:t>
            </a:r>
            <a:r>
              <a:rPr sz="1200" i="1" dirty="0">
                <a:latin typeface="Times New Roman"/>
                <a:cs typeface="Times New Roman"/>
              </a:rPr>
              <a:t>tracing </a:t>
            </a:r>
            <a:r>
              <a:rPr sz="1200" dirty="0">
                <a:latin typeface="Times New Roman"/>
                <a:cs typeface="Times New Roman"/>
              </a:rPr>
              <a:t>ini adalah batasan </a:t>
            </a:r>
            <a:r>
              <a:rPr sz="1200" spc="-5" dirty="0">
                <a:latin typeface="Times New Roman"/>
                <a:cs typeface="Times New Roman"/>
              </a:rPr>
              <a:t>dimana </a:t>
            </a:r>
            <a:r>
              <a:rPr sz="1200" dirty="0">
                <a:latin typeface="Times New Roman"/>
                <a:cs typeface="Times New Roman"/>
              </a:rPr>
              <a:t>sinar </a:t>
            </a:r>
            <a:r>
              <a:rPr sz="1200" spc="-5" dirty="0">
                <a:latin typeface="Times New Roman"/>
                <a:cs typeface="Times New Roman"/>
              </a:rPr>
              <a:t>berhenti bergerak. Basis-  basis yang </a:t>
            </a:r>
            <a:r>
              <a:rPr sz="1200" dirty="0">
                <a:latin typeface="Times New Roman"/>
                <a:cs typeface="Times New Roman"/>
              </a:rPr>
              <a:t>umum </a:t>
            </a:r>
            <a:r>
              <a:rPr sz="1200" spc="-5" dirty="0">
                <a:latin typeface="Times New Roman"/>
                <a:cs typeface="Times New Roman"/>
              </a:rPr>
              <a:t>digunakan diantaranya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:</a:t>
            </a:r>
            <a:endParaRPr sz="1200">
              <a:latin typeface="Times New Roman"/>
              <a:cs typeface="Times New Roman"/>
            </a:endParaRPr>
          </a:p>
          <a:p>
            <a:pPr marL="283845" marR="5715" indent="-271780">
              <a:lnSpc>
                <a:spcPct val="144400"/>
              </a:lnSpc>
              <a:spcBef>
                <a:spcPts val="980"/>
              </a:spcBef>
              <a:buAutoNum type="alphaLcPeriod"/>
              <a:tabLst>
                <a:tab pos="283845" algn="l"/>
                <a:tab pos="284480" algn="l"/>
              </a:tabLst>
            </a:pPr>
            <a:r>
              <a:rPr sz="1200" dirty="0">
                <a:latin typeface="Times New Roman"/>
                <a:cs typeface="Times New Roman"/>
              </a:rPr>
              <a:t>Jika </a:t>
            </a:r>
            <a:r>
              <a:rPr sz="1200" spc="-5" dirty="0">
                <a:latin typeface="Times New Roman"/>
                <a:cs typeface="Times New Roman"/>
              </a:rPr>
              <a:t>tidak berpotongan dengan </a:t>
            </a:r>
            <a:r>
              <a:rPr sz="1200" dirty="0">
                <a:latin typeface="Times New Roman"/>
                <a:cs typeface="Times New Roman"/>
              </a:rPr>
              <a:t>objek maka </a:t>
            </a:r>
            <a:r>
              <a:rPr sz="1200" spc="-5" dirty="0">
                <a:latin typeface="Times New Roman"/>
                <a:cs typeface="Times New Roman"/>
              </a:rPr>
              <a:t>warna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dihasilkan adalah </a:t>
            </a:r>
            <a:r>
              <a:rPr sz="1200" spc="-5" dirty="0">
                <a:latin typeface="Times New Roman"/>
                <a:cs typeface="Times New Roman"/>
              </a:rPr>
              <a:t>warna </a:t>
            </a:r>
            <a:r>
              <a:rPr sz="1200" dirty="0">
                <a:latin typeface="Times New Roman"/>
                <a:cs typeface="Times New Roman"/>
              </a:rPr>
              <a:t>latar  belakang</a:t>
            </a:r>
            <a:endParaRPr sz="1200">
              <a:latin typeface="Times New Roman"/>
              <a:cs typeface="Times New Roman"/>
            </a:endParaRPr>
          </a:p>
          <a:p>
            <a:pPr marL="283845" marR="5080" indent="-271780">
              <a:lnSpc>
                <a:spcPts val="2080"/>
              </a:lnSpc>
              <a:spcBef>
                <a:spcPts val="160"/>
              </a:spcBef>
              <a:buAutoNum type="alphaLcPeriod"/>
              <a:tabLst>
                <a:tab pos="283845" algn="l"/>
                <a:tab pos="284480" algn="l"/>
              </a:tabLst>
            </a:pPr>
            <a:r>
              <a:rPr sz="1200" dirty="0">
                <a:latin typeface="Times New Roman"/>
                <a:cs typeface="Times New Roman"/>
              </a:rPr>
              <a:t>Jika objek </a:t>
            </a:r>
            <a:r>
              <a:rPr sz="1200" spc="-5" dirty="0">
                <a:latin typeface="Times New Roman"/>
                <a:cs typeface="Times New Roman"/>
              </a:rPr>
              <a:t>yang berpotongan terdekat adalah </a:t>
            </a:r>
            <a:r>
              <a:rPr sz="1200" dirty="0">
                <a:latin typeface="Times New Roman"/>
                <a:cs typeface="Times New Roman"/>
              </a:rPr>
              <a:t>sumber </a:t>
            </a:r>
            <a:r>
              <a:rPr sz="1200" spc="-10" dirty="0">
                <a:latin typeface="Times New Roman"/>
                <a:cs typeface="Times New Roman"/>
              </a:rPr>
              <a:t>cahaya </a:t>
            </a:r>
            <a:r>
              <a:rPr sz="1200" dirty="0">
                <a:latin typeface="Times New Roman"/>
                <a:cs typeface="Times New Roman"/>
              </a:rPr>
              <a:t>maka </a:t>
            </a:r>
            <a:r>
              <a:rPr sz="1200" spc="-10" dirty="0">
                <a:latin typeface="Times New Roman"/>
                <a:cs typeface="Times New Roman"/>
              </a:rPr>
              <a:t>warna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dihasilkan  </a:t>
            </a:r>
            <a:r>
              <a:rPr sz="1200" spc="-5" dirty="0">
                <a:latin typeface="Times New Roman"/>
                <a:cs typeface="Times New Roman"/>
              </a:rPr>
              <a:t>sesuai warna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cahaya</a:t>
            </a:r>
            <a:endParaRPr sz="1200">
              <a:latin typeface="Times New Roman"/>
              <a:cs typeface="Times New Roman"/>
            </a:endParaRPr>
          </a:p>
          <a:p>
            <a:pPr marL="283845" indent="-271780">
              <a:lnSpc>
                <a:spcPct val="100000"/>
              </a:lnSpc>
              <a:spcBef>
                <a:spcPts val="440"/>
              </a:spcBef>
              <a:buAutoNum type="alphaLcPeriod"/>
              <a:tabLst>
                <a:tab pos="283845" algn="l"/>
                <a:tab pos="284480" algn="l"/>
              </a:tabLst>
            </a:pPr>
            <a:r>
              <a:rPr sz="1200" dirty="0">
                <a:latin typeface="Times New Roman"/>
                <a:cs typeface="Times New Roman"/>
              </a:rPr>
              <a:t>Jika jumlah </a:t>
            </a:r>
            <a:r>
              <a:rPr sz="1200" spc="-5" dirty="0">
                <a:latin typeface="Times New Roman"/>
                <a:cs typeface="Times New Roman"/>
              </a:rPr>
              <a:t>pantulan melewati batas pemantulan maka </a:t>
            </a:r>
            <a:r>
              <a:rPr sz="1200" dirty="0">
                <a:latin typeface="Times New Roman"/>
                <a:cs typeface="Times New Roman"/>
              </a:rPr>
              <a:t>sinar </a:t>
            </a:r>
            <a:r>
              <a:rPr sz="1200" spc="-5" dirty="0">
                <a:latin typeface="Times New Roman"/>
                <a:cs typeface="Times New Roman"/>
              </a:rPr>
              <a:t>berhenti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bergerak</a:t>
            </a:r>
            <a:endParaRPr sz="1200">
              <a:latin typeface="Times New Roman"/>
              <a:cs typeface="Times New Roman"/>
            </a:endParaRPr>
          </a:p>
          <a:p>
            <a:pPr marL="283845" indent="-271780">
              <a:lnSpc>
                <a:spcPct val="100000"/>
              </a:lnSpc>
              <a:spcBef>
                <a:spcPts val="640"/>
              </a:spcBef>
              <a:buAutoNum type="alphaLcPeriod"/>
              <a:tabLst>
                <a:tab pos="283845" algn="l"/>
                <a:tab pos="284480" algn="l"/>
              </a:tabLst>
            </a:pPr>
            <a:r>
              <a:rPr sz="1200" dirty="0">
                <a:latin typeface="Times New Roman"/>
                <a:cs typeface="Times New Roman"/>
              </a:rPr>
              <a:t>Jika jarak </a:t>
            </a:r>
            <a:r>
              <a:rPr sz="1200" spc="-5" dirty="0">
                <a:latin typeface="Times New Roman"/>
                <a:cs typeface="Times New Roman"/>
              </a:rPr>
              <a:t>sinar dari layar </a:t>
            </a:r>
            <a:r>
              <a:rPr sz="1200" dirty="0">
                <a:latin typeface="Times New Roman"/>
                <a:cs typeface="Times New Roman"/>
              </a:rPr>
              <a:t>melewati </a:t>
            </a:r>
            <a:r>
              <a:rPr sz="1200" spc="-5" dirty="0">
                <a:latin typeface="Times New Roman"/>
                <a:cs typeface="Times New Roman"/>
              </a:rPr>
              <a:t>jarak </a:t>
            </a:r>
            <a:r>
              <a:rPr sz="1200" dirty="0">
                <a:latin typeface="Times New Roman"/>
                <a:cs typeface="Times New Roman"/>
              </a:rPr>
              <a:t>maksimum maka </a:t>
            </a:r>
            <a:r>
              <a:rPr sz="1200" spc="-5" dirty="0">
                <a:latin typeface="Times New Roman"/>
                <a:cs typeface="Times New Roman"/>
              </a:rPr>
              <a:t>sinar berhenti bergerak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3627120" y="9874334"/>
            <a:ext cx="304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168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88695" y="891590"/>
            <a:ext cx="5786120" cy="493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180" indent="-229235" algn="just">
              <a:lnSpc>
                <a:spcPct val="100000"/>
              </a:lnSpc>
              <a:spcBef>
                <a:spcPts val="100"/>
              </a:spcBef>
              <a:buAutoNum type="arabicPeriod" startAt="3"/>
              <a:tabLst>
                <a:tab pos="297815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Sinar</a:t>
            </a:r>
            <a:endParaRPr sz="1200">
              <a:latin typeface="Times New Roman"/>
              <a:cs typeface="Times New Roman"/>
            </a:endParaRPr>
          </a:p>
          <a:p>
            <a:pPr marL="25400" marR="20320" indent="360680">
              <a:lnSpc>
                <a:spcPct val="144400"/>
              </a:lnSpc>
              <a:spcBef>
                <a:spcPts val="960"/>
              </a:spcBef>
            </a:pPr>
            <a:r>
              <a:rPr sz="1200" dirty="0">
                <a:latin typeface="Times New Roman"/>
                <a:cs typeface="Times New Roman"/>
              </a:rPr>
              <a:t>Sinar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digunakan dalam </a:t>
            </a:r>
            <a:r>
              <a:rPr sz="1200" i="1" spc="-5" dirty="0">
                <a:latin typeface="Times New Roman"/>
                <a:cs typeface="Times New Roman"/>
              </a:rPr>
              <a:t>ray tracing </a:t>
            </a:r>
            <a:r>
              <a:rPr sz="1200" dirty="0">
                <a:latin typeface="Times New Roman"/>
                <a:cs typeface="Times New Roman"/>
              </a:rPr>
              <a:t>adalah sebuah </a:t>
            </a:r>
            <a:r>
              <a:rPr sz="1200" spc="-5" dirty="0">
                <a:latin typeface="Times New Roman"/>
                <a:cs typeface="Times New Roman"/>
              </a:rPr>
              <a:t>vektor. Persamaan sebuah sinar  </a:t>
            </a:r>
            <a:r>
              <a:rPr sz="1200" dirty="0">
                <a:latin typeface="Times New Roman"/>
                <a:cs typeface="Times New Roman"/>
              </a:rPr>
              <a:t>dapat ditulis </a:t>
            </a:r>
            <a:r>
              <a:rPr sz="1200" spc="-5" dirty="0">
                <a:latin typeface="Times New Roman"/>
                <a:cs typeface="Times New Roman"/>
              </a:rPr>
              <a:t>sebagai </a:t>
            </a:r>
            <a:r>
              <a:rPr sz="1200" dirty="0">
                <a:latin typeface="Times New Roman"/>
                <a:cs typeface="Times New Roman"/>
              </a:rPr>
              <a:t>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marL="455930" algn="ctr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S </a:t>
            </a:r>
            <a:r>
              <a:rPr sz="1200" dirty="0">
                <a:latin typeface="Times New Roman"/>
                <a:cs typeface="Times New Roman"/>
              </a:rPr>
              <a:t>+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tD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Dimana</a:t>
            </a:r>
            <a:endParaRPr sz="1200">
              <a:latin typeface="Times New Roman"/>
              <a:cs typeface="Times New Roman"/>
            </a:endParaRPr>
          </a:p>
          <a:p>
            <a:pPr marL="474980" marR="3517900">
              <a:lnSpc>
                <a:spcPct val="165300"/>
              </a:lnSpc>
              <a:spcBef>
                <a:spcPts val="660"/>
              </a:spcBef>
            </a:pPr>
            <a:r>
              <a:rPr sz="1200" spc="-5" dirty="0">
                <a:latin typeface="Times New Roman"/>
                <a:cs typeface="Times New Roman"/>
              </a:rPr>
              <a:t>S </a:t>
            </a:r>
            <a:r>
              <a:rPr sz="1200" dirty="0">
                <a:latin typeface="Times New Roman"/>
                <a:cs typeface="Times New Roman"/>
              </a:rPr>
              <a:t>= titik sumber </a:t>
            </a:r>
            <a:r>
              <a:rPr sz="1200" spc="-5" dirty="0">
                <a:latin typeface="Times New Roman"/>
                <a:cs typeface="Times New Roman"/>
              </a:rPr>
              <a:t>sinar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(x,y,z),  </a:t>
            </a:r>
            <a:r>
              <a:rPr sz="1200" dirty="0">
                <a:latin typeface="Times New Roman"/>
                <a:cs typeface="Times New Roman"/>
              </a:rPr>
              <a:t>t = </a:t>
            </a:r>
            <a:r>
              <a:rPr sz="1200" spc="-5" dirty="0">
                <a:latin typeface="Times New Roman"/>
                <a:cs typeface="Times New Roman"/>
              </a:rPr>
              <a:t>panjang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sinar</a:t>
            </a:r>
            <a:endParaRPr sz="1200">
              <a:latin typeface="Times New Roman"/>
              <a:cs typeface="Times New Roman"/>
            </a:endParaRPr>
          </a:p>
          <a:p>
            <a:pPr marL="474980">
              <a:lnSpc>
                <a:spcPct val="100000"/>
              </a:lnSpc>
              <a:spcBef>
                <a:spcPts val="940"/>
              </a:spcBef>
            </a:pPr>
            <a:r>
              <a:rPr sz="1200" spc="-5" dirty="0">
                <a:latin typeface="Times New Roman"/>
                <a:cs typeface="Times New Roman"/>
              </a:rPr>
              <a:t>D </a:t>
            </a:r>
            <a:r>
              <a:rPr sz="1200" dirty="0">
                <a:latin typeface="Times New Roman"/>
                <a:cs typeface="Times New Roman"/>
              </a:rPr>
              <a:t>= arah sinar </a:t>
            </a:r>
            <a:r>
              <a:rPr sz="1200" spc="-5" dirty="0">
                <a:latin typeface="Times New Roman"/>
                <a:cs typeface="Times New Roman"/>
              </a:rPr>
              <a:t>(dalam vektor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satuan)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00">
              <a:latin typeface="Times New Roman"/>
              <a:cs typeface="Times New Roman"/>
            </a:endParaRPr>
          </a:p>
          <a:p>
            <a:pPr marL="297180" indent="-229235" algn="just">
              <a:lnSpc>
                <a:spcPct val="100000"/>
              </a:lnSpc>
              <a:buAutoNum type="arabicPeriod" startAt="4"/>
              <a:tabLst>
                <a:tab pos="297815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Fungsi</a:t>
            </a:r>
            <a:r>
              <a:rPr sz="1200" b="1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Perpotongan</a:t>
            </a:r>
            <a:endParaRPr sz="1200">
              <a:latin typeface="Times New Roman"/>
              <a:cs typeface="Times New Roman"/>
            </a:endParaRPr>
          </a:p>
          <a:p>
            <a:pPr marL="25400" marR="17780" indent="271780" algn="just">
              <a:lnSpc>
                <a:spcPct val="143700"/>
              </a:lnSpc>
              <a:spcBef>
                <a:spcPts val="990"/>
              </a:spcBef>
            </a:pPr>
            <a:r>
              <a:rPr sz="1200" spc="-5" dirty="0">
                <a:latin typeface="Times New Roman"/>
                <a:cs typeface="Times New Roman"/>
              </a:rPr>
              <a:t>Untuk </a:t>
            </a:r>
            <a:r>
              <a:rPr sz="1200" dirty="0">
                <a:latin typeface="Times New Roman"/>
                <a:cs typeface="Times New Roman"/>
              </a:rPr>
              <a:t>menentukan apakah </a:t>
            </a:r>
            <a:r>
              <a:rPr sz="1200" spc="-5" dirty="0">
                <a:latin typeface="Times New Roman"/>
                <a:cs typeface="Times New Roman"/>
              </a:rPr>
              <a:t>sebuah </a:t>
            </a:r>
            <a:r>
              <a:rPr sz="1200" dirty="0">
                <a:latin typeface="Times New Roman"/>
                <a:cs typeface="Times New Roman"/>
              </a:rPr>
              <a:t>sinar </a:t>
            </a:r>
            <a:r>
              <a:rPr sz="1200" spc="-5" dirty="0">
                <a:latin typeface="Times New Roman"/>
                <a:cs typeface="Times New Roman"/>
              </a:rPr>
              <a:t>berpotongan dengan </a:t>
            </a:r>
            <a:r>
              <a:rPr sz="1200" dirty="0">
                <a:latin typeface="Times New Roman"/>
                <a:cs typeface="Times New Roman"/>
              </a:rPr>
              <a:t>objek, diperlukan </a:t>
            </a:r>
            <a:r>
              <a:rPr sz="1200" spc="-5" dirty="0">
                <a:latin typeface="Times New Roman"/>
                <a:cs typeface="Times New Roman"/>
              </a:rPr>
              <a:t>sebuah  </a:t>
            </a:r>
            <a:r>
              <a:rPr sz="1200" spc="-10" dirty="0">
                <a:latin typeface="Times New Roman"/>
                <a:cs typeface="Times New Roman"/>
              </a:rPr>
              <a:t>fungsi </a:t>
            </a:r>
            <a:r>
              <a:rPr sz="1200" spc="-5" dirty="0">
                <a:latin typeface="Times New Roman"/>
                <a:cs typeface="Times New Roman"/>
              </a:rPr>
              <a:t>perpotongan. </a:t>
            </a:r>
            <a:r>
              <a:rPr sz="1200" spc="-10" dirty="0">
                <a:latin typeface="Times New Roman"/>
                <a:cs typeface="Times New Roman"/>
              </a:rPr>
              <a:t>Fungsi </a:t>
            </a:r>
            <a:r>
              <a:rPr sz="1200" dirty="0">
                <a:latin typeface="Times New Roman"/>
                <a:cs typeface="Times New Roman"/>
              </a:rPr>
              <a:t>ini </a:t>
            </a:r>
            <a:r>
              <a:rPr sz="1200" spc="-5" dirty="0">
                <a:latin typeface="Times New Roman"/>
                <a:cs typeface="Times New Roman"/>
              </a:rPr>
              <a:t>dibuat spesifik </a:t>
            </a:r>
            <a:r>
              <a:rPr sz="1200" dirty="0">
                <a:latin typeface="Times New Roman"/>
                <a:cs typeface="Times New Roman"/>
              </a:rPr>
              <a:t>untuk </a:t>
            </a:r>
            <a:r>
              <a:rPr sz="1200" spc="-5" dirty="0">
                <a:latin typeface="Times New Roman"/>
                <a:cs typeface="Times New Roman"/>
              </a:rPr>
              <a:t>setiap jenis </a:t>
            </a:r>
            <a:r>
              <a:rPr sz="1200" dirty="0">
                <a:latin typeface="Times New Roman"/>
                <a:cs typeface="Times New Roman"/>
              </a:rPr>
              <a:t>objek, </a:t>
            </a:r>
            <a:r>
              <a:rPr sz="1200" spc="-10" dirty="0">
                <a:latin typeface="Times New Roman"/>
                <a:cs typeface="Times New Roman"/>
              </a:rPr>
              <a:t>misalnya </a:t>
            </a:r>
            <a:r>
              <a:rPr sz="1200" dirty="0">
                <a:latin typeface="Times New Roman"/>
                <a:cs typeface="Times New Roman"/>
              </a:rPr>
              <a:t>bola </a:t>
            </a:r>
            <a:r>
              <a:rPr sz="1200" spc="5" dirty="0">
                <a:latin typeface="Times New Roman"/>
                <a:cs typeface="Times New Roman"/>
              </a:rPr>
              <a:t>atau  </a:t>
            </a:r>
            <a:r>
              <a:rPr sz="1200" spc="-5" dirty="0">
                <a:latin typeface="Times New Roman"/>
                <a:cs typeface="Times New Roman"/>
              </a:rPr>
              <a:t>poligon. Sebagai </a:t>
            </a:r>
            <a:r>
              <a:rPr sz="1200" dirty="0">
                <a:latin typeface="Times New Roman"/>
                <a:cs typeface="Times New Roman"/>
              </a:rPr>
              <a:t>contoh, kita akan </a:t>
            </a:r>
            <a:r>
              <a:rPr sz="1200" spc="-5" dirty="0">
                <a:latin typeface="Times New Roman"/>
                <a:cs typeface="Times New Roman"/>
              </a:rPr>
              <a:t>membuat </a:t>
            </a:r>
            <a:r>
              <a:rPr sz="1200" spc="-10" dirty="0">
                <a:latin typeface="Times New Roman"/>
                <a:cs typeface="Times New Roman"/>
              </a:rPr>
              <a:t>fungsi </a:t>
            </a:r>
            <a:r>
              <a:rPr sz="1200" spc="-5" dirty="0">
                <a:latin typeface="Times New Roman"/>
                <a:cs typeface="Times New Roman"/>
              </a:rPr>
              <a:t>perpotongan dengan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bola.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Persamaan </a:t>
            </a:r>
            <a:r>
              <a:rPr sz="1200" spc="-5" dirty="0">
                <a:latin typeface="Times New Roman"/>
                <a:cs typeface="Times New Roman"/>
              </a:rPr>
              <a:t>bola pada </a:t>
            </a:r>
            <a:r>
              <a:rPr sz="1200" dirty="0">
                <a:latin typeface="Times New Roman"/>
                <a:cs typeface="Times New Roman"/>
              </a:rPr>
              <a:t>ruang </a:t>
            </a:r>
            <a:r>
              <a:rPr sz="1200" spc="-5" dirty="0">
                <a:latin typeface="Times New Roman"/>
                <a:cs typeface="Times New Roman"/>
              </a:rPr>
              <a:t>3D</a:t>
            </a:r>
            <a:r>
              <a:rPr sz="1200" dirty="0">
                <a:latin typeface="Times New Roman"/>
                <a:cs typeface="Times New Roman"/>
              </a:rPr>
              <a:t> 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(x-a)</a:t>
            </a:r>
            <a:r>
              <a:rPr sz="1200" spc="-7" baseline="38194" dirty="0">
                <a:latin typeface="Times New Roman"/>
                <a:cs typeface="Times New Roman"/>
              </a:rPr>
              <a:t>2 </a:t>
            </a:r>
            <a:r>
              <a:rPr sz="1200" dirty="0">
                <a:latin typeface="Times New Roman"/>
                <a:cs typeface="Times New Roman"/>
              </a:rPr>
              <a:t>+ </a:t>
            </a:r>
            <a:r>
              <a:rPr sz="1200" spc="-5" dirty="0">
                <a:latin typeface="Times New Roman"/>
                <a:cs typeface="Times New Roman"/>
              </a:rPr>
              <a:t>(y-b) </a:t>
            </a:r>
            <a:r>
              <a:rPr sz="1200" baseline="38194" dirty="0">
                <a:latin typeface="Times New Roman"/>
                <a:cs typeface="Times New Roman"/>
              </a:rPr>
              <a:t>2 </a:t>
            </a:r>
            <a:r>
              <a:rPr sz="1200" dirty="0">
                <a:latin typeface="Times New Roman"/>
                <a:cs typeface="Times New Roman"/>
              </a:rPr>
              <a:t>+ (z-c) </a:t>
            </a:r>
            <a:r>
              <a:rPr sz="1200" baseline="38194" dirty="0">
                <a:latin typeface="Times New Roman"/>
                <a:cs typeface="Times New Roman"/>
              </a:rPr>
              <a:t>2 </a:t>
            </a:r>
            <a:r>
              <a:rPr sz="1200" dirty="0">
                <a:latin typeface="Times New Roman"/>
                <a:cs typeface="Times New Roman"/>
              </a:rPr>
              <a:t>=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baseline="38194" dirty="0">
                <a:latin typeface="Times New Roman"/>
                <a:cs typeface="Times New Roman"/>
              </a:rPr>
              <a:t>2</a:t>
            </a:r>
            <a:endParaRPr sz="1200" baseline="38194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649" y="6004559"/>
            <a:ext cx="5099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latin typeface="Times New Roman"/>
                <a:cs typeface="Times New Roman"/>
              </a:rPr>
              <a:t>D</a:t>
            </a:r>
            <a:r>
              <a:rPr sz="1200" spc="5" dirty="0">
                <a:latin typeface="Times New Roman"/>
                <a:cs typeface="Times New Roman"/>
              </a:rPr>
              <a:t>ima</a:t>
            </a:r>
            <a:r>
              <a:rPr sz="1200" dirty="0">
                <a:latin typeface="Times New Roman"/>
                <a:cs typeface="Times New Roman"/>
              </a:rPr>
              <a:t>na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16049" y="6004559"/>
            <a:ext cx="17691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(x,y,z) </a:t>
            </a:r>
            <a:r>
              <a:rPr sz="1200" dirty="0">
                <a:latin typeface="Times New Roman"/>
                <a:cs typeface="Times New Roman"/>
              </a:rPr>
              <a:t>adalah titik </a:t>
            </a:r>
            <a:r>
              <a:rPr sz="1200" spc="-5" dirty="0">
                <a:latin typeface="Times New Roman"/>
                <a:cs typeface="Times New Roman"/>
              </a:rPr>
              <a:t>pada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bola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2749" y="6395770"/>
            <a:ext cx="4849495" cy="332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(a,b,c) </a:t>
            </a:r>
            <a:r>
              <a:rPr sz="1200" spc="-5" dirty="0">
                <a:latin typeface="Times New Roman"/>
                <a:cs typeface="Times New Roman"/>
              </a:rPr>
              <a:t>adalah pusat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bola</a:t>
            </a:r>
            <a:endParaRPr sz="1200">
              <a:latin typeface="Times New Roman"/>
              <a:cs typeface="Times New Roman"/>
            </a:endParaRPr>
          </a:p>
          <a:p>
            <a:pPr marL="1209040" marR="119380" indent="-1108075">
              <a:lnSpc>
                <a:spcPts val="3080"/>
              </a:lnSpc>
              <a:spcBef>
                <a:spcPts val="355"/>
              </a:spcBef>
            </a:pPr>
            <a:r>
              <a:rPr sz="1200" spc="-5" dirty="0">
                <a:latin typeface="Times New Roman"/>
                <a:cs typeface="Times New Roman"/>
              </a:rPr>
              <a:t>Substitusi x,y, </a:t>
            </a:r>
            <a:r>
              <a:rPr sz="1200" dirty="0">
                <a:latin typeface="Times New Roman"/>
                <a:cs typeface="Times New Roman"/>
              </a:rPr>
              <a:t>dan z pada persamaan </a:t>
            </a:r>
            <a:r>
              <a:rPr sz="1200" spc="-5" dirty="0">
                <a:latin typeface="Times New Roman"/>
                <a:cs typeface="Times New Roman"/>
              </a:rPr>
              <a:t>bola dengan </a:t>
            </a:r>
            <a:r>
              <a:rPr sz="1200" dirty="0">
                <a:latin typeface="Times New Roman"/>
                <a:cs typeface="Times New Roman"/>
              </a:rPr>
              <a:t>persamaan </a:t>
            </a:r>
            <a:r>
              <a:rPr sz="1200" spc="-5" dirty="0">
                <a:latin typeface="Times New Roman"/>
                <a:cs typeface="Times New Roman"/>
              </a:rPr>
              <a:t>sinar </a:t>
            </a:r>
            <a:r>
              <a:rPr sz="1200" dirty="0">
                <a:latin typeface="Times New Roman"/>
                <a:cs typeface="Times New Roman"/>
              </a:rPr>
              <a:t>:  </a:t>
            </a:r>
            <a:r>
              <a:rPr sz="1200" spc="-5" dirty="0">
                <a:latin typeface="Times New Roman"/>
                <a:cs typeface="Times New Roman"/>
              </a:rPr>
              <a:t>((S.x+t(D.x))-a)</a:t>
            </a:r>
            <a:r>
              <a:rPr sz="1200" spc="-7" baseline="38194" dirty="0">
                <a:latin typeface="Times New Roman"/>
                <a:cs typeface="Times New Roman"/>
              </a:rPr>
              <a:t>2</a:t>
            </a:r>
            <a:r>
              <a:rPr sz="1200" spc="-5" dirty="0">
                <a:latin typeface="Times New Roman"/>
                <a:cs typeface="Times New Roman"/>
              </a:rPr>
              <a:t>+ ((S.y+t(D.y)-b)</a:t>
            </a:r>
            <a:r>
              <a:rPr sz="1200" spc="-7" baseline="38194" dirty="0">
                <a:latin typeface="Times New Roman"/>
                <a:cs typeface="Times New Roman"/>
              </a:rPr>
              <a:t>2 </a:t>
            </a:r>
            <a:r>
              <a:rPr sz="1200" dirty="0">
                <a:latin typeface="Times New Roman"/>
                <a:cs typeface="Times New Roman"/>
              </a:rPr>
              <a:t>+ </a:t>
            </a:r>
            <a:r>
              <a:rPr sz="1200" spc="-5" dirty="0">
                <a:latin typeface="Times New Roman"/>
                <a:cs typeface="Times New Roman"/>
              </a:rPr>
              <a:t>((S.z+t(D.z)-c)</a:t>
            </a:r>
            <a:r>
              <a:rPr sz="1200" spc="-7" baseline="38194" dirty="0">
                <a:latin typeface="Times New Roman"/>
                <a:cs typeface="Times New Roman"/>
              </a:rPr>
              <a:t>2 </a:t>
            </a:r>
            <a:r>
              <a:rPr sz="1200" dirty="0">
                <a:latin typeface="Times New Roman"/>
                <a:cs typeface="Times New Roman"/>
              </a:rPr>
              <a:t>=</a:t>
            </a:r>
            <a:r>
              <a:rPr sz="1200" spc="-1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baseline="38194" dirty="0">
                <a:latin typeface="Times New Roman"/>
                <a:cs typeface="Times New Roman"/>
              </a:rPr>
              <a:t>2</a:t>
            </a:r>
            <a:endParaRPr sz="1200" baseline="38194">
              <a:latin typeface="Times New Roman"/>
              <a:cs typeface="Times New Roman"/>
            </a:endParaRPr>
          </a:p>
          <a:p>
            <a:pPr marL="101600">
              <a:lnSpc>
                <a:spcPct val="100000"/>
              </a:lnSpc>
              <a:spcBef>
                <a:spcPts val="1245"/>
              </a:spcBef>
            </a:pPr>
            <a:r>
              <a:rPr sz="1200" spc="-10" dirty="0">
                <a:latin typeface="Times New Roman"/>
                <a:cs typeface="Times New Roman"/>
              </a:rPr>
              <a:t>Agar </a:t>
            </a:r>
            <a:r>
              <a:rPr sz="1200" dirty="0">
                <a:latin typeface="Times New Roman"/>
                <a:cs typeface="Times New Roman"/>
              </a:rPr>
              <a:t>lebih mudah </a:t>
            </a:r>
            <a:r>
              <a:rPr sz="1200" spc="-5" dirty="0">
                <a:latin typeface="Times New Roman"/>
                <a:cs typeface="Times New Roman"/>
              </a:rPr>
              <a:t>membaca </a:t>
            </a:r>
            <a:r>
              <a:rPr sz="1200" dirty="0">
                <a:latin typeface="Times New Roman"/>
                <a:cs typeface="Times New Roman"/>
              </a:rPr>
              <a:t>rumus diatas maka </a:t>
            </a:r>
            <a:r>
              <a:rPr sz="1200" spc="-5" dirty="0">
                <a:latin typeface="Times New Roman"/>
                <a:cs typeface="Times New Roman"/>
              </a:rPr>
              <a:t>kita lakukan substitusi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L="1472565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A </a:t>
            </a:r>
            <a:r>
              <a:rPr sz="1200" dirty="0">
                <a:latin typeface="Times New Roman"/>
                <a:cs typeface="Times New Roman"/>
              </a:rPr>
              <a:t>= </a:t>
            </a:r>
            <a:r>
              <a:rPr sz="1200" spc="-5" dirty="0">
                <a:latin typeface="Times New Roman"/>
                <a:cs typeface="Times New Roman"/>
              </a:rPr>
              <a:t>(D.x)</a:t>
            </a:r>
            <a:r>
              <a:rPr sz="1200" spc="-7" baseline="38194" dirty="0">
                <a:latin typeface="Times New Roman"/>
                <a:cs typeface="Times New Roman"/>
              </a:rPr>
              <a:t>2 </a:t>
            </a:r>
            <a:r>
              <a:rPr sz="1200" dirty="0">
                <a:latin typeface="Times New Roman"/>
                <a:cs typeface="Times New Roman"/>
              </a:rPr>
              <a:t>+ (D.y)</a:t>
            </a:r>
            <a:r>
              <a:rPr sz="1200" baseline="38194" dirty="0">
                <a:latin typeface="Times New Roman"/>
                <a:cs typeface="Times New Roman"/>
              </a:rPr>
              <a:t>2 </a:t>
            </a:r>
            <a:r>
              <a:rPr sz="1200" dirty="0">
                <a:latin typeface="Times New Roman"/>
                <a:cs typeface="Times New Roman"/>
              </a:rPr>
              <a:t>+</a:t>
            </a:r>
            <a:r>
              <a:rPr sz="1200" spc="1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(D.z)</a:t>
            </a:r>
            <a:r>
              <a:rPr sz="1200" spc="-7" baseline="38194" dirty="0">
                <a:latin typeface="Times New Roman"/>
                <a:cs typeface="Times New Roman"/>
              </a:rPr>
              <a:t>2</a:t>
            </a:r>
            <a:endParaRPr sz="1200" baseline="38194">
              <a:latin typeface="Times New Roman"/>
              <a:cs typeface="Times New Roman"/>
            </a:endParaRPr>
          </a:p>
          <a:p>
            <a:pPr marL="1472565" marR="302260">
              <a:lnSpc>
                <a:spcPts val="3080"/>
              </a:lnSpc>
              <a:spcBef>
                <a:spcPts val="355"/>
              </a:spcBef>
            </a:pPr>
            <a:r>
              <a:rPr sz="1200" dirty="0">
                <a:latin typeface="Times New Roman"/>
                <a:cs typeface="Times New Roman"/>
              </a:rPr>
              <a:t>B = 2. </a:t>
            </a:r>
            <a:r>
              <a:rPr sz="1200" spc="-5" dirty="0">
                <a:latin typeface="Times New Roman"/>
                <a:cs typeface="Times New Roman"/>
              </a:rPr>
              <a:t>((D.x)(S.x-a) </a:t>
            </a:r>
            <a:r>
              <a:rPr sz="1200" dirty="0">
                <a:latin typeface="Times New Roman"/>
                <a:cs typeface="Times New Roman"/>
              </a:rPr>
              <a:t>+ </a:t>
            </a:r>
            <a:r>
              <a:rPr sz="1200" spc="-5" dirty="0">
                <a:latin typeface="Times New Roman"/>
                <a:cs typeface="Times New Roman"/>
              </a:rPr>
              <a:t>(D.y)(S.y-b) </a:t>
            </a:r>
            <a:r>
              <a:rPr sz="1200" dirty="0">
                <a:latin typeface="Times New Roman"/>
                <a:cs typeface="Times New Roman"/>
              </a:rPr>
              <a:t>+ </a:t>
            </a:r>
            <a:r>
              <a:rPr sz="1200" spc="-5" dirty="0">
                <a:latin typeface="Times New Roman"/>
                <a:cs typeface="Times New Roman"/>
              </a:rPr>
              <a:t>(D.z)(S.z-c))  </a:t>
            </a:r>
            <a:r>
              <a:rPr sz="1200" dirty="0">
                <a:latin typeface="Times New Roman"/>
                <a:cs typeface="Times New Roman"/>
              </a:rPr>
              <a:t>C = </a:t>
            </a:r>
            <a:r>
              <a:rPr sz="1200" spc="-5" dirty="0">
                <a:latin typeface="Times New Roman"/>
                <a:cs typeface="Times New Roman"/>
              </a:rPr>
              <a:t>((S.x-a)</a:t>
            </a:r>
            <a:r>
              <a:rPr sz="1200" spc="-7" baseline="38194" dirty="0">
                <a:latin typeface="Times New Roman"/>
                <a:cs typeface="Times New Roman"/>
              </a:rPr>
              <a:t>2 </a:t>
            </a:r>
            <a:r>
              <a:rPr sz="1200" dirty="0">
                <a:latin typeface="Times New Roman"/>
                <a:cs typeface="Times New Roman"/>
              </a:rPr>
              <a:t>+ </a:t>
            </a:r>
            <a:r>
              <a:rPr sz="1200" spc="-5" dirty="0">
                <a:latin typeface="Times New Roman"/>
                <a:cs typeface="Times New Roman"/>
              </a:rPr>
              <a:t>(S.y-b)</a:t>
            </a:r>
            <a:r>
              <a:rPr sz="1200" spc="-7" baseline="38194" dirty="0">
                <a:latin typeface="Times New Roman"/>
                <a:cs typeface="Times New Roman"/>
              </a:rPr>
              <a:t>2 </a:t>
            </a:r>
            <a:r>
              <a:rPr sz="1200" dirty="0">
                <a:latin typeface="Times New Roman"/>
                <a:cs typeface="Times New Roman"/>
              </a:rPr>
              <a:t>+ </a:t>
            </a:r>
            <a:r>
              <a:rPr sz="1200" spc="-5" dirty="0">
                <a:latin typeface="Times New Roman"/>
                <a:cs typeface="Times New Roman"/>
              </a:rPr>
              <a:t>(S.z-c)</a:t>
            </a:r>
            <a:r>
              <a:rPr sz="1200" spc="-7" baseline="38194" dirty="0">
                <a:latin typeface="Times New Roman"/>
                <a:cs typeface="Times New Roman"/>
              </a:rPr>
              <a:t>2</a:t>
            </a:r>
            <a:r>
              <a:rPr sz="1200" spc="-5" dirty="0">
                <a:latin typeface="Times New Roman"/>
                <a:cs typeface="Times New Roman"/>
              </a:rPr>
              <a:t>) </a:t>
            </a:r>
            <a:r>
              <a:rPr sz="1200" dirty="0">
                <a:latin typeface="Times New Roman"/>
                <a:cs typeface="Times New Roman"/>
              </a:rPr>
              <a:t>–</a:t>
            </a:r>
            <a:r>
              <a:rPr sz="1200" spc="-1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baseline="38194" dirty="0">
                <a:latin typeface="Times New Roman"/>
                <a:cs typeface="Times New Roman"/>
              </a:rPr>
              <a:t>2</a:t>
            </a:r>
            <a:endParaRPr sz="1200" baseline="38194">
              <a:latin typeface="Times New Roman"/>
              <a:cs typeface="Times New Roman"/>
            </a:endParaRPr>
          </a:p>
          <a:p>
            <a:pPr marL="101600">
              <a:lnSpc>
                <a:spcPct val="100000"/>
              </a:lnSpc>
              <a:spcBef>
                <a:spcPts val="1245"/>
              </a:spcBef>
            </a:pPr>
            <a:r>
              <a:rPr sz="1200" dirty="0">
                <a:latin typeface="Times New Roman"/>
                <a:cs typeface="Times New Roman"/>
              </a:rPr>
              <a:t>Didapat </a:t>
            </a:r>
            <a:r>
              <a:rPr sz="1200" spc="-5" dirty="0">
                <a:latin typeface="Times New Roman"/>
                <a:cs typeface="Times New Roman"/>
              </a:rPr>
              <a:t>persamaan kuadrat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L="2499360">
              <a:lnSpc>
                <a:spcPct val="100000"/>
              </a:lnSpc>
            </a:pPr>
            <a:r>
              <a:rPr sz="1200" spc="-10" dirty="0">
                <a:latin typeface="Times New Roman"/>
                <a:cs typeface="Times New Roman"/>
              </a:rPr>
              <a:t>At</a:t>
            </a:r>
            <a:r>
              <a:rPr sz="1200" spc="-15" baseline="38194" dirty="0">
                <a:latin typeface="Times New Roman"/>
                <a:cs typeface="Times New Roman"/>
              </a:rPr>
              <a:t>2 </a:t>
            </a:r>
            <a:r>
              <a:rPr sz="1200" dirty="0">
                <a:latin typeface="Times New Roman"/>
                <a:cs typeface="Times New Roman"/>
              </a:rPr>
              <a:t>+ </a:t>
            </a:r>
            <a:r>
              <a:rPr sz="1200" spc="-15" dirty="0">
                <a:latin typeface="Times New Roman"/>
                <a:cs typeface="Times New Roman"/>
              </a:rPr>
              <a:t>Bt </a:t>
            </a:r>
            <a:r>
              <a:rPr sz="1200" dirty="0">
                <a:latin typeface="Times New Roman"/>
                <a:cs typeface="Times New Roman"/>
              </a:rPr>
              <a:t>+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C=0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6300" y="889000"/>
            <a:ext cx="5795645" cy="1250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t </a:t>
            </a:r>
            <a:r>
              <a:rPr sz="1200" spc="-5" dirty="0">
                <a:latin typeface="Times New Roman"/>
                <a:cs typeface="Times New Roman"/>
              </a:rPr>
              <a:t>bisa didapat dengan menyelesaikan persamaan kuadrat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diatas: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marL="2069464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t = </a:t>
            </a:r>
            <a:r>
              <a:rPr sz="1200" spc="-10" dirty="0">
                <a:latin typeface="Times New Roman"/>
                <a:cs typeface="Times New Roman"/>
              </a:rPr>
              <a:t>(-B </a:t>
            </a:r>
            <a:r>
              <a:rPr sz="1200" dirty="0">
                <a:latin typeface="Times New Roman"/>
                <a:cs typeface="Times New Roman"/>
              </a:rPr>
              <a:t>± sqrt(B</a:t>
            </a:r>
            <a:r>
              <a:rPr sz="1200" baseline="38194" dirty="0">
                <a:latin typeface="Times New Roman"/>
                <a:cs typeface="Times New Roman"/>
              </a:rPr>
              <a:t>2</a:t>
            </a:r>
            <a:r>
              <a:rPr sz="1200" dirty="0">
                <a:latin typeface="Times New Roman"/>
                <a:cs typeface="Times New Roman"/>
              </a:rPr>
              <a:t>-4AC))/2A</a:t>
            </a:r>
            <a:endParaRPr sz="1200">
              <a:latin typeface="Times New Roman"/>
              <a:cs typeface="Times New Roman"/>
            </a:endParaRPr>
          </a:p>
          <a:p>
            <a:pPr marL="38100" marR="17780">
              <a:lnSpc>
                <a:spcPct val="143100"/>
              </a:lnSpc>
              <a:spcBef>
                <a:spcPts val="1020"/>
              </a:spcBef>
            </a:pPr>
            <a:r>
              <a:rPr sz="1200" dirty="0">
                <a:latin typeface="Times New Roman"/>
                <a:cs typeface="Times New Roman"/>
              </a:rPr>
              <a:t>Jika t adalah </a:t>
            </a:r>
            <a:r>
              <a:rPr sz="1200" spc="-5" dirty="0">
                <a:latin typeface="Times New Roman"/>
                <a:cs typeface="Times New Roman"/>
              </a:rPr>
              <a:t>bilangan </a:t>
            </a:r>
            <a:r>
              <a:rPr sz="1200" dirty="0">
                <a:latin typeface="Times New Roman"/>
                <a:cs typeface="Times New Roman"/>
              </a:rPr>
              <a:t>real, maka </a:t>
            </a:r>
            <a:r>
              <a:rPr sz="1200" spc="-5" dirty="0">
                <a:latin typeface="Times New Roman"/>
                <a:cs typeface="Times New Roman"/>
              </a:rPr>
              <a:t>sinar berpotongan dengan </a:t>
            </a:r>
            <a:r>
              <a:rPr sz="1200" dirty="0">
                <a:latin typeface="Times New Roman"/>
                <a:cs typeface="Times New Roman"/>
              </a:rPr>
              <a:t>bola. Jika tidak, </a:t>
            </a:r>
            <a:r>
              <a:rPr sz="1200" spc="-5" dirty="0">
                <a:latin typeface="Times New Roman"/>
                <a:cs typeface="Times New Roman"/>
              </a:rPr>
              <a:t>maka sinar tidak  berpotongan dengan</a:t>
            </a:r>
            <a:r>
              <a:rPr sz="1200" dirty="0">
                <a:latin typeface="Times New Roman"/>
                <a:cs typeface="Times New Roman"/>
              </a:rPr>
              <a:t> bola.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50" y="2712923"/>
            <a:ext cx="5759450" cy="1648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244" algn="just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5.</a:t>
            </a:r>
            <a:r>
              <a:rPr sz="1200" b="1" spc="29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Pemantulan</a:t>
            </a:r>
            <a:endParaRPr sz="1200">
              <a:latin typeface="Times New Roman"/>
              <a:cs typeface="Times New Roman"/>
            </a:endParaRPr>
          </a:p>
          <a:p>
            <a:pPr marL="12700" marR="5080" indent="271145" algn="just">
              <a:lnSpc>
                <a:spcPct val="143700"/>
              </a:lnSpc>
              <a:spcBef>
                <a:spcPts val="990"/>
              </a:spcBef>
            </a:pPr>
            <a:r>
              <a:rPr sz="1200" dirty="0">
                <a:latin typeface="Times New Roman"/>
                <a:cs typeface="Times New Roman"/>
              </a:rPr>
              <a:t>Jika permukaan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ditabrak sinar adalah permukaan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memantulkan </a:t>
            </a:r>
            <a:r>
              <a:rPr sz="1200" spc="-10" dirty="0">
                <a:latin typeface="Times New Roman"/>
                <a:cs typeface="Times New Roman"/>
              </a:rPr>
              <a:t>cahaya </a:t>
            </a:r>
            <a:r>
              <a:rPr sz="1200" dirty="0">
                <a:latin typeface="Times New Roman"/>
                <a:cs typeface="Times New Roman"/>
              </a:rPr>
              <a:t>seperti  cermin, </a:t>
            </a:r>
            <a:r>
              <a:rPr sz="1200" i="1" spc="-5" dirty="0">
                <a:latin typeface="Times New Roman"/>
                <a:cs typeface="Times New Roman"/>
              </a:rPr>
              <a:t>ray tracer </a:t>
            </a:r>
            <a:r>
              <a:rPr sz="1200" dirty="0">
                <a:latin typeface="Times New Roman"/>
                <a:cs typeface="Times New Roman"/>
              </a:rPr>
              <a:t>harus </a:t>
            </a:r>
            <a:r>
              <a:rPr sz="1200" spc="-5" dirty="0">
                <a:latin typeface="Times New Roman"/>
                <a:cs typeface="Times New Roman"/>
              </a:rPr>
              <a:t>menentukan warna </a:t>
            </a:r>
            <a:r>
              <a:rPr sz="1200" dirty="0">
                <a:latin typeface="Times New Roman"/>
                <a:cs typeface="Times New Roman"/>
              </a:rPr>
              <a:t>titik </a:t>
            </a:r>
            <a:r>
              <a:rPr sz="1200" spc="-5" dirty="0">
                <a:latin typeface="Times New Roman"/>
                <a:cs typeface="Times New Roman"/>
              </a:rPr>
              <a:t>perpotongan tersebut dengan  memperhitungkan warna </a:t>
            </a:r>
            <a:r>
              <a:rPr sz="1200" dirty="0">
                <a:latin typeface="Times New Roman"/>
                <a:cs typeface="Times New Roman"/>
              </a:rPr>
              <a:t>permukaan dan </a:t>
            </a:r>
            <a:r>
              <a:rPr sz="1200" spc="-5" dirty="0">
                <a:latin typeface="Times New Roman"/>
                <a:cs typeface="Times New Roman"/>
              </a:rPr>
              <a:t>warna yang </a:t>
            </a:r>
            <a:r>
              <a:rPr sz="1200" dirty="0">
                <a:latin typeface="Times New Roman"/>
                <a:cs typeface="Times New Roman"/>
              </a:rPr>
              <a:t>terpantul pada titik </a:t>
            </a:r>
            <a:r>
              <a:rPr sz="1200" spc="-5" dirty="0">
                <a:latin typeface="Times New Roman"/>
                <a:cs typeface="Times New Roman"/>
              </a:rPr>
              <a:t>tersebut. </a:t>
            </a:r>
            <a:r>
              <a:rPr sz="1200" spc="-10" dirty="0">
                <a:latin typeface="Times New Roman"/>
                <a:cs typeface="Times New Roman"/>
              </a:rPr>
              <a:t>Hal </a:t>
            </a:r>
            <a:r>
              <a:rPr sz="1200" dirty="0">
                <a:latin typeface="Times New Roman"/>
                <a:cs typeface="Times New Roman"/>
              </a:rPr>
              <a:t>itu  dilakukan </a:t>
            </a: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menentukan </a:t>
            </a:r>
            <a:r>
              <a:rPr sz="1200" spc="-5" dirty="0">
                <a:latin typeface="Times New Roman"/>
                <a:cs typeface="Times New Roman"/>
              </a:rPr>
              <a:t>arah </a:t>
            </a:r>
            <a:r>
              <a:rPr sz="1200" dirty="0">
                <a:latin typeface="Times New Roman"/>
                <a:cs typeface="Times New Roman"/>
              </a:rPr>
              <a:t>sinar pantulan dan </a:t>
            </a:r>
            <a:r>
              <a:rPr sz="1200" spc="-5" dirty="0">
                <a:latin typeface="Times New Roman"/>
                <a:cs typeface="Times New Roman"/>
              </a:rPr>
              <a:t>membuat </a:t>
            </a:r>
            <a:r>
              <a:rPr sz="1200" dirty="0">
                <a:latin typeface="Times New Roman"/>
                <a:cs typeface="Times New Roman"/>
              </a:rPr>
              <a:t>sinar baru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spc="-5" dirty="0">
                <a:latin typeface="Times New Roman"/>
                <a:cs typeface="Times New Roman"/>
              </a:rPr>
              <a:t>bergerak  sesuai </a:t>
            </a:r>
            <a:r>
              <a:rPr sz="1200" dirty="0">
                <a:latin typeface="Times New Roman"/>
                <a:cs typeface="Times New Roman"/>
              </a:rPr>
              <a:t>arah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tersebut.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48610" y="7254443"/>
            <a:ext cx="26625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Gambar </a:t>
            </a:r>
            <a:r>
              <a:rPr sz="1200" b="1" dirty="0">
                <a:latin typeface="Times New Roman"/>
                <a:cs typeface="Times New Roman"/>
              </a:rPr>
              <a:t>10.12 </a:t>
            </a:r>
            <a:r>
              <a:rPr sz="1200" b="1" spc="5" dirty="0">
                <a:latin typeface="Times New Roman"/>
                <a:cs typeface="Times New Roman"/>
              </a:rPr>
              <a:t>Efek </a:t>
            </a:r>
            <a:r>
              <a:rPr sz="1200" b="1" spc="-5" dirty="0">
                <a:latin typeface="Times New Roman"/>
                <a:cs typeface="Times New Roman"/>
              </a:rPr>
              <a:t>Pemantulan</a:t>
            </a:r>
            <a:r>
              <a:rPr sz="1200" b="1" spc="-5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Cahaya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1750" y="8031683"/>
            <a:ext cx="3554729" cy="539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Persamaan untuk menentukan arah sinar </a:t>
            </a:r>
            <a:r>
              <a:rPr sz="1200" spc="-5" dirty="0">
                <a:latin typeface="Times New Roman"/>
                <a:cs typeface="Times New Roman"/>
              </a:rPr>
              <a:t>pantul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:</a:t>
            </a:r>
            <a:endParaRPr sz="1200">
              <a:latin typeface="Times New Roman"/>
              <a:cs typeface="Times New Roman"/>
            </a:endParaRPr>
          </a:p>
          <a:p>
            <a:pPr marL="2211705">
              <a:lnSpc>
                <a:spcPct val="100000"/>
              </a:lnSpc>
              <a:spcBef>
                <a:spcPts val="1160"/>
              </a:spcBef>
            </a:pPr>
            <a:r>
              <a:rPr sz="1200" spc="-5" dirty="0">
                <a:latin typeface="Times New Roman"/>
                <a:cs typeface="Times New Roman"/>
              </a:rPr>
              <a:t>P </a:t>
            </a:r>
            <a:r>
              <a:rPr sz="1200" dirty="0">
                <a:latin typeface="Times New Roman"/>
                <a:cs typeface="Times New Roman"/>
              </a:rPr>
              <a:t>= </a:t>
            </a:r>
            <a:r>
              <a:rPr sz="1200" spc="-5" dirty="0">
                <a:latin typeface="Times New Roman"/>
                <a:cs typeface="Times New Roman"/>
              </a:rPr>
              <a:t>2*(N.(-D))*N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+D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1598" y="8689593"/>
            <a:ext cx="5099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latin typeface="Times New Roman"/>
                <a:cs typeface="Times New Roman"/>
              </a:rPr>
              <a:t>D</a:t>
            </a:r>
            <a:r>
              <a:rPr sz="1200" spc="5" dirty="0">
                <a:latin typeface="Times New Roman"/>
                <a:cs typeface="Times New Roman"/>
              </a:rPr>
              <a:t>ima</a:t>
            </a:r>
            <a:r>
              <a:rPr sz="1200" dirty="0">
                <a:latin typeface="Times New Roman"/>
                <a:cs typeface="Times New Roman"/>
              </a:rPr>
              <a:t>na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15998" y="8689593"/>
            <a:ext cx="21875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N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spc="-5" dirty="0">
                <a:latin typeface="Times New Roman"/>
                <a:cs typeface="Times New Roman"/>
              </a:rPr>
              <a:t>vektor normal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permukaan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15998" y="9017254"/>
            <a:ext cx="12103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D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spc="-5" dirty="0">
                <a:latin typeface="Times New Roman"/>
                <a:cs typeface="Times New Roman"/>
              </a:rPr>
              <a:t>arah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sinar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94488" y="4653739"/>
            <a:ext cx="4554186" cy="23735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627120" y="9874334"/>
            <a:ext cx="304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169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891590"/>
            <a:ext cx="5758815" cy="1323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Tembus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cahaya</a:t>
            </a:r>
            <a:endParaRPr sz="1200">
              <a:latin typeface="Times New Roman"/>
              <a:cs typeface="Times New Roman"/>
            </a:endParaRPr>
          </a:p>
          <a:p>
            <a:pPr marL="12700" marR="5080" indent="360680" algn="just">
              <a:lnSpc>
                <a:spcPct val="144000"/>
              </a:lnSpc>
              <a:spcBef>
                <a:spcPts val="484"/>
              </a:spcBef>
            </a:pPr>
            <a:r>
              <a:rPr sz="1200" dirty="0">
                <a:latin typeface="Times New Roman"/>
                <a:cs typeface="Times New Roman"/>
              </a:rPr>
              <a:t>Tembus </a:t>
            </a:r>
            <a:r>
              <a:rPr sz="1200" spc="-5" dirty="0">
                <a:latin typeface="Times New Roman"/>
                <a:cs typeface="Times New Roman"/>
              </a:rPr>
              <a:t>cahaya </a:t>
            </a:r>
            <a:r>
              <a:rPr sz="1200" dirty="0">
                <a:latin typeface="Times New Roman"/>
                <a:cs typeface="Times New Roman"/>
              </a:rPr>
              <a:t>memiliki sifat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mirip </a:t>
            </a: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pemantulan, </a:t>
            </a:r>
            <a:r>
              <a:rPr sz="1200" spc="-5" dirty="0">
                <a:latin typeface="Times New Roman"/>
                <a:cs typeface="Times New Roman"/>
              </a:rPr>
              <a:t>tapi </a:t>
            </a:r>
            <a:r>
              <a:rPr sz="1200" dirty="0">
                <a:latin typeface="Times New Roman"/>
                <a:cs typeface="Times New Roman"/>
              </a:rPr>
              <a:t>sinar tidak  dipantulkan pada </a:t>
            </a:r>
            <a:r>
              <a:rPr sz="1200" spc="-5" dirty="0">
                <a:latin typeface="Times New Roman"/>
                <a:cs typeface="Times New Roman"/>
              </a:rPr>
              <a:t>permukaan, melainkan </a:t>
            </a:r>
            <a:r>
              <a:rPr sz="1200" dirty="0">
                <a:latin typeface="Times New Roman"/>
                <a:cs typeface="Times New Roman"/>
              </a:rPr>
              <a:t>dibiaskan di </a:t>
            </a:r>
            <a:r>
              <a:rPr sz="1200" spc="-10" dirty="0">
                <a:latin typeface="Times New Roman"/>
                <a:cs typeface="Times New Roman"/>
              </a:rPr>
              <a:t>dalam </a:t>
            </a:r>
            <a:r>
              <a:rPr sz="1200" dirty="0">
                <a:latin typeface="Times New Roman"/>
                <a:cs typeface="Times New Roman"/>
              </a:rPr>
              <a:t>objek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bersangkutan. </a:t>
            </a:r>
            <a:r>
              <a:rPr sz="1200" spc="-10" dirty="0">
                <a:latin typeface="Times New Roman"/>
                <a:cs typeface="Times New Roman"/>
              </a:rPr>
              <a:t>Arah  </a:t>
            </a:r>
            <a:r>
              <a:rPr sz="1200" dirty="0">
                <a:latin typeface="Times New Roman"/>
                <a:cs typeface="Times New Roman"/>
              </a:rPr>
              <a:t>sinar bias </a:t>
            </a:r>
            <a:r>
              <a:rPr sz="1200" spc="-5" dirty="0">
                <a:latin typeface="Times New Roman"/>
                <a:cs typeface="Times New Roman"/>
              </a:rPr>
              <a:t>ditentukan berdasarkan indeks </a:t>
            </a:r>
            <a:r>
              <a:rPr sz="1200" dirty="0">
                <a:latin typeface="Times New Roman"/>
                <a:cs typeface="Times New Roman"/>
              </a:rPr>
              <a:t>bias benda tersebut, </a:t>
            </a:r>
            <a:r>
              <a:rPr sz="1200" spc="-5" dirty="0">
                <a:latin typeface="Times New Roman"/>
                <a:cs typeface="Times New Roman"/>
              </a:rPr>
              <a:t>jumlahnya bisa </a:t>
            </a:r>
            <a:r>
              <a:rPr sz="1200" dirty="0">
                <a:latin typeface="Times New Roman"/>
                <a:cs typeface="Times New Roman"/>
              </a:rPr>
              <a:t>lebih dari satu  atau </a:t>
            </a:r>
            <a:r>
              <a:rPr sz="1200" spc="-5" dirty="0">
                <a:latin typeface="Times New Roman"/>
                <a:cs typeface="Times New Roman"/>
              </a:rPr>
              <a:t>tidak </a:t>
            </a:r>
            <a:r>
              <a:rPr sz="1200" spc="-10" dirty="0">
                <a:latin typeface="Times New Roman"/>
                <a:cs typeface="Times New Roman"/>
              </a:rPr>
              <a:t>ada </a:t>
            </a:r>
            <a:r>
              <a:rPr sz="1200" spc="-5" dirty="0">
                <a:latin typeface="Times New Roman"/>
                <a:cs typeface="Times New Roman"/>
              </a:rPr>
              <a:t>sama sekali. </a:t>
            </a:r>
            <a:r>
              <a:rPr sz="1200" dirty="0">
                <a:latin typeface="Times New Roman"/>
                <a:cs typeface="Times New Roman"/>
              </a:rPr>
              <a:t>Sinar baru </a:t>
            </a:r>
            <a:r>
              <a:rPr sz="1200" spc="-5" dirty="0">
                <a:latin typeface="Times New Roman"/>
                <a:cs typeface="Times New Roman"/>
              </a:rPr>
              <a:t>akan </a:t>
            </a:r>
            <a:r>
              <a:rPr sz="1200" dirty="0">
                <a:latin typeface="Times New Roman"/>
                <a:cs typeface="Times New Roman"/>
              </a:rPr>
              <a:t>dibuat </a:t>
            </a:r>
            <a:r>
              <a:rPr sz="1200" spc="-5" dirty="0">
                <a:latin typeface="Times New Roman"/>
                <a:cs typeface="Times New Roman"/>
              </a:rPr>
              <a:t>dengan arah </a:t>
            </a:r>
            <a:r>
              <a:rPr sz="1200" dirty="0">
                <a:latin typeface="Times New Roman"/>
                <a:cs typeface="Times New Roman"/>
              </a:rPr>
              <a:t>sinar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bias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0538" y="4650689"/>
            <a:ext cx="24009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Gambar </a:t>
            </a:r>
            <a:r>
              <a:rPr sz="1200" b="1" dirty="0">
                <a:latin typeface="Times New Roman"/>
                <a:cs typeface="Times New Roman"/>
              </a:rPr>
              <a:t>10.13 </a:t>
            </a:r>
            <a:r>
              <a:rPr sz="1200" b="1" spc="5" dirty="0">
                <a:latin typeface="Times New Roman"/>
                <a:cs typeface="Times New Roman"/>
              </a:rPr>
              <a:t>Efek </a:t>
            </a:r>
            <a:r>
              <a:rPr sz="1200" b="1" spc="-5" dirty="0">
                <a:latin typeface="Times New Roman"/>
                <a:cs typeface="Times New Roman"/>
              </a:rPr>
              <a:t>Tembus</a:t>
            </a:r>
            <a:r>
              <a:rPr sz="1200" b="1" spc="-6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Cahaya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2647" y="5366969"/>
            <a:ext cx="5108575" cy="2510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Persamaan untuk menentukan arah sinar </a:t>
            </a:r>
            <a:r>
              <a:rPr sz="1200" spc="-5" dirty="0">
                <a:latin typeface="Times New Roman"/>
                <a:cs typeface="Times New Roman"/>
              </a:rPr>
              <a:t>bias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:</a:t>
            </a:r>
            <a:endParaRPr sz="1200">
              <a:latin typeface="Times New Roman"/>
              <a:cs typeface="Times New Roman"/>
            </a:endParaRPr>
          </a:p>
          <a:p>
            <a:pPr marL="929005">
              <a:lnSpc>
                <a:spcPct val="100000"/>
              </a:lnSpc>
              <a:spcBef>
                <a:spcPts val="1140"/>
              </a:spcBef>
            </a:pPr>
            <a:r>
              <a:rPr sz="1200" dirty="0">
                <a:latin typeface="Times New Roman"/>
                <a:cs typeface="Times New Roman"/>
              </a:rPr>
              <a:t>T = </a:t>
            </a:r>
            <a:r>
              <a:rPr sz="1200" spc="-5" dirty="0">
                <a:latin typeface="Times New Roman"/>
                <a:cs typeface="Times New Roman"/>
              </a:rPr>
              <a:t>((n1/n2)(N.I) </a:t>
            </a:r>
            <a:r>
              <a:rPr sz="1200" dirty="0">
                <a:latin typeface="Times New Roman"/>
                <a:cs typeface="Times New Roman"/>
              </a:rPr>
              <a:t>– </a:t>
            </a:r>
            <a:r>
              <a:rPr sz="1200" spc="-5" dirty="0">
                <a:latin typeface="Times New Roman"/>
                <a:cs typeface="Times New Roman"/>
              </a:rPr>
              <a:t>sqrt(1 </a:t>
            </a:r>
            <a:r>
              <a:rPr sz="1200" dirty="0">
                <a:latin typeface="Times New Roman"/>
                <a:cs typeface="Times New Roman"/>
              </a:rPr>
              <a:t>- (n1/n2)</a:t>
            </a:r>
            <a:r>
              <a:rPr sz="1200" baseline="38194" dirty="0">
                <a:latin typeface="Times New Roman"/>
                <a:cs typeface="Times New Roman"/>
              </a:rPr>
              <a:t>2 </a:t>
            </a:r>
            <a:r>
              <a:rPr sz="1200" dirty="0">
                <a:latin typeface="Times New Roman"/>
                <a:cs typeface="Times New Roman"/>
              </a:rPr>
              <a:t>. (1 – </a:t>
            </a:r>
            <a:r>
              <a:rPr sz="1200" spc="-5" dirty="0">
                <a:latin typeface="Times New Roman"/>
                <a:cs typeface="Times New Roman"/>
              </a:rPr>
              <a:t>(N.I)</a:t>
            </a:r>
            <a:r>
              <a:rPr sz="1200" spc="-7" baseline="38194" dirty="0">
                <a:latin typeface="Times New Roman"/>
                <a:cs typeface="Times New Roman"/>
              </a:rPr>
              <a:t>2</a:t>
            </a:r>
            <a:r>
              <a:rPr sz="1200" spc="-5" dirty="0">
                <a:latin typeface="Times New Roman"/>
                <a:cs typeface="Times New Roman"/>
              </a:rPr>
              <a:t>) </a:t>
            </a:r>
            <a:r>
              <a:rPr sz="1200" dirty="0">
                <a:latin typeface="Times New Roman"/>
                <a:cs typeface="Times New Roman"/>
              </a:rPr>
              <a:t>) ) . </a:t>
            </a:r>
            <a:r>
              <a:rPr sz="1200" spc="-5" dirty="0">
                <a:latin typeface="Times New Roman"/>
                <a:cs typeface="Times New Roman"/>
              </a:rPr>
              <a:t>N </a:t>
            </a:r>
            <a:r>
              <a:rPr sz="1200" dirty="0">
                <a:latin typeface="Times New Roman"/>
                <a:cs typeface="Times New Roman"/>
              </a:rPr>
              <a:t>–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(n1/n2).I</a:t>
            </a:r>
            <a:endParaRPr sz="1200">
              <a:latin typeface="Times New Roman"/>
              <a:cs typeface="Times New Roman"/>
            </a:endParaRPr>
          </a:p>
          <a:p>
            <a:pPr marL="101600">
              <a:lnSpc>
                <a:spcPct val="100000"/>
              </a:lnSpc>
              <a:spcBef>
                <a:spcPts val="1160"/>
              </a:spcBef>
            </a:pPr>
            <a:r>
              <a:rPr sz="1200" dirty="0">
                <a:latin typeface="Times New Roman"/>
                <a:cs typeface="Times New Roman"/>
              </a:rPr>
              <a:t>Dimana</a:t>
            </a:r>
            <a:endParaRPr sz="1200">
              <a:latin typeface="Times New Roman"/>
              <a:cs typeface="Times New Roman"/>
            </a:endParaRPr>
          </a:p>
          <a:p>
            <a:pPr marL="558800">
              <a:lnSpc>
                <a:spcPct val="100000"/>
              </a:lnSpc>
              <a:spcBef>
                <a:spcPts val="1140"/>
              </a:spcBef>
            </a:pPr>
            <a:r>
              <a:rPr sz="1200" dirty="0">
                <a:latin typeface="Times New Roman"/>
                <a:cs typeface="Times New Roman"/>
              </a:rPr>
              <a:t>T adalah </a:t>
            </a:r>
            <a:r>
              <a:rPr sz="1200" spc="-5" dirty="0">
                <a:latin typeface="Times New Roman"/>
                <a:cs typeface="Times New Roman"/>
              </a:rPr>
              <a:t>arah </a:t>
            </a:r>
            <a:r>
              <a:rPr sz="1200" dirty="0">
                <a:latin typeface="Times New Roman"/>
                <a:cs typeface="Times New Roman"/>
              </a:rPr>
              <a:t>sinar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bias</a:t>
            </a:r>
            <a:endParaRPr sz="1200">
              <a:latin typeface="Times New Roman"/>
              <a:cs typeface="Times New Roman"/>
            </a:endParaRPr>
          </a:p>
          <a:p>
            <a:pPr marL="558800" marR="2315845">
              <a:lnSpc>
                <a:spcPct val="179200"/>
              </a:lnSpc>
              <a:spcBef>
                <a:spcPts val="20"/>
              </a:spcBef>
            </a:pPr>
            <a:r>
              <a:rPr sz="1200" dirty="0">
                <a:latin typeface="Times New Roman"/>
                <a:cs typeface="Times New Roman"/>
              </a:rPr>
              <a:t>n1 adalah indeks bias </a:t>
            </a:r>
            <a:r>
              <a:rPr sz="1200" spc="-5" dirty="0">
                <a:latin typeface="Times New Roman"/>
                <a:cs typeface="Times New Roman"/>
              </a:rPr>
              <a:t>material </a:t>
            </a:r>
            <a:r>
              <a:rPr sz="1200" dirty="0">
                <a:latin typeface="Times New Roman"/>
                <a:cs typeface="Times New Roman"/>
              </a:rPr>
              <a:t>awal  n2 adalah indeks bias </a:t>
            </a:r>
            <a:r>
              <a:rPr sz="1200" spc="-5" dirty="0">
                <a:latin typeface="Times New Roman"/>
                <a:cs typeface="Times New Roman"/>
              </a:rPr>
              <a:t>material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objek  I adalah sinar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awal</a:t>
            </a:r>
            <a:endParaRPr sz="1200">
              <a:latin typeface="Times New Roman"/>
              <a:cs typeface="Times New Roman"/>
            </a:endParaRPr>
          </a:p>
          <a:p>
            <a:pPr marL="558800">
              <a:lnSpc>
                <a:spcPct val="100000"/>
              </a:lnSpc>
              <a:spcBef>
                <a:spcPts val="1160"/>
              </a:spcBef>
            </a:pPr>
            <a:r>
              <a:rPr sz="1200" spc="-5" dirty="0">
                <a:latin typeface="Times New Roman"/>
                <a:cs typeface="Times New Roman"/>
              </a:rPr>
              <a:t>N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spc="-5" dirty="0">
                <a:latin typeface="Times New Roman"/>
                <a:cs typeface="Times New Roman"/>
              </a:rPr>
              <a:t>vektor normal</a:t>
            </a:r>
            <a:r>
              <a:rPr sz="1200" dirty="0">
                <a:latin typeface="Times New Roman"/>
                <a:cs typeface="Times New Roman"/>
              </a:rPr>
              <a:t> permukaan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51502" y="2564415"/>
            <a:ext cx="4549938" cy="18495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27120" y="9874334"/>
            <a:ext cx="304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170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3693159"/>
            <a:ext cx="5760085" cy="2501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482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Gambar </a:t>
            </a:r>
            <a:r>
              <a:rPr sz="1200" b="1" dirty="0">
                <a:latin typeface="Times New Roman"/>
                <a:cs typeface="Times New Roman"/>
              </a:rPr>
              <a:t>10.14 </a:t>
            </a:r>
            <a:r>
              <a:rPr sz="1200" b="1" spc="5" dirty="0">
                <a:latin typeface="Times New Roman"/>
                <a:cs typeface="Times New Roman"/>
              </a:rPr>
              <a:t>Efek </a:t>
            </a:r>
            <a:r>
              <a:rPr sz="1200" b="1" spc="-5" dirty="0">
                <a:latin typeface="Times New Roman"/>
                <a:cs typeface="Times New Roman"/>
              </a:rPr>
              <a:t>Pantul </a:t>
            </a:r>
            <a:r>
              <a:rPr sz="1200" b="1" spc="-15" dirty="0">
                <a:latin typeface="Times New Roman"/>
                <a:cs typeface="Times New Roman"/>
              </a:rPr>
              <a:t>dan </a:t>
            </a:r>
            <a:r>
              <a:rPr sz="1200" b="1" dirty="0">
                <a:latin typeface="Times New Roman"/>
                <a:cs typeface="Times New Roman"/>
              </a:rPr>
              <a:t>Tembus </a:t>
            </a:r>
            <a:r>
              <a:rPr sz="1200" b="1" spc="-5" dirty="0">
                <a:latin typeface="Times New Roman"/>
                <a:cs typeface="Times New Roman"/>
              </a:rPr>
              <a:t>dengan Berbagai Sumber</a:t>
            </a:r>
            <a:r>
              <a:rPr sz="1200" b="1" spc="4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Cahaya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5080" indent="457200" algn="just">
              <a:lnSpc>
                <a:spcPct val="143700"/>
              </a:lnSpc>
            </a:pPr>
            <a:r>
              <a:rPr sz="1200" spc="-5" dirty="0">
                <a:latin typeface="Times New Roman"/>
                <a:cs typeface="Times New Roman"/>
              </a:rPr>
              <a:t>Untuk </a:t>
            </a:r>
            <a:r>
              <a:rPr sz="1200" dirty="0">
                <a:latin typeface="Times New Roman"/>
                <a:cs typeface="Times New Roman"/>
              </a:rPr>
              <a:t>menentukan </a:t>
            </a:r>
            <a:r>
              <a:rPr sz="1200" spc="-5" dirty="0">
                <a:latin typeface="Times New Roman"/>
                <a:cs typeface="Times New Roman"/>
              </a:rPr>
              <a:t>apakah </a:t>
            </a:r>
            <a:r>
              <a:rPr sz="1200" dirty="0">
                <a:latin typeface="Times New Roman"/>
                <a:cs typeface="Times New Roman"/>
              </a:rPr>
              <a:t>titik </a:t>
            </a:r>
            <a:r>
              <a:rPr sz="1200" spc="-10" dirty="0">
                <a:latin typeface="Times New Roman"/>
                <a:cs typeface="Times New Roman"/>
              </a:rPr>
              <a:t>perpotongan </a:t>
            </a: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permukaan </a:t>
            </a:r>
            <a:r>
              <a:rPr sz="1200" spc="-5" dirty="0">
                <a:latin typeface="Times New Roman"/>
                <a:cs typeface="Times New Roman"/>
              </a:rPr>
              <a:t>berada </a:t>
            </a:r>
            <a:r>
              <a:rPr sz="1200" spc="-10" dirty="0">
                <a:latin typeface="Times New Roman"/>
                <a:cs typeface="Times New Roman"/>
              </a:rPr>
              <a:t>dalam </a:t>
            </a:r>
            <a:r>
              <a:rPr sz="1200" spc="-5" dirty="0">
                <a:latin typeface="Times New Roman"/>
                <a:cs typeface="Times New Roman"/>
              </a:rPr>
              <a:t>suatu  wilayah bayangan </a:t>
            </a:r>
            <a:r>
              <a:rPr sz="1200" dirty="0">
                <a:latin typeface="Times New Roman"/>
                <a:cs typeface="Times New Roman"/>
              </a:rPr>
              <a:t>dilakukan </a:t>
            </a:r>
            <a:r>
              <a:rPr sz="1200" spc="-5" dirty="0">
                <a:latin typeface="Times New Roman"/>
                <a:cs typeface="Times New Roman"/>
              </a:rPr>
              <a:t>pemeriksaan antara </a:t>
            </a:r>
            <a:r>
              <a:rPr sz="1200" dirty="0">
                <a:latin typeface="Times New Roman"/>
                <a:cs typeface="Times New Roman"/>
              </a:rPr>
              <a:t>titik </a:t>
            </a:r>
            <a:r>
              <a:rPr sz="1200" spc="-5" dirty="0">
                <a:latin typeface="Times New Roman"/>
                <a:cs typeface="Times New Roman"/>
              </a:rPr>
              <a:t>tersebut </a:t>
            </a:r>
            <a:r>
              <a:rPr sz="1200" spc="-10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semua </a:t>
            </a:r>
            <a:r>
              <a:rPr sz="1200" spc="-5" dirty="0">
                <a:latin typeface="Times New Roman"/>
                <a:cs typeface="Times New Roman"/>
              </a:rPr>
              <a:t>sumber cahaya.  </a:t>
            </a:r>
            <a:r>
              <a:rPr sz="1200" spc="-10" dirty="0">
                <a:latin typeface="Times New Roman"/>
                <a:cs typeface="Times New Roman"/>
              </a:rPr>
              <a:t>Hal </a:t>
            </a:r>
            <a:r>
              <a:rPr sz="1200" dirty="0">
                <a:latin typeface="Times New Roman"/>
                <a:cs typeface="Times New Roman"/>
              </a:rPr>
              <a:t>ini dilakukan </a:t>
            </a: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membuat </a:t>
            </a:r>
            <a:r>
              <a:rPr sz="1200" spc="-5" dirty="0">
                <a:latin typeface="Times New Roman"/>
                <a:cs typeface="Times New Roman"/>
              </a:rPr>
              <a:t>sinar-sinar </a:t>
            </a:r>
            <a:r>
              <a:rPr sz="1200" dirty="0">
                <a:latin typeface="Times New Roman"/>
                <a:cs typeface="Times New Roman"/>
              </a:rPr>
              <a:t>baru dari titik ke sumber </a:t>
            </a:r>
            <a:r>
              <a:rPr sz="1200" spc="-10" dirty="0">
                <a:latin typeface="Times New Roman"/>
                <a:cs typeface="Times New Roman"/>
              </a:rPr>
              <a:t>cahaya. </a:t>
            </a:r>
            <a:r>
              <a:rPr sz="1200" dirty="0">
                <a:latin typeface="Times New Roman"/>
                <a:cs typeface="Times New Roman"/>
              </a:rPr>
              <a:t>Jika ada  objek </a:t>
            </a:r>
            <a:r>
              <a:rPr sz="1200" spc="-5" dirty="0">
                <a:latin typeface="Times New Roman"/>
                <a:cs typeface="Times New Roman"/>
              </a:rPr>
              <a:t>diantara </a:t>
            </a:r>
            <a:r>
              <a:rPr sz="1200" dirty="0">
                <a:latin typeface="Times New Roman"/>
                <a:cs typeface="Times New Roman"/>
              </a:rPr>
              <a:t>titik dan </a:t>
            </a:r>
            <a:r>
              <a:rPr sz="1200" spc="-5" dirty="0">
                <a:latin typeface="Times New Roman"/>
                <a:cs typeface="Times New Roman"/>
              </a:rPr>
              <a:t>sumber </a:t>
            </a:r>
            <a:r>
              <a:rPr sz="1200" spc="-10" dirty="0">
                <a:latin typeface="Times New Roman"/>
                <a:cs typeface="Times New Roman"/>
              </a:rPr>
              <a:t>cahaya, </a:t>
            </a:r>
            <a:r>
              <a:rPr sz="1200" dirty="0">
                <a:latin typeface="Times New Roman"/>
                <a:cs typeface="Times New Roman"/>
              </a:rPr>
              <a:t>maka titik </a:t>
            </a:r>
            <a:r>
              <a:rPr sz="1200" spc="-5" dirty="0">
                <a:latin typeface="Times New Roman"/>
                <a:cs typeface="Times New Roman"/>
              </a:rPr>
              <a:t>tersebut tidak akan mendapat </a:t>
            </a:r>
            <a:r>
              <a:rPr sz="1200" spc="-10" dirty="0">
                <a:latin typeface="Times New Roman"/>
                <a:cs typeface="Times New Roman"/>
              </a:rPr>
              <a:t>cahaya </a:t>
            </a:r>
            <a:r>
              <a:rPr sz="1200" dirty="0">
                <a:latin typeface="Times New Roman"/>
                <a:cs typeface="Times New Roman"/>
              </a:rPr>
              <a:t>dari  sumber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bersangkutan, </a:t>
            </a: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kata lain, titik </a:t>
            </a:r>
            <a:r>
              <a:rPr sz="1200" spc="-5" dirty="0">
                <a:latin typeface="Times New Roman"/>
                <a:cs typeface="Times New Roman"/>
              </a:rPr>
              <a:t>tersebut </a:t>
            </a:r>
            <a:r>
              <a:rPr sz="1200" dirty="0">
                <a:latin typeface="Times New Roman"/>
                <a:cs typeface="Times New Roman"/>
              </a:rPr>
              <a:t>berada </a:t>
            </a:r>
            <a:r>
              <a:rPr sz="1200" spc="-5" dirty="0">
                <a:latin typeface="Times New Roman"/>
                <a:cs typeface="Times New Roman"/>
              </a:rPr>
              <a:t>dalam bayangan. </a:t>
            </a:r>
            <a:r>
              <a:rPr sz="1200" dirty="0">
                <a:latin typeface="Times New Roman"/>
                <a:cs typeface="Times New Roman"/>
              </a:rPr>
              <a:t>Contoh  dapat </a:t>
            </a:r>
            <a:r>
              <a:rPr sz="1200" spc="-5" dirty="0">
                <a:latin typeface="Times New Roman"/>
                <a:cs typeface="Times New Roman"/>
              </a:rPr>
              <a:t>dilihat pada gambar </a:t>
            </a:r>
            <a:r>
              <a:rPr sz="1200" dirty="0">
                <a:latin typeface="Times New Roman"/>
                <a:cs typeface="Times New Roman"/>
              </a:rPr>
              <a:t>4 </a:t>
            </a:r>
            <a:r>
              <a:rPr sz="1200" spc="-5" dirty="0">
                <a:latin typeface="Times New Roman"/>
                <a:cs typeface="Times New Roman"/>
              </a:rPr>
              <a:t>diatas, </a:t>
            </a:r>
            <a:r>
              <a:rPr sz="1200" dirty="0">
                <a:latin typeface="Times New Roman"/>
                <a:cs typeface="Times New Roman"/>
              </a:rPr>
              <a:t>titik </a:t>
            </a:r>
            <a:r>
              <a:rPr sz="1200" spc="-5" dirty="0">
                <a:latin typeface="Times New Roman"/>
                <a:cs typeface="Times New Roman"/>
              </a:rPr>
              <a:t>pada objek </a:t>
            </a:r>
            <a:r>
              <a:rPr sz="1200" dirty="0">
                <a:latin typeface="Times New Roman"/>
                <a:cs typeface="Times New Roman"/>
              </a:rPr>
              <a:t>1 </a:t>
            </a:r>
            <a:r>
              <a:rPr sz="1200" spc="-5" dirty="0">
                <a:latin typeface="Times New Roman"/>
                <a:cs typeface="Times New Roman"/>
              </a:rPr>
              <a:t>mendapat bayangan </a:t>
            </a:r>
            <a:r>
              <a:rPr sz="1200" dirty="0">
                <a:latin typeface="Times New Roman"/>
                <a:cs typeface="Times New Roman"/>
              </a:rPr>
              <a:t>dari </a:t>
            </a:r>
            <a:r>
              <a:rPr sz="1200" spc="-5" dirty="0">
                <a:latin typeface="Times New Roman"/>
                <a:cs typeface="Times New Roman"/>
              </a:rPr>
              <a:t>sumber </a:t>
            </a:r>
            <a:r>
              <a:rPr sz="1200" spc="-10" dirty="0">
                <a:latin typeface="Times New Roman"/>
                <a:cs typeface="Times New Roman"/>
              </a:rPr>
              <a:t>cahaya  </a:t>
            </a:r>
            <a:r>
              <a:rPr sz="1200" dirty="0">
                <a:latin typeface="Times New Roman"/>
                <a:cs typeface="Times New Roman"/>
              </a:rPr>
              <a:t>2, dan </a:t>
            </a:r>
            <a:r>
              <a:rPr sz="1200" spc="-5" dirty="0">
                <a:latin typeface="Times New Roman"/>
                <a:cs typeface="Times New Roman"/>
              </a:rPr>
              <a:t>mendapat cahaya </a:t>
            </a:r>
            <a:r>
              <a:rPr sz="1200" dirty="0">
                <a:latin typeface="Times New Roman"/>
                <a:cs typeface="Times New Roman"/>
              </a:rPr>
              <a:t>dari sumber </a:t>
            </a:r>
            <a:r>
              <a:rPr sz="1200" spc="-10" dirty="0">
                <a:latin typeface="Times New Roman"/>
                <a:cs typeface="Times New Roman"/>
              </a:rPr>
              <a:t>cahaya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25959" y="914400"/>
            <a:ext cx="4775740" cy="26187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627120" y="9874334"/>
            <a:ext cx="304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171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891590"/>
            <a:ext cx="198373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Times New Roman"/>
                <a:cs typeface="Times New Roman"/>
              </a:rPr>
              <a:t>Pseudocode </a:t>
            </a:r>
            <a:r>
              <a:rPr sz="1200" b="1" dirty="0">
                <a:latin typeface="Times New Roman"/>
                <a:cs typeface="Times New Roman"/>
              </a:rPr>
              <a:t>untuk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Raytracing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87778" y="1317631"/>
            <a:ext cx="5693412" cy="68106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627120" y="9874334"/>
            <a:ext cx="304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172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27120" y="9874334"/>
            <a:ext cx="304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173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01547" y="889000"/>
            <a:ext cx="5761990" cy="7651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Times New Roman"/>
                <a:cs typeface="Times New Roman"/>
              </a:rPr>
              <a:t>X.5 Pemrograman </a:t>
            </a:r>
            <a:r>
              <a:rPr sz="1400" b="1" dirty="0">
                <a:latin typeface="Times New Roman"/>
                <a:cs typeface="Times New Roman"/>
              </a:rPr>
              <a:t>Grafika </a:t>
            </a:r>
            <a:r>
              <a:rPr sz="1400" b="1" spc="-10" dirty="0">
                <a:latin typeface="Times New Roman"/>
                <a:cs typeface="Times New Roman"/>
              </a:rPr>
              <a:t>Komputer </a:t>
            </a:r>
            <a:r>
              <a:rPr sz="1400" b="1" spc="-5" dirty="0">
                <a:latin typeface="Times New Roman"/>
                <a:cs typeface="Times New Roman"/>
              </a:rPr>
              <a:t>dengan</a:t>
            </a:r>
            <a:r>
              <a:rPr sz="1400" b="1" spc="-12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OpenGL</a:t>
            </a:r>
            <a:endParaRPr sz="1400">
              <a:latin typeface="Times New Roman"/>
              <a:cs typeface="Times New Roman"/>
            </a:endParaRPr>
          </a:p>
          <a:p>
            <a:pPr marL="12700" marR="5080" indent="228600" algn="just">
              <a:lnSpc>
                <a:spcPct val="143600"/>
              </a:lnSpc>
              <a:spcBef>
                <a:spcPts val="550"/>
              </a:spcBef>
            </a:pPr>
            <a:r>
              <a:rPr sz="1200" dirty="0">
                <a:latin typeface="Times New Roman"/>
                <a:cs typeface="Times New Roman"/>
              </a:rPr>
              <a:t>OpenGL adalah sebuah </a:t>
            </a:r>
            <a:r>
              <a:rPr sz="1200" spc="-5" dirty="0">
                <a:latin typeface="Times New Roman"/>
                <a:cs typeface="Times New Roman"/>
              </a:rPr>
              <a:t>program aplikasi </a:t>
            </a:r>
            <a:r>
              <a:rPr sz="1200" dirty="0">
                <a:latin typeface="Times New Roman"/>
                <a:cs typeface="Times New Roman"/>
              </a:rPr>
              <a:t>interface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digunakan untuk </a:t>
            </a:r>
            <a:r>
              <a:rPr sz="1200" spc="-5" dirty="0">
                <a:latin typeface="Times New Roman"/>
                <a:cs typeface="Times New Roman"/>
              </a:rPr>
              <a:t>mendefinisikan  </a:t>
            </a:r>
            <a:r>
              <a:rPr sz="1200" dirty="0">
                <a:latin typeface="Times New Roman"/>
                <a:cs typeface="Times New Roman"/>
              </a:rPr>
              <a:t>komputer </a:t>
            </a:r>
            <a:r>
              <a:rPr sz="1200" spc="-5" dirty="0">
                <a:latin typeface="Times New Roman"/>
                <a:cs typeface="Times New Roman"/>
              </a:rPr>
              <a:t>grafis 2D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3D. Program lintas-</a:t>
            </a:r>
            <a:r>
              <a:rPr sz="1200" i="1" spc="-5" dirty="0">
                <a:latin typeface="Times New Roman"/>
                <a:cs typeface="Times New Roman"/>
              </a:rPr>
              <a:t>platform </a:t>
            </a:r>
            <a:r>
              <a:rPr sz="1200" spc="-5" dirty="0">
                <a:latin typeface="Times New Roman"/>
                <a:cs typeface="Times New Roman"/>
              </a:rPr>
              <a:t>API </a:t>
            </a:r>
            <a:r>
              <a:rPr sz="1200" dirty="0">
                <a:latin typeface="Times New Roman"/>
                <a:cs typeface="Times New Roman"/>
              </a:rPr>
              <a:t>ini </a:t>
            </a:r>
            <a:r>
              <a:rPr sz="1200" spc="-5" dirty="0">
                <a:latin typeface="Times New Roman"/>
                <a:cs typeface="Times New Roman"/>
              </a:rPr>
              <a:t>umumnya dianggap </a:t>
            </a:r>
            <a:r>
              <a:rPr sz="1200" dirty="0">
                <a:latin typeface="Times New Roman"/>
                <a:cs typeface="Times New Roman"/>
              </a:rPr>
              <a:t>ketetapan  standar </a:t>
            </a:r>
            <a:r>
              <a:rPr sz="1200" spc="-5" dirty="0">
                <a:latin typeface="Times New Roman"/>
                <a:cs typeface="Times New Roman"/>
              </a:rPr>
              <a:t>dalam </a:t>
            </a:r>
            <a:r>
              <a:rPr sz="1200" dirty="0">
                <a:latin typeface="Times New Roman"/>
                <a:cs typeface="Times New Roman"/>
              </a:rPr>
              <a:t>industri </a:t>
            </a:r>
            <a:r>
              <a:rPr sz="1200" spc="-5" dirty="0">
                <a:latin typeface="Times New Roman"/>
                <a:cs typeface="Times New Roman"/>
              </a:rPr>
              <a:t>komputer </a:t>
            </a:r>
            <a:r>
              <a:rPr sz="1200" spc="-10" dirty="0">
                <a:latin typeface="Times New Roman"/>
                <a:cs typeface="Times New Roman"/>
              </a:rPr>
              <a:t>dalam </a:t>
            </a:r>
            <a:r>
              <a:rPr sz="1200" spc="-5" dirty="0">
                <a:latin typeface="Times New Roman"/>
                <a:cs typeface="Times New Roman"/>
              </a:rPr>
              <a:t>interaksi </a:t>
            </a:r>
            <a:r>
              <a:rPr sz="1200" spc="-10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komputer </a:t>
            </a:r>
            <a:r>
              <a:rPr sz="1200" spc="-5" dirty="0">
                <a:latin typeface="Times New Roman"/>
                <a:cs typeface="Times New Roman"/>
              </a:rPr>
              <a:t>grafis </a:t>
            </a:r>
            <a:r>
              <a:rPr sz="1200" spc="5" dirty="0">
                <a:latin typeface="Times New Roman"/>
                <a:cs typeface="Times New Roman"/>
              </a:rPr>
              <a:t>2D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juga </a:t>
            </a:r>
            <a:r>
              <a:rPr sz="1200" spc="5" dirty="0">
                <a:latin typeface="Times New Roman"/>
                <a:cs typeface="Times New Roman"/>
              </a:rPr>
              <a:t>telah  </a:t>
            </a:r>
            <a:r>
              <a:rPr sz="1200" spc="-5" dirty="0">
                <a:latin typeface="Times New Roman"/>
                <a:cs typeface="Times New Roman"/>
              </a:rPr>
              <a:t>menjadi alat yang </a:t>
            </a:r>
            <a:r>
              <a:rPr sz="1200" dirty="0">
                <a:latin typeface="Times New Roman"/>
                <a:cs typeface="Times New Roman"/>
              </a:rPr>
              <a:t>biasa untuk </a:t>
            </a:r>
            <a:r>
              <a:rPr sz="1200" spc="-5" dirty="0">
                <a:latin typeface="Times New Roman"/>
                <a:cs typeface="Times New Roman"/>
              </a:rPr>
              <a:t>digunakan dengan grafis 3D. Singkatnya, </a:t>
            </a:r>
            <a:r>
              <a:rPr sz="1200" i="1" spc="-5" dirty="0">
                <a:latin typeface="Times New Roman"/>
                <a:cs typeface="Times New Roman"/>
              </a:rPr>
              <a:t>Open Graphics  Library</a:t>
            </a:r>
            <a:r>
              <a:rPr sz="1200" spc="-5" dirty="0">
                <a:latin typeface="Times New Roman"/>
                <a:cs typeface="Times New Roman"/>
              </a:rPr>
              <a:t>, </a:t>
            </a:r>
            <a:r>
              <a:rPr sz="1200" dirty="0">
                <a:latin typeface="Times New Roman"/>
                <a:cs typeface="Times New Roman"/>
              </a:rPr>
              <a:t>OpenGL </a:t>
            </a:r>
            <a:r>
              <a:rPr sz="1200" spc="-5" dirty="0">
                <a:latin typeface="Times New Roman"/>
                <a:cs typeface="Times New Roman"/>
              </a:rPr>
              <a:t>menghilangkan </a:t>
            </a:r>
            <a:r>
              <a:rPr sz="1200" dirty="0">
                <a:latin typeface="Times New Roman"/>
                <a:cs typeface="Times New Roman"/>
              </a:rPr>
              <a:t>kebutuhan untuk </a:t>
            </a:r>
            <a:r>
              <a:rPr sz="1200" spc="-5" dirty="0">
                <a:latin typeface="Times New Roman"/>
                <a:cs typeface="Times New Roman"/>
              </a:rPr>
              <a:t>pemrogram </a:t>
            </a:r>
            <a:r>
              <a:rPr sz="1200" dirty="0">
                <a:latin typeface="Times New Roman"/>
                <a:cs typeface="Times New Roman"/>
              </a:rPr>
              <a:t>untuk </a:t>
            </a:r>
            <a:r>
              <a:rPr sz="1200" spc="-5" dirty="0">
                <a:latin typeface="Times New Roman"/>
                <a:cs typeface="Times New Roman"/>
              </a:rPr>
              <a:t>menulis </a:t>
            </a:r>
            <a:r>
              <a:rPr sz="1200" spc="-10" dirty="0">
                <a:latin typeface="Times New Roman"/>
                <a:cs typeface="Times New Roman"/>
              </a:rPr>
              <a:t>ulang </a:t>
            </a:r>
            <a:r>
              <a:rPr sz="1200" spc="-5" dirty="0">
                <a:latin typeface="Times New Roman"/>
                <a:cs typeface="Times New Roman"/>
              </a:rPr>
              <a:t>bagian  grafis </a:t>
            </a:r>
            <a:r>
              <a:rPr sz="1200" dirty="0">
                <a:latin typeface="Times New Roman"/>
                <a:cs typeface="Times New Roman"/>
              </a:rPr>
              <a:t>dari </a:t>
            </a:r>
            <a:r>
              <a:rPr sz="1200" spc="-5" dirty="0">
                <a:latin typeface="Times New Roman"/>
                <a:cs typeface="Times New Roman"/>
              </a:rPr>
              <a:t>sistem operasi setiap kali sebuah bisnis </a:t>
            </a:r>
            <a:r>
              <a:rPr sz="1200" dirty="0">
                <a:latin typeface="Times New Roman"/>
                <a:cs typeface="Times New Roman"/>
              </a:rPr>
              <a:t>akan di</a:t>
            </a:r>
            <a:r>
              <a:rPr sz="1200" i="1" dirty="0">
                <a:latin typeface="Times New Roman"/>
                <a:cs typeface="Times New Roman"/>
              </a:rPr>
              <a:t>upgrade </a:t>
            </a:r>
            <a:r>
              <a:rPr sz="1200" dirty="0">
                <a:latin typeface="Times New Roman"/>
                <a:cs typeface="Times New Roman"/>
              </a:rPr>
              <a:t>ke </a:t>
            </a:r>
            <a:r>
              <a:rPr sz="1200" spc="-10" dirty="0">
                <a:latin typeface="Times New Roman"/>
                <a:cs typeface="Times New Roman"/>
              </a:rPr>
              <a:t>versi </a:t>
            </a:r>
            <a:r>
              <a:rPr sz="1200" dirty="0">
                <a:latin typeface="Times New Roman"/>
                <a:cs typeface="Times New Roman"/>
              </a:rPr>
              <a:t>baru </a:t>
            </a:r>
            <a:r>
              <a:rPr sz="1200" spc="-5" dirty="0">
                <a:latin typeface="Times New Roman"/>
                <a:cs typeface="Times New Roman"/>
              </a:rPr>
              <a:t>dari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sistem.</a:t>
            </a:r>
            <a:endParaRPr sz="1200">
              <a:latin typeface="Times New Roman"/>
              <a:cs typeface="Times New Roman"/>
            </a:endParaRPr>
          </a:p>
          <a:p>
            <a:pPr marL="12700" marR="8255" indent="228600" algn="just">
              <a:lnSpc>
                <a:spcPct val="143400"/>
              </a:lnSpc>
              <a:spcBef>
                <a:spcPts val="1015"/>
              </a:spcBef>
            </a:pPr>
            <a:r>
              <a:rPr sz="1200" spc="-5" dirty="0">
                <a:latin typeface="Times New Roman"/>
                <a:cs typeface="Times New Roman"/>
              </a:rPr>
              <a:t>Fungsi </a:t>
            </a:r>
            <a:r>
              <a:rPr sz="1200" dirty="0">
                <a:latin typeface="Times New Roman"/>
                <a:cs typeface="Times New Roman"/>
              </a:rPr>
              <a:t>dasar dari OpenGL adalah untuk mengeluarkan koleksi </a:t>
            </a:r>
            <a:r>
              <a:rPr sz="1200" spc="-5" dirty="0">
                <a:latin typeface="Times New Roman"/>
                <a:cs typeface="Times New Roman"/>
              </a:rPr>
              <a:t>perintah khusus </a:t>
            </a:r>
            <a:r>
              <a:rPr sz="1200" dirty="0">
                <a:latin typeface="Times New Roman"/>
                <a:cs typeface="Times New Roman"/>
              </a:rPr>
              <a:t>atau  </a:t>
            </a:r>
            <a:r>
              <a:rPr sz="1200" i="1" spc="-5" dirty="0">
                <a:latin typeface="Times New Roman"/>
                <a:cs typeface="Times New Roman"/>
              </a:rPr>
              <a:t>executable </a:t>
            </a:r>
            <a:r>
              <a:rPr sz="1200" dirty="0">
                <a:latin typeface="Times New Roman"/>
                <a:cs typeface="Times New Roman"/>
              </a:rPr>
              <a:t>ke </a:t>
            </a:r>
            <a:r>
              <a:rPr sz="1200" spc="-5" dirty="0">
                <a:latin typeface="Times New Roman"/>
                <a:cs typeface="Times New Roman"/>
              </a:rPr>
              <a:t>sistem </a:t>
            </a:r>
            <a:r>
              <a:rPr sz="1200" dirty="0">
                <a:latin typeface="Times New Roman"/>
                <a:cs typeface="Times New Roman"/>
              </a:rPr>
              <a:t>operasi. </a:t>
            </a: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demikian, </a:t>
            </a:r>
            <a:r>
              <a:rPr sz="1200" spc="-5" dirty="0">
                <a:latin typeface="Times New Roman"/>
                <a:cs typeface="Times New Roman"/>
              </a:rPr>
              <a:t>program </a:t>
            </a:r>
            <a:r>
              <a:rPr sz="1200" spc="-10" dirty="0">
                <a:latin typeface="Times New Roman"/>
                <a:cs typeface="Times New Roman"/>
              </a:rPr>
              <a:t>ini </a:t>
            </a:r>
            <a:r>
              <a:rPr sz="1200" spc="-5" dirty="0">
                <a:latin typeface="Times New Roman"/>
                <a:cs typeface="Times New Roman"/>
              </a:rPr>
              <a:t>bekerja </a:t>
            </a:r>
            <a:r>
              <a:rPr sz="1200" spc="-10" dirty="0">
                <a:latin typeface="Times New Roman"/>
                <a:cs typeface="Times New Roman"/>
              </a:rPr>
              <a:t>dengan </a:t>
            </a:r>
            <a:r>
              <a:rPr sz="1200" spc="-5" dirty="0">
                <a:latin typeface="Times New Roman"/>
                <a:cs typeface="Times New Roman"/>
              </a:rPr>
              <a:t>perangkat </a:t>
            </a:r>
            <a:r>
              <a:rPr sz="1200" dirty="0">
                <a:latin typeface="Times New Roman"/>
                <a:cs typeface="Times New Roman"/>
              </a:rPr>
              <a:t>keras  </a:t>
            </a:r>
            <a:r>
              <a:rPr sz="1200" spc="-5" dirty="0">
                <a:latin typeface="Times New Roman"/>
                <a:cs typeface="Times New Roman"/>
              </a:rPr>
              <a:t>grafis yang </a:t>
            </a:r>
            <a:r>
              <a:rPr sz="1200" dirty="0">
                <a:latin typeface="Times New Roman"/>
                <a:cs typeface="Times New Roman"/>
              </a:rPr>
              <a:t>ada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berada pada </a:t>
            </a:r>
            <a:r>
              <a:rPr sz="1200" i="1" spc="-5" dirty="0">
                <a:latin typeface="Times New Roman"/>
                <a:cs typeface="Times New Roman"/>
              </a:rPr>
              <a:t>hard </a:t>
            </a:r>
            <a:r>
              <a:rPr sz="1200" i="1" dirty="0">
                <a:latin typeface="Times New Roman"/>
                <a:cs typeface="Times New Roman"/>
              </a:rPr>
              <a:t>drive </a:t>
            </a:r>
            <a:r>
              <a:rPr sz="1200" spc="-5" dirty="0">
                <a:latin typeface="Times New Roman"/>
                <a:cs typeface="Times New Roman"/>
              </a:rPr>
              <a:t>atau sumber tertentu lainnya. Setiap </a:t>
            </a:r>
            <a:r>
              <a:rPr sz="1200" dirty="0">
                <a:latin typeface="Times New Roman"/>
                <a:cs typeface="Times New Roman"/>
              </a:rPr>
              <a:t>perintah  dalam </a:t>
            </a:r>
            <a:r>
              <a:rPr sz="1200" spc="-5" dirty="0">
                <a:latin typeface="Times New Roman"/>
                <a:cs typeface="Times New Roman"/>
              </a:rPr>
              <a:t>dirancang </a:t>
            </a:r>
            <a:r>
              <a:rPr sz="1200" dirty="0">
                <a:latin typeface="Times New Roman"/>
                <a:cs typeface="Times New Roman"/>
              </a:rPr>
              <a:t>untuk melakukan </a:t>
            </a:r>
            <a:r>
              <a:rPr sz="1200" spc="-5" dirty="0">
                <a:latin typeface="Times New Roman"/>
                <a:cs typeface="Times New Roman"/>
              </a:rPr>
              <a:t>tindakan </a:t>
            </a:r>
            <a:r>
              <a:rPr sz="1200" dirty="0">
                <a:latin typeface="Times New Roman"/>
                <a:cs typeface="Times New Roman"/>
              </a:rPr>
              <a:t>tertentu, </a:t>
            </a:r>
            <a:r>
              <a:rPr sz="1200" spc="-5" dirty="0">
                <a:latin typeface="Times New Roman"/>
                <a:cs typeface="Times New Roman"/>
              </a:rPr>
              <a:t>atau memulai </a:t>
            </a:r>
            <a:r>
              <a:rPr sz="1200" dirty="0">
                <a:latin typeface="Times New Roman"/>
                <a:cs typeface="Times New Roman"/>
              </a:rPr>
              <a:t>efek </a:t>
            </a:r>
            <a:r>
              <a:rPr sz="1200" spc="-5" dirty="0">
                <a:latin typeface="Times New Roman"/>
                <a:cs typeface="Times New Roman"/>
              </a:rPr>
              <a:t>khusus </a:t>
            </a:r>
            <a:r>
              <a:rPr sz="1200" dirty="0">
                <a:latin typeface="Times New Roman"/>
                <a:cs typeface="Times New Roman"/>
              </a:rPr>
              <a:t>tertentu </a:t>
            </a:r>
            <a:r>
              <a:rPr sz="1200" spc="-5" dirty="0">
                <a:latin typeface="Times New Roman"/>
                <a:cs typeface="Times New Roman"/>
              </a:rPr>
              <a:t>yang  </a:t>
            </a:r>
            <a:r>
              <a:rPr sz="1200" dirty="0">
                <a:latin typeface="Times New Roman"/>
                <a:cs typeface="Times New Roman"/>
              </a:rPr>
              <a:t>terkait </a:t>
            </a:r>
            <a:r>
              <a:rPr sz="1200" spc="-5" dirty="0">
                <a:latin typeface="Times New Roman"/>
                <a:cs typeface="Times New Roman"/>
              </a:rPr>
              <a:t>dengan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grafis.</a:t>
            </a:r>
            <a:endParaRPr sz="1200">
              <a:latin typeface="Times New Roman"/>
              <a:cs typeface="Times New Roman"/>
            </a:endParaRPr>
          </a:p>
          <a:p>
            <a:pPr marL="12700" marR="5715" indent="228600" algn="just">
              <a:lnSpc>
                <a:spcPct val="143600"/>
              </a:lnSpc>
              <a:spcBef>
                <a:spcPts val="1015"/>
              </a:spcBef>
            </a:pPr>
            <a:r>
              <a:rPr sz="1200" dirty="0">
                <a:latin typeface="Times New Roman"/>
                <a:cs typeface="Times New Roman"/>
              </a:rPr>
              <a:t>Membuat </a:t>
            </a:r>
            <a:r>
              <a:rPr sz="1200" spc="-5" dirty="0">
                <a:latin typeface="Times New Roman"/>
                <a:cs typeface="Times New Roman"/>
              </a:rPr>
              <a:t>perintah dalam OpenGL </a:t>
            </a:r>
            <a:r>
              <a:rPr sz="1200" dirty="0">
                <a:latin typeface="Times New Roman"/>
                <a:cs typeface="Times New Roman"/>
              </a:rPr>
              <a:t>dapat </a:t>
            </a:r>
            <a:r>
              <a:rPr sz="1200" spc="-5" dirty="0">
                <a:latin typeface="Times New Roman"/>
                <a:cs typeface="Times New Roman"/>
              </a:rPr>
              <a:t>terjadi dalam </a:t>
            </a:r>
            <a:r>
              <a:rPr sz="1200" dirty="0">
                <a:latin typeface="Times New Roman"/>
                <a:cs typeface="Times New Roman"/>
              </a:rPr>
              <a:t>dua </a:t>
            </a:r>
            <a:r>
              <a:rPr sz="1200" spc="-5" dirty="0">
                <a:latin typeface="Times New Roman"/>
                <a:cs typeface="Times New Roman"/>
              </a:rPr>
              <a:t>cara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berbeda. Pertama,  adalah </a:t>
            </a:r>
            <a:r>
              <a:rPr sz="1200" spc="-5" dirty="0">
                <a:latin typeface="Times New Roman"/>
                <a:cs typeface="Times New Roman"/>
              </a:rPr>
              <a:t>mungkin bagi </a:t>
            </a:r>
            <a:r>
              <a:rPr sz="1200" i="1" spc="-5" dirty="0">
                <a:latin typeface="Times New Roman"/>
                <a:cs typeface="Times New Roman"/>
              </a:rPr>
              <a:t>programmer </a:t>
            </a:r>
            <a:r>
              <a:rPr sz="1200" dirty="0">
                <a:latin typeface="Times New Roman"/>
                <a:cs typeface="Times New Roman"/>
              </a:rPr>
              <a:t>untuk membuat dan </a:t>
            </a:r>
            <a:r>
              <a:rPr sz="1200" spc="-5" dirty="0">
                <a:latin typeface="Times New Roman"/>
                <a:cs typeface="Times New Roman"/>
              </a:rPr>
              <a:t>menyimpan </a:t>
            </a:r>
            <a:r>
              <a:rPr sz="1200" dirty="0">
                <a:latin typeface="Times New Roman"/>
                <a:cs typeface="Times New Roman"/>
              </a:rPr>
              <a:t>daftar </a:t>
            </a:r>
            <a:r>
              <a:rPr sz="1200" spc="-5" dirty="0">
                <a:latin typeface="Times New Roman"/>
                <a:cs typeface="Times New Roman"/>
              </a:rPr>
              <a:t>perintah </a:t>
            </a:r>
            <a:r>
              <a:rPr sz="1200" dirty="0">
                <a:latin typeface="Times New Roman"/>
                <a:cs typeface="Times New Roman"/>
              </a:rPr>
              <a:t>yang dapat  </a:t>
            </a:r>
            <a:r>
              <a:rPr sz="1200" spc="-5" dirty="0">
                <a:latin typeface="Times New Roman"/>
                <a:cs typeface="Times New Roman"/>
              </a:rPr>
              <a:t>dieksekusi secara berulang. </a:t>
            </a:r>
            <a:r>
              <a:rPr sz="1200" spc="-10" dirty="0">
                <a:latin typeface="Times New Roman"/>
                <a:cs typeface="Times New Roman"/>
              </a:rPr>
              <a:t>Ini </a:t>
            </a:r>
            <a:r>
              <a:rPr sz="1200" dirty="0">
                <a:latin typeface="Times New Roman"/>
                <a:cs typeface="Times New Roman"/>
              </a:rPr>
              <a:t>adalah salah satu </a:t>
            </a:r>
            <a:r>
              <a:rPr sz="1200" spc="-5" dirty="0">
                <a:latin typeface="Times New Roman"/>
                <a:cs typeface="Times New Roman"/>
              </a:rPr>
              <a:t>cara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lebih rutin untuk </a:t>
            </a:r>
            <a:r>
              <a:rPr sz="1200" spc="-5" dirty="0">
                <a:latin typeface="Times New Roman"/>
                <a:cs typeface="Times New Roman"/>
              </a:rPr>
              <a:t>program  </a:t>
            </a:r>
            <a:r>
              <a:rPr sz="1200" i="1" spc="-5" dirty="0">
                <a:latin typeface="Times New Roman"/>
                <a:cs typeface="Times New Roman"/>
              </a:rPr>
              <a:t>interface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digunakan. Seiring </a:t>
            </a:r>
            <a:r>
              <a:rPr sz="1200" spc="-5" dirty="0">
                <a:latin typeface="Times New Roman"/>
                <a:cs typeface="Times New Roman"/>
              </a:rPr>
              <a:t>dengan berkembangnya </a:t>
            </a:r>
            <a:r>
              <a:rPr sz="1200" dirty="0">
                <a:latin typeface="Times New Roman"/>
                <a:cs typeface="Times New Roman"/>
              </a:rPr>
              <a:t>kelompok perintah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kurang  lebih permanen, </a:t>
            </a:r>
            <a:r>
              <a:rPr sz="1200" spc="-5" dirty="0">
                <a:latin typeface="Times New Roman"/>
                <a:cs typeface="Times New Roman"/>
              </a:rPr>
              <a:t>maka memungkinkan </a:t>
            </a:r>
            <a:r>
              <a:rPr sz="1200" dirty="0">
                <a:latin typeface="Times New Roman"/>
                <a:cs typeface="Times New Roman"/>
              </a:rPr>
              <a:t>untuk membuat dan </a:t>
            </a:r>
            <a:r>
              <a:rPr sz="1200" spc="-5" dirty="0">
                <a:latin typeface="Times New Roman"/>
                <a:cs typeface="Times New Roman"/>
              </a:rPr>
              <a:t>menjalankan salah </a:t>
            </a:r>
            <a:r>
              <a:rPr sz="1200" dirty="0">
                <a:latin typeface="Times New Roman"/>
                <a:cs typeface="Times New Roman"/>
              </a:rPr>
              <a:t>satu perintah  dalam </a:t>
            </a:r>
            <a:r>
              <a:rPr sz="1200" spc="-5" dirty="0">
                <a:latin typeface="Times New Roman"/>
                <a:cs typeface="Times New Roman"/>
              </a:rPr>
              <a:t>batas-batas </a:t>
            </a:r>
            <a:r>
              <a:rPr sz="1200" dirty="0">
                <a:latin typeface="Times New Roman"/>
                <a:cs typeface="Times New Roman"/>
              </a:rPr>
              <a:t>waktu </a:t>
            </a:r>
            <a:r>
              <a:rPr sz="1200" spc="-5" dirty="0">
                <a:latin typeface="Times New Roman"/>
                <a:cs typeface="Times New Roman"/>
              </a:rPr>
              <a:t>dari komputer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grafis.</a:t>
            </a:r>
            <a:endParaRPr sz="1200">
              <a:latin typeface="Times New Roman"/>
              <a:cs typeface="Times New Roman"/>
            </a:endParaRPr>
          </a:p>
          <a:p>
            <a:pPr marL="12700" marR="5080" indent="228600" algn="just">
              <a:lnSpc>
                <a:spcPct val="143500"/>
              </a:lnSpc>
              <a:spcBef>
                <a:spcPts val="1015"/>
              </a:spcBef>
            </a:pPr>
            <a:r>
              <a:rPr sz="1200" dirty="0">
                <a:latin typeface="Times New Roman"/>
                <a:cs typeface="Times New Roman"/>
              </a:rPr>
              <a:t>Seiring </a:t>
            </a: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kemampuan </a:t>
            </a:r>
            <a:r>
              <a:rPr sz="1200" i="1" spc="-5" dirty="0">
                <a:latin typeface="Times New Roman"/>
                <a:cs typeface="Times New Roman"/>
              </a:rPr>
              <a:t>interface </a:t>
            </a:r>
            <a:r>
              <a:rPr sz="1200" spc="-5" dirty="0">
                <a:latin typeface="Times New Roman"/>
                <a:cs typeface="Times New Roman"/>
              </a:rPr>
              <a:t>dari sistem </a:t>
            </a:r>
            <a:r>
              <a:rPr sz="1200" dirty="0">
                <a:latin typeface="Times New Roman"/>
                <a:cs typeface="Times New Roman"/>
              </a:rPr>
              <a:t>operasi, </a:t>
            </a:r>
            <a:r>
              <a:rPr sz="1200" spc="-5" dirty="0">
                <a:latin typeface="Times New Roman"/>
                <a:cs typeface="Times New Roman"/>
              </a:rPr>
              <a:t>OpenGL </a:t>
            </a:r>
            <a:r>
              <a:rPr sz="1200" dirty="0">
                <a:latin typeface="Times New Roman"/>
                <a:cs typeface="Times New Roman"/>
              </a:rPr>
              <a:t>juga menyediakan  beberapa </a:t>
            </a:r>
            <a:r>
              <a:rPr sz="1200" i="1" spc="-5" dirty="0">
                <a:latin typeface="Times New Roman"/>
                <a:cs typeface="Times New Roman"/>
              </a:rPr>
              <a:t>built-in </a:t>
            </a:r>
            <a:r>
              <a:rPr sz="1200" dirty="0">
                <a:latin typeface="Times New Roman"/>
                <a:cs typeface="Times New Roman"/>
              </a:rPr>
              <a:t>protokol </a:t>
            </a:r>
            <a:r>
              <a:rPr sz="1200" spc="-5" dirty="0">
                <a:latin typeface="Times New Roman"/>
                <a:cs typeface="Times New Roman"/>
              </a:rPr>
              <a:t>yang mungkin berguna bagi </a:t>
            </a:r>
            <a:r>
              <a:rPr sz="1200" dirty="0">
                <a:latin typeface="Times New Roman"/>
                <a:cs typeface="Times New Roman"/>
              </a:rPr>
              <a:t>pengguna akhir. </a:t>
            </a:r>
            <a:r>
              <a:rPr sz="1200" spc="-10" dirty="0">
                <a:latin typeface="Times New Roman"/>
                <a:cs typeface="Times New Roman"/>
              </a:rPr>
              <a:t>Di </a:t>
            </a:r>
            <a:r>
              <a:rPr sz="1200" spc="-5" dirty="0">
                <a:latin typeface="Times New Roman"/>
                <a:cs typeface="Times New Roman"/>
              </a:rPr>
              <a:t>antaranya </a:t>
            </a:r>
            <a:r>
              <a:rPr sz="1200" dirty="0">
                <a:latin typeface="Times New Roman"/>
                <a:cs typeface="Times New Roman"/>
              </a:rPr>
              <a:t>fitur  alat </a:t>
            </a:r>
            <a:r>
              <a:rPr sz="1200" spc="-5" dirty="0">
                <a:latin typeface="Times New Roman"/>
                <a:cs typeface="Times New Roman"/>
              </a:rPr>
              <a:t>seperti </a:t>
            </a:r>
            <a:r>
              <a:rPr sz="1200" i="1" dirty="0">
                <a:latin typeface="Times New Roman"/>
                <a:cs typeface="Times New Roman"/>
              </a:rPr>
              <a:t>alpha blending</a:t>
            </a:r>
            <a:r>
              <a:rPr sz="1200" dirty="0">
                <a:latin typeface="Times New Roman"/>
                <a:cs typeface="Times New Roman"/>
              </a:rPr>
              <a:t>, </a:t>
            </a:r>
            <a:r>
              <a:rPr sz="1200" spc="-5" dirty="0">
                <a:latin typeface="Times New Roman"/>
                <a:cs typeface="Times New Roman"/>
              </a:rPr>
              <a:t>pemetaan tekstur, </a:t>
            </a:r>
            <a:r>
              <a:rPr sz="1200" dirty="0">
                <a:latin typeface="Times New Roman"/>
                <a:cs typeface="Times New Roman"/>
              </a:rPr>
              <a:t>dan efek atmosfer. </a:t>
            </a:r>
            <a:r>
              <a:rPr sz="1200" spc="-5" dirty="0">
                <a:latin typeface="Times New Roman"/>
                <a:cs typeface="Times New Roman"/>
              </a:rPr>
              <a:t>Alat </a:t>
            </a:r>
            <a:r>
              <a:rPr sz="1200" dirty="0">
                <a:latin typeface="Times New Roman"/>
                <a:cs typeface="Times New Roman"/>
              </a:rPr>
              <a:t>ini dapat </a:t>
            </a:r>
            <a:r>
              <a:rPr sz="1200" spc="-5" dirty="0">
                <a:latin typeface="Times New Roman"/>
                <a:cs typeface="Times New Roman"/>
              </a:rPr>
              <a:t>berinteraksi  dengan sistem </a:t>
            </a:r>
            <a:r>
              <a:rPr sz="1200" dirty="0">
                <a:latin typeface="Times New Roman"/>
                <a:cs typeface="Times New Roman"/>
              </a:rPr>
              <a:t>operasi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sedang digunakan.</a:t>
            </a:r>
            <a:endParaRPr sz="1200">
              <a:latin typeface="Times New Roman"/>
              <a:cs typeface="Times New Roman"/>
            </a:endParaRPr>
          </a:p>
          <a:p>
            <a:pPr marL="12700" marR="8255" indent="228600" algn="just">
              <a:lnSpc>
                <a:spcPct val="143800"/>
              </a:lnSpc>
              <a:spcBef>
                <a:spcPts val="1005"/>
              </a:spcBef>
            </a:pPr>
            <a:r>
              <a:rPr sz="1200" spc="-5" dirty="0">
                <a:latin typeface="Times New Roman"/>
                <a:cs typeface="Times New Roman"/>
              </a:rPr>
              <a:t>Awalnya </a:t>
            </a:r>
            <a:r>
              <a:rPr sz="1200" dirty="0">
                <a:latin typeface="Times New Roman"/>
                <a:cs typeface="Times New Roman"/>
              </a:rPr>
              <a:t>dikembangkan oleh </a:t>
            </a:r>
            <a:r>
              <a:rPr sz="1200" spc="-5" dirty="0">
                <a:latin typeface="Times New Roman"/>
                <a:cs typeface="Times New Roman"/>
              </a:rPr>
              <a:t>Silicon Graphics, </a:t>
            </a:r>
            <a:r>
              <a:rPr sz="1200" dirty="0">
                <a:latin typeface="Times New Roman"/>
                <a:cs typeface="Times New Roman"/>
              </a:rPr>
              <a:t>OpenGL kini </a:t>
            </a:r>
            <a:r>
              <a:rPr sz="1200" spc="-5" dirty="0">
                <a:latin typeface="Times New Roman"/>
                <a:cs typeface="Times New Roman"/>
              </a:rPr>
              <a:t>dianggap </a:t>
            </a:r>
            <a:r>
              <a:rPr sz="1200" dirty="0">
                <a:latin typeface="Times New Roman"/>
                <a:cs typeface="Times New Roman"/>
              </a:rPr>
              <a:t>standar </a:t>
            </a:r>
            <a:r>
              <a:rPr sz="1200" spc="-5" dirty="0">
                <a:latin typeface="Times New Roman"/>
                <a:cs typeface="Times New Roman"/>
              </a:rPr>
              <a:t>industri.  </a:t>
            </a:r>
            <a:r>
              <a:rPr sz="1200" i="1" dirty="0">
                <a:latin typeface="Times New Roman"/>
                <a:cs typeface="Times New Roman"/>
              </a:rPr>
              <a:t>Interface </a:t>
            </a:r>
            <a:r>
              <a:rPr sz="1200" spc="-5" dirty="0">
                <a:latin typeface="Times New Roman"/>
                <a:cs typeface="Times New Roman"/>
              </a:rPr>
              <a:t>program aplikasi yang </a:t>
            </a:r>
            <a:r>
              <a:rPr sz="1200" dirty="0">
                <a:latin typeface="Times New Roman"/>
                <a:cs typeface="Times New Roman"/>
              </a:rPr>
              <a:t>aktif </a:t>
            </a:r>
            <a:r>
              <a:rPr sz="1200" spc="-5" dirty="0">
                <a:latin typeface="Times New Roman"/>
                <a:cs typeface="Times New Roman"/>
              </a:rPr>
              <a:t>didukung </a:t>
            </a:r>
            <a:r>
              <a:rPr sz="1200" dirty="0">
                <a:latin typeface="Times New Roman"/>
                <a:cs typeface="Times New Roman"/>
              </a:rPr>
              <a:t>oleh </a:t>
            </a:r>
            <a:r>
              <a:rPr sz="1200" spc="-5" dirty="0">
                <a:latin typeface="Times New Roman"/>
                <a:cs typeface="Times New Roman"/>
              </a:rPr>
              <a:t>Microsoft </a:t>
            </a:r>
            <a:r>
              <a:rPr sz="1200" dirty="0">
                <a:latin typeface="Times New Roman"/>
                <a:cs typeface="Times New Roman"/>
              </a:rPr>
              <a:t>ini, </a:t>
            </a:r>
            <a:r>
              <a:rPr sz="1200" spc="-5" dirty="0">
                <a:latin typeface="Times New Roman"/>
                <a:cs typeface="Times New Roman"/>
              </a:rPr>
              <a:t>menawarkan </a:t>
            </a:r>
            <a:r>
              <a:rPr sz="1200" i="1" dirty="0">
                <a:latin typeface="Times New Roman"/>
                <a:cs typeface="Times New Roman"/>
              </a:rPr>
              <a:t>download  </a:t>
            </a:r>
            <a:r>
              <a:rPr sz="1200" spc="-5" dirty="0">
                <a:latin typeface="Times New Roman"/>
                <a:cs typeface="Times New Roman"/>
              </a:rPr>
              <a:t>gratis </a:t>
            </a:r>
            <a:r>
              <a:rPr sz="1200" dirty="0">
                <a:latin typeface="Times New Roman"/>
                <a:cs typeface="Times New Roman"/>
              </a:rPr>
              <a:t>daftar perintah </a:t>
            </a:r>
            <a:r>
              <a:rPr sz="1200" spc="-5" dirty="0">
                <a:latin typeface="Times New Roman"/>
                <a:cs typeface="Times New Roman"/>
              </a:rPr>
              <a:t>OpenGL </a:t>
            </a:r>
            <a:r>
              <a:rPr sz="1200" dirty="0">
                <a:latin typeface="Times New Roman"/>
                <a:cs typeface="Times New Roman"/>
              </a:rPr>
              <a:t>untuk digunakan pada </a:t>
            </a:r>
            <a:r>
              <a:rPr sz="1200" spc="-5" dirty="0">
                <a:latin typeface="Times New Roman"/>
                <a:cs typeface="Times New Roman"/>
              </a:rPr>
              <a:t>sistem Windows. </a:t>
            </a:r>
            <a:r>
              <a:rPr sz="1200" dirty="0">
                <a:latin typeface="Times New Roman"/>
                <a:cs typeface="Times New Roman"/>
              </a:rPr>
              <a:t>OpenGL </a:t>
            </a:r>
            <a:r>
              <a:rPr sz="1200" spc="-5" dirty="0">
                <a:latin typeface="Times New Roman"/>
                <a:cs typeface="Times New Roman"/>
              </a:rPr>
              <a:t>juga </a:t>
            </a:r>
            <a:r>
              <a:rPr sz="1200" dirty="0">
                <a:latin typeface="Times New Roman"/>
                <a:cs typeface="Times New Roman"/>
              </a:rPr>
              <a:t>bekerja  </a:t>
            </a:r>
            <a:r>
              <a:rPr sz="1200" spc="-5" dirty="0">
                <a:latin typeface="Times New Roman"/>
                <a:cs typeface="Times New Roman"/>
              </a:rPr>
              <a:t>sangat </a:t>
            </a:r>
            <a:r>
              <a:rPr sz="1200" dirty="0">
                <a:latin typeface="Times New Roman"/>
                <a:cs typeface="Times New Roman"/>
              </a:rPr>
              <a:t>baik </a:t>
            </a:r>
            <a:r>
              <a:rPr sz="1200" spc="-5" dirty="0">
                <a:latin typeface="Times New Roman"/>
                <a:cs typeface="Times New Roman"/>
              </a:rPr>
              <a:t>dengan Inventor Open, </a:t>
            </a:r>
            <a:r>
              <a:rPr sz="1200" dirty="0">
                <a:latin typeface="Times New Roman"/>
                <a:cs typeface="Times New Roman"/>
              </a:rPr>
              <a:t>sebuah pemrograman </a:t>
            </a:r>
            <a:r>
              <a:rPr sz="1200" spc="-5" dirty="0">
                <a:latin typeface="Times New Roman"/>
                <a:cs typeface="Times New Roman"/>
              </a:rPr>
              <a:t>berorientasi </a:t>
            </a:r>
            <a:r>
              <a:rPr sz="1200" spc="-10" dirty="0">
                <a:latin typeface="Times New Roman"/>
                <a:cs typeface="Times New Roman"/>
              </a:rPr>
              <a:t>obyek </a:t>
            </a:r>
            <a:r>
              <a:rPr sz="1200" dirty="0">
                <a:latin typeface="Times New Roman"/>
                <a:cs typeface="Times New Roman"/>
              </a:rPr>
              <a:t>alat </a:t>
            </a:r>
            <a:r>
              <a:rPr sz="1200" spc="-5" dirty="0">
                <a:latin typeface="Times New Roman"/>
                <a:cs typeface="Times New Roman"/>
              </a:rPr>
              <a:t>juga  </a:t>
            </a:r>
            <a:r>
              <a:rPr sz="1200" dirty="0">
                <a:latin typeface="Times New Roman"/>
                <a:cs typeface="Times New Roman"/>
              </a:rPr>
              <a:t>diciptakan </a:t>
            </a:r>
            <a:r>
              <a:rPr sz="1200" spc="-5" dirty="0">
                <a:latin typeface="Times New Roman"/>
                <a:cs typeface="Times New Roman"/>
              </a:rPr>
              <a:t>oleh Silicon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Graphics.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891590"/>
            <a:ext cx="5760720" cy="164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1.6.2 Peralatan </a:t>
            </a:r>
            <a:r>
              <a:rPr sz="1200" b="1" spc="-15" dirty="0">
                <a:latin typeface="Times New Roman"/>
                <a:cs typeface="Times New Roman"/>
              </a:rPr>
              <a:t>Input</a:t>
            </a:r>
            <a:r>
              <a:rPr sz="1200" b="1" spc="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Interaktif</a:t>
            </a:r>
            <a:endParaRPr sz="1200">
              <a:latin typeface="Times New Roman"/>
              <a:cs typeface="Times New Roman"/>
            </a:endParaRPr>
          </a:p>
          <a:p>
            <a:pPr marL="12700" marR="5080" indent="228600" algn="just">
              <a:lnSpc>
                <a:spcPct val="143800"/>
              </a:lnSpc>
              <a:spcBef>
                <a:spcPts val="965"/>
              </a:spcBef>
            </a:pPr>
            <a:r>
              <a:rPr sz="1200" spc="-5" dirty="0">
                <a:latin typeface="Times New Roman"/>
                <a:cs typeface="Times New Roman"/>
              </a:rPr>
              <a:t>Pada </a:t>
            </a:r>
            <a:r>
              <a:rPr sz="1200" dirty="0">
                <a:latin typeface="Times New Roman"/>
                <a:cs typeface="Times New Roman"/>
              </a:rPr>
              <a:t>saat ini </a:t>
            </a:r>
            <a:r>
              <a:rPr sz="1200" spc="-5" dirty="0">
                <a:latin typeface="Times New Roman"/>
                <a:cs typeface="Times New Roman"/>
              </a:rPr>
              <a:t>terdapat berbagai </a:t>
            </a:r>
            <a:r>
              <a:rPr sz="1200" dirty="0">
                <a:latin typeface="Times New Roman"/>
                <a:cs typeface="Times New Roman"/>
              </a:rPr>
              <a:t>macam peralatan </a:t>
            </a:r>
            <a:r>
              <a:rPr sz="1200" spc="-5" dirty="0">
                <a:latin typeface="Times New Roman"/>
                <a:cs typeface="Times New Roman"/>
              </a:rPr>
              <a:t>yang bisa </a:t>
            </a:r>
            <a:r>
              <a:rPr sz="1200" dirty="0">
                <a:latin typeface="Times New Roman"/>
                <a:cs typeface="Times New Roman"/>
              </a:rPr>
              <a:t>dipergunakan untuk  menginputkan </a:t>
            </a:r>
            <a:r>
              <a:rPr sz="1200" spc="-5" dirty="0">
                <a:latin typeface="Times New Roman"/>
                <a:cs typeface="Times New Roman"/>
              </a:rPr>
              <a:t>data pada sistem grafis. Sebagian </a:t>
            </a:r>
            <a:r>
              <a:rPr sz="1200" dirty="0">
                <a:latin typeface="Times New Roman"/>
                <a:cs typeface="Times New Roman"/>
              </a:rPr>
              <a:t>besar </a:t>
            </a:r>
            <a:r>
              <a:rPr sz="1200" spc="-5" dirty="0">
                <a:latin typeface="Times New Roman"/>
                <a:cs typeface="Times New Roman"/>
              </a:rPr>
              <a:t>sistem menggunakan keyboard </a:t>
            </a:r>
            <a:r>
              <a:rPr sz="1200" dirty="0">
                <a:latin typeface="Times New Roman"/>
                <a:cs typeface="Times New Roman"/>
              </a:rPr>
              <a:t>dan  beberapa </a:t>
            </a:r>
            <a:r>
              <a:rPr sz="1200" spc="-5" dirty="0">
                <a:latin typeface="Times New Roman"/>
                <a:cs typeface="Times New Roman"/>
              </a:rPr>
              <a:t>peralatan tambahan </a:t>
            </a:r>
            <a:r>
              <a:rPr sz="1200" dirty="0">
                <a:latin typeface="Times New Roman"/>
                <a:cs typeface="Times New Roman"/>
              </a:rPr>
              <a:t>untuk </a:t>
            </a:r>
            <a:r>
              <a:rPr sz="1200" spc="-5" dirty="0">
                <a:latin typeface="Times New Roman"/>
                <a:cs typeface="Times New Roman"/>
              </a:rPr>
              <a:t>input interaktif, misalnya: </a:t>
            </a:r>
            <a:r>
              <a:rPr sz="1200" i="1" spc="-5" dirty="0">
                <a:latin typeface="Times New Roman"/>
                <a:cs typeface="Times New Roman"/>
              </a:rPr>
              <a:t>mouse</a:t>
            </a:r>
            <a:r>
              <a:rPr sz="1200" spc="-5" dirty="0">
                <a:latin typeface="Times New Roman"/>
                <a:cs typeface="Times New Roman"/>
              </a:rPr>
              <a:t>, </a:t>
            </a:r>
            <a:r>
              <a:rPr sz="1200" i="1" dirty="0">
                <a:latin typeface="Times New Roman"/>
                <a:cs typeface="Times New Roman"/>
              </a:rPr>
              <a:t>trackball</a:t>
            </a:r>
            <a:r>
              <a:rPr sz="1200" dirty="0">
                <a:latin typeface="Times New Roman"/>
                <a:cs typeface="Times New Roman"/>
              </a:rPr>
              <a:t>, </a:t>
            </a:r>
            <a:r>
              <a:rPr sz="1200" i="1" dirty="0">
                <a:latin typeface="Times New Roman"/>
                <a:cs typeface="Times New Roman"/>
              </a:rPr>
              <a:t>spaceball</a:t>
            </a:r>
            <a:r>
              <a:rPr sz="1200" dirty="0">
                <a:latin typeface="Times New Roman"/>
                <a:cs typeface="Times New Roman"/>
              </a:rPr>
              <a:t>,  </a:t>
            </a:r>
            <a:r>
              <a:rPr sz="1200" i="1" dirty="0">
                <a:latin typeface="Times New Roman"/>
                <a:cs typeface="Times New Roman"/>
              </a:rPr>
              <a:t>joystick</a:t>
            </a:r>
            <a:r>
              <a:rPr sz="1200" dirty="0">
                <a:latin typeface="Times New Roman"/>
                <a:cs typeface="Times New Roman"/>
              </a:rPr>
              <a:t>, </a:t>
            </a:r>
            <a:r>
              <a:rPr sz="1200" i="1" spc="-5" dirty="0">
                <a:latin typeface="Times New Roman"/>
                <a:cs typeface="Times New Roman"/>
              </a:rPr>
              <a:t>digitizer</a:t>
            </a:r>
            <a:r>
              <a:rPr sz="1200" spc="-5" dirty="0">
                <a:latin typeface="Times New Roman"/>
                <a:cs typeface="Times New Roman"/>
              </a:rPr>
              <a:t>, </a:t>
            </a:r>
            <a:r>
              <a:rPr sz="1200" i="1" dirty="0">
                <a:latin typeface="Times New Roman"/>
                <a:cs typeface="Times New Roman"/>
              </a:rPr>
              <a:t>dial</a:t>
            </a:r>
            <a:r>
              <a:rPr sz="1200" dirty="0">
                <a:latin typeface="Times New Roman"/>
                <a:cs typeface="Times New Roman"/>
              </a:rPr>
              <a:t>, dan </a:t>
            </a:r>
            <a:r>
              <a:rPr sz="1200" i="1" dirty="0">
                <a:latin typeface="Times New Roman"/>
                <a:cs typeface="Times New Roman"/>
              </a:rPr>
              <a:t>dial box</a:t>
            </a:r>
            <a:r>
              <a:rPr sz="1200" dirty="0">
                <a:latin typeface="Times New Roman"/>
                <a:cs typeface="Times New Roman"/>
              </a:rPr>
              <a:t>. Terdapat </a:t>
            </a:r>
            <a:r>
              <a:rPr sz="1200" spc="-5" dirty="0">
                <a:latin typeface="Times New Roman"/>
                <a:cs typeface="Times New Roman"/>
              </a:rPr>
              <a:t>juga </a:t>
            </a:r>
            <a:r>
              <a:rPr sz="1200" dirty="0">
                <a:latin typeface="Times New Roman"/>
                <a:cs typeface="Times New Roman"/>
              </a:rPr>
              <a:t>beberapa </a:t>
            </a:r>
            <a:r>
              <a:rPr sz="1200" spc="-5" dirty="0">
                <a:latin typeface="Times New Roman"/>
                <a:cs typeface="Times New Roman"/>
              </a:rPr>
              <a:t>peralatan </a:t>
            </a:r>
            <a:r>
              <a:rPr sz="1200" dirty="0">
                <a:latin typeface="Times New Roman"/>
                <a:cs typeface="Times New Roman"/>
              </a:rPr>
              <a:t>input </a:t>
            </a:r>
            <a:r>
              <a:rPr sz="1200" spc="-10" dirty="0">
                <a:latin typeface="Times New Roman"/>
                <a:cs typeface="Times New Roman"/>
              </a:rPr>
              <a:t>khusus </a:t>
            </a:r>
            <a:r>
              <a:rPr sz="1200" dirty="0">
                <a:latin typeface="Times New Roman"/>
                <a:cs typeface="Times New Roman"/>
              </a:rPr>
              <a:t>lain,  seperti </a:t>
            </a:r>
            <a:r>
              <a:rPr sz="1200" i="1" dirty="0">
                <a:latin typeface="Times New Roman"/>
                <a:cs typeface="Times New Roman"/>
              </a:rPr>
              <a:t>data </a:t>
            </a:r>
            <a:r>
              <a:rPr sz="1200" i="1" spc="-5" dirty="0">
                <a:latin typeface="Times New Roman"/>
                <a:cs typeface="Times New Roman"/>
              </a:rPr>
              <a:t>gloves</a:t>
            </a:r>
            <a:r>
              <a:rPr sz="1200" spc="-5" dirty="0">
                <a:latin typeface="Times New Roman"/>
                <a:cs typeface="Times New Roman"/>
              </a:rPr>
              <a:t>, </a:t>
            </a:r>
            <a:r>
              <a:rPr sz="1200" i="1" spc="-5" dirty="0">
                <a:latin typeface="Times New Roman"/>
                <a:cs typeface="Times New Roman"/>
              </a:rPr>
              <a:t>touch panel</a:t>
            </a:r>
            <a:r>
              <a:rPr sz="1200" spc="-5" dirty="0">
                <a:latin typeface="Times New Roman"/>
                <a:cs typeface="Times New Roman"/>
              </a:rPr>
              <a:t>, </a:t>
            </a:r>
            <a:r>
              <a:rPr sz="1200" i="1" spc="-5" dirty="0">
                <a:latin typeface="Times New Roman"/>
                <a:cs typeface="Times New Roman"/>
              </a:rPr>
              <a:t>image scanner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sistem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suara.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547" y="7965440"/>
            <a:ext cx="5760085" cy="1673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Times New Roman"/>
                <a:cs typeface="Times New Roman"/>
              </a:rPr>
              <a:t>Gambar 1.9 Perangkat Input</a:t>
            </a:r>
            <a:r>
              <a:rPr sz="1100" b="1" dirty="0">
                <a:latin typeface="Times New Roman"/>
                <a:cs typeface="Times New Roman"/>
              </a:rPr>
              <a:t> </a:t>
            </a:r>
            <a:r>
              <a:rPr sz="1100" b="1" spc="-10" dirty="0">
                <a:latin typeface="Times New Roman"/>
                <a:cs typeface="Times New Roman"/>
              </a:rPr>
              <a:t>Interaktif</a:t>
            </a:r>
            <a:endParaRPr sz="11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960"/>
              </a:spcBef>
            </a:pPr>
            <a:r>
              <a:rPr sz="1200" b="1" dirty="0">
                <a:latin typeface="Times New Roman"/>
                <a:cs typeface="Times New Roman"/>
              </a:rPr>
              <a:t>1.6.3 Peralatan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i="1" spc="-5" dirty="0">
                <a:latin typeface="Times New Roman"/>
                <a:cs typeface="Times New Roman"/>
              </a:rPr>
              <a:t>Hardcopy</a:t>
            </a:r>
            <a:endParaRPr sz="1200">
              <a:latin typeface="Times New Roman"/>
              <a:cs typeface="Times New Roman"/>
            </a:endParaRPr>
          </a:p>
          <a:p>
            <a:pPr marL="12700" marR="5080" indent="228600" algn="just">
              <a:lnSpc>
                <a:spcPct val="144000"/>
              </a:lnSpc>
              <a:spcBef>
                <a:spcPts val="965"/>
              </a:spcBef>
            </a:pPr>
            <a:r>
              <a:rPr sz="1200" dirty="0">
                <a:latin typeface="Times New Roman"/>
                <a:cs typeface="Times New Roman"/>
              </a:rPr>
              <a:t>Peralatan </a:t>
            </a:r>
            <a:r>
              <a:rPr sz="1200" i="1" spc="-5" dirty="0">
                <a:latin typeface="Times New Roman"/>
                <a:cs typeface="Times New Roman"/>
              </a:rPr>
              <a:t>hardcopy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umum </a:t>
            </a:r>
            <a:r>
              <a:rPr sz="1200" spc="-5" dirty="0">
                <a:latin typeface="Times New Roman"/>
                <a:cs typeface="Times New Roman"/>
              </a:rPr>
              <a:t>dipergunakan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i="1" dirty="0">
                <a:latin typeface="Times New Roman"/>
                <a:cs typeface="Times New Roman"/>
              </a:rPr>
              <a:t>printer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i="1" spc="-5" dirty="0">
                <a:latin typeface="Times New Roman"/>
                <a:cs typeface="Times New Roman"/>
              </a:rPr>
              <a:t>plotter</a:t>
            </a:r>
            <a:r>
              <a:rPr sz="1200" spc="-5" dirty="0">
                <a:latin typeface="Times New Roman"/>
                <a:cs typeface="Times New Roman"/>
              </a:rPr>
              <a:t>. </a:t>
            </a:r>
            <a:r>
              <a:rPr sz="1200" i="1" dirty="0">
                <a:latin typeface="Times New Roman"/>
                <a:cs typeface="Times New Roman"/>
              </a:rPr>
              <a:t>Printer  </a:t>
            </a:r>
            <a:r>
              <a:rPr sz="1200" spc="-5" dirty="0">
                <a:latin typeface="Times New Roman"/>
                <a:cs typeface="Times New Roman"/>
              </a:rPr>
              <a:t>menghasilkan </a:t>
            </a:r>
            <a:r>
              <a:rPr sz="1200" dirty="0">
                <a:latin typeface="Times New Roman"/>
                <a:cs typeface="Times New Roman"/>
              </a:rPr>
              <a:t>output </a:t>
            </a: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dua </a:t>
            </a:r>
            <a:r>
              <a:rPr sz="1200" spc="-5" dirty="0">
                <a:latin typeface="Times New Roman"/>
                <a:cs typeface="Times New Roman"/>
              </a:rPr>
              <a:t>metode, yaitu metode </a:t>
            </a:r>
            <a:r>
              <a:rPr sz="1200" i="1" dirty="0">
                <a:latin typeface="Times New Roman"/>
                <a:cs typeface="Times New Roman"/>
              </a:rPr>
              <a:t>impact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i="1" dirty="0">
                <a:latin typeface="Times New Roman"/>
                <a:cs typeface="Times New Roman"/>
              </a:rPr>
              <a:t>non </a:t>
            </a:r>
            <a:r>
              <a:rPr sz="1200" i="1" spc="-5" dirty="0">
                <a:latin typeface="Times New Roman"/>
                <a:cs typeface="Times New Roman"/>
              </a:rPr>
              <a:t>impact</a:t>
            </a:r>
            <a:r>
              <a:rPr sz="1200" spc="-5" dirty="0">
                <a:latin typeface="Times New Roman"/>
                <a:cs typeface="Times New Roman"/>
              </a:rPr>
              <a:t>. </a:t>
            </a:r>
            <a:r>
              <a:rPr sz="1200" dirty="0">
                <a:latin typeface="Times New Roman"/>
                <a:cs typeface="Times New Roman"/>
              </a:rPr>
              <a:t>Metode  </a:t>
            </a:r>
            <a:r>
              <a:rPr sz="1200" i="1" dirty="0">
                <a:latin typeface="Times New Roman"/>
                <a:cs typeface="Times New Roman"/>
              </a:rPr>
              <a:t>impact </a:t>
            </a:r>
            <a:r>
              <a:rPr sz="1200" spc="-5" dirty="0">
                <a:latin typeface="Times New Roman"/>
                <a:cs typeface="Times New Roman"/>
              </a:rPr>
              <a:t>menghasilkan output dengan menekan cetakan karakter pada pita karbon </a:t>
            </a:r>
            <a:r>
              <a:rPr sz="1200" dirty="0">
                <a:latin typeface="Times New Roman"/>
                <a:cs typeface="Times New Roman"/>
              </a:rPr>
              <a:t>atau </a:t>
            </a:r>
            <a:r>
              <a:rPr sz="1200" i="1" dirty="0">
                <a:latin typeface="Times New Roman"/>
                <a:cs typeface="Times New Roman"/>
              </a:rPr>
              <a:t>ink  </a:t>
            </a:r>
            <a:r>
              <a:rPr sz="1200" i="1" spc="-5" dirty="0">
                <a:latin typeface="Times New Roman"/>
                <a:cs typeface="Times New Roman"/>
              </a:rPr>
              <a:t>ribbon </a:t>
            </a:r>
            <a:r>
              <a:rPr sz="1200" spc="-5" dirty="0">
                <a:latin typeface="Times New Roman"/>
                <a:cs typeface="Times New Roman"/>
              </a:rPr>
              <a:t>sehingga </a:t>
            </a:r>
            <a:r>
              <a:rPr sz="1200" dirty="0">
                <a:latin typeface="Times New Roman"/>
                <a:cs typeface="Times New Roman"/>
              </a:rPr>
              <a:t>akan </a:t>
            </a:r>
            <a:r>
              <a:rPr sz="1200" spc="-5" dirty="0">
                <a:latin typeface="Times New Roman"/>
                <a:cs typeface="Times New Roman"/>
              </a:rPr>
              <a:t>mengenai kertas dan </a:t>
            </a:r>
            <a:r>
              <a:rPr sz="1200" dirty="0">
                <a:latin typeface="Times New Roman"/>
                <a:cs typeface="Times New Roman"/>
              </a:rPr>
              <a:t>output akan tercetak </a:t>
            </a:r>
            <a:r>
              <a:rPr sz="1200" spc="-5" dirty="0">
                <a:latin typeface="Times New Roman"/>
                <a:cs typeface="Times New Roman"/>
              </a:rPr>
              <a:t>pada kertas. Pada </a:t>
            </a:r>
            <a:r>
              <a:rPr sz="1200" dirty="0">
                <a:latin typeface="Times New Roman"/>
                <a:cs typeface="Times New Roman"/>
              </a:rPr>
              <a:t>metode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non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88050" y="2745739"/>
            <a:ext cx="2320803" cy="4940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99509" y="4851272"/>
            <a:ext cx="2447302" cy="29234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12</a:t>
            </a: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27120" y="9874334"/>
            <a:ext cx="304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174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01700" y="891590"/>
            <a:ext cx="5759450" cy="8797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Langkah-langkah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OpenGL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5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buAutoNum type="alphaLcPeriod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Install Microsoft Visual Studio.NET pada </a:t>
            </a:r>
            <a:r>
              <a:rPr sz="1200" dirty="0">
                <a:latin typeface="Times New Roman"/>
                <a:cs typeface="Times New Roman"/>
              </a:rPr>
              <a:t>komputer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anda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640"/>
              </a:spcBef>
              <a:buAutoNum type="alphaLcPeriod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Siapkan </a:t>
            </a:r>
            <a:r>
              <a:rPr sz="1200" spc="-5" dirty="0">
                <a:latin typeface="Times New Roman"/>
                <a:cs typeface="Times New Roman"/>
              </a:rPr>
              <a:t>file OpenGL95.exe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glut-3.7.6.zip </a:t>
            </a:r>
            <a:r>
              <a:rPr sz="1200" dirty="0">
                <a:latin typeface="Times New Roman"/>
                <a:cs typeface="Times New Roman"/>
              </a:rPr>
              <a:t>pada </a:t>
            </a:r>
            <a:r>
              <a:rPr sz="1200" spc="-5" dirty="0">
                <a:latin typeface="Times New Roman"/>
                <a:cs typeface="Times New Roman"/>
              </a:rPr>
              <a:t>direktori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sementara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620"/>
              </a:spcBef>
              <a:buAutoNum type="alphaLcPeriod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Masukan</a:t>
            </a:r>
            <a:endParaRPr sz="1200">
              <a:latin typeface="Times New Roman"/>
              <a:cs typeface="Times New Roman"/>
            </a:endParaRPr>
          </a:p>
          <a:p>
            <a:pPr marL="731520" marR="6350" lvl="1" indent="-269875">
              <a:lnSpc>
                <a:spcPct val="143100"/>
              </a:lnSpc>
              <a:spcBef>
                <a:spcPts val="20"/>
              </a:spcBef>
              <a:buAutoNum type="arabicPeriod"/>
              <a:tabLst>
                <a:tab pos="730885" algn="l"/>
                <a:tab pos="732155" algn="l"/>
              </a:tabLst>
            </a:pPr>
            <a:r>
              <a:rPr sz="1200" spc="-10" dirty="0">
                <a:latin typeface="Times New Roman"/>
                <a:cs typeface="Times New Roman"/>
              </a:rPr>
              <a:t>GL.H, </a:t>
            </a:r>
            <a:r>
              <a:rPr sz="1200" spc="-5" dirty="0">
                <a:latin typeface="Times New Roman"/>
                <a:cs typeface="Times New Roman"/>
              </a:rPr>
              <a:t>GLAUX.H, GLU.H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glut.h </a:t>
            </a:r>
            <a:r>
              <a:rPr sz="1200" dirty="0">
                <a:latin typeface="Times New Roman"/>
                <a:cs typeface="Times New Roman"/>
              </a:rPr>
              <a:t>ke </a:t>
            </a:r>
            <a:r>
              <a:rPr sz="1200" spc="-5" dirty="0">
                <a:latin typeface="Times New Roman"/>
                <a:cs typeface="Times New Roman"/>
              </a:rPr>
              <a:t>drive:\Program Files\Microsoft Visual  </a:t>
            </a:r>
            <a:r>
              <a:rPr sz="1200" dirty="0">
                <a:latin typeface="Times New Roman"/>
                <a:cs typeface="Times New Roman"/>
              </a:rPr>
              <a:t>Studio </a:t>
            </a:r>
            <a:r>
              <a:rPr sz="1200" spc="-5" dirty="0">
                <a:latin typeface="Times New Roman"/>
                <a:cs typeface="Times New Roman"/>
              </a:rPr>
              <a:t>.NET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2003\Vc7\include\gl</a:t>
            </a:r>
            <a:endParaRPr sz="1200">
              <a:latin typeface="Times New Roman"/>
              <a:cs typeface="Times New Roman"/>
            </a:endParaRPr>
          </a:p>
          <a:p>
            <a:pPr marL="731520" marR="9525" lvl="1" indent="-269875">
              <a:lnSpc>
                <a:spcPct val="143100"/>
              </a:lnSpc>
              <a:spcBef>
                <a:spcPts val="20"/>
              </a:spcBef>
              <a:buAutoNum type="arabicPeriod"/>
              <a:tabLst>
                <a:tab pos="731520" algn="l"/>
                <a:tab pos="732155" algn="l"/>
              </a:tabLst>
            </a:pPr>
            <a:r>
              <a:rPr sz="1200" spc="-5" dirty="0">
                <a:latin typeface="Times New Roman"/>
                <a:cs typeface="Times New Roman"/>
              </a:rPr>
              <a:t>GLAUX32.LIB, GLU32.LIB, OPENGL32.LIB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glut32.lib </a:t>
            </a:r>
            <a:r>
              <a:rPr sz="1200" dirty="0">
                <a:latin typeface="Times New Roman"/>
                <a:cs typeface="Times New Roman"/>
              </a:rPr>
              <a:t>ke </a:t>
            </a:r>
            <a:r>
              <a:rPr sz="1200" spc="-5" dirty="0">
                <a:latin typeface="Times New Roman"/>
                <a:cs typeface="Times New Roman"/>
              </a:rPr>
              <a:t>drive:\Program  Files\Microsoft Visual </a:t>
            </a:r>
            <a:r>
              <a:rPr sz="1200" dirty="0">
                <a:latin typeface="Times New Roman"/>
                <a:cs typeface="Times New Roman"/>
              </a:rPr>
              <a:t>Studio </a:t>
            </a:r>
            <a:r>
              <a:rPr sz="1200" spc="-5" dirty="0">
                <a:latin typeface="Times New Roman"/>
                <a:cs typeface="Times New Roman"/>
              </a:rPr>
              <a:t>.NET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2003\Vc7\lib</a:t>
            </a:r>
            <a:endParaRPr sz="1200">
              <a:latin typeface="Times New Roman"/>
              <a:cs typeface="Times New Roman"/>
            </a:endParaRPr>
          </a:p>
          <a:p>
            <a:pPr marL="731520" lvl="1" indent="-269875">
              <a:lnSpc>
                <a:spcPct val="100000"/>
              </a:lnSpc>
              <a:spcBef>
                <a:spcPts val="640"/>
              </a:spcBef>
              <a:buAutoNum type="arabicPeriod"/>
              <a:tabLst>
                <a:tab pos="731520" algn="l"/>
                <a:tab pos="732155" algn="l"/>
              </a:tabLst>
            </a:pPr>
            <a:r>
              <a:rPr sz="1200" spc="-5" dirty="0">
                <a:latin typeface="Times New Roman"/>
                <a:cs typeface="Times New Roman"/>
              </a:rPr>
              <a:t>OPENGL32.DLL, GLU32.DLL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glut32.dll ke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drive:\Windows\System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</a:pPr>
            <a:r>
              <a:rPr sz="1200" b="1" spc="-5" dirty="0">
                <a:latin typeface="Times New Roman"/>
                <a:cs typeface="Times New Roman"/>
              </a:rPr>
              <a:t>Membuat </a:t>
            </a:r>
            <a:r>
              <a:rPr sz="1200" b="1" dirty="0">
                <a:latin typeface="Times New Roman"/>
                <a:cs typeface="Times New Roman"/>
              </a:rPr>
              <a:t>Program </a:t>
            </a:r>
            <a:r>
              <a:rPr sz="1200" b="1" spc="-5" dirty="0">
                <a:latin typeface="Times New Roman"/>
                <a:cs typeface="Times New Roman"/>
              </a:rPr>
              <a:t>OpenGL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Sederhana</a:t>
            </a:r>
            <a:endParaRPr sz="1200">
              <a:latin typeface="Times New Roman"/>
              <a:cs typeface="Times New Roman"/>
            </a:endParaRPr>
          </a:p>
          <a:p>
            <a:pPr marL="462280" marR="5080" indent="-180340">
              <a:lnSpc>
                <a:spcPct val="143100"/>
              </a:lnSpc>
              <a:spcBef>
                <a:spcPts val="1000"/>
              </a:spcBef>
              <a:buAutoNum type="alphaLcPeriod"/>
              <a:tabLst>
                <a:tab pos="462915" algn="l"/>
              </a:tabLst>
            </a:pPr>
            <a:r>
              <a:rPr sz="1200" dirty="0">
                <a:latin typeface="Times New Roman"/>
                <a:cs typeface="Times New Roman"/>
              </a:rPr>
              <a:t>Jalankan </a:t>
            </a:r>
            <a:r>
              <a:rPr sz="1200" spc="-5" dirty="0">
                <a:latin typeface="Times New Roman"/>
                <a:cs typeface="Times New Roman"/>
              </a:rPr>
              <a:t>Visual </a:t>
            </a:r>
            <a:r>
              <a:rPr sz="1200" dirty="0">
                <a:latin typeface="Times New Roman"/>
                <a:cs typeface="Times New Roman"/>
              </a:rPr>
              <a:t>Studio .NET, buatlah </a:t>
            </a:r>
            <a:r>
              <a:rPr sz="1200" spc="-5" dirty="0">
                <a:latin typeface="Times New Roman"/>
                <a:cs typeface="Times New Roman"/>
              </a:rPr>
              <a:t>sebuah proyek dengan </a:t>
            </a:r>
            <a:r>
              <a:rPr sz="1200" dirty="0">
                <a:latin typeface="Times New Roman"/>
                <a:cs typeface="Times New Roman"/>
              </a:rPr>
              <a:t>tipe </a:t>
            </a:r>
            <a:r>
              <a:rPr sz="1200" spc="-5" dirty="0">
                <a:latin typeface="Times New Roman"/>
                <a:cs typeface="Times New Roman"/>
              </a:rPr>
              <a:t>Visual </a:t>
            </a:r>
            <a:r>
              <a:rPr sz="1200" dirty="0">
                <a:latin typeface="Times New Roman"/>
                <a:cs typeface="Times New Roman"/>
              </a:rPr>
              <a:t>C++ Projects  dan </a:t>
            </a:r>
            <a:r>
              <a:rPr sz="1200" spc="-5" dirty="0">
                <a:latin typeface="Times New Roman"/>
                <a:cs typeface="Times New Roman"/>
              </a:rPr>
              <a:t>template Win32 Console Project. Beri </a:t>
            </a:r>
            <a:r>
              <a:rPr sz="1200" dirty="0">
                <a:latin typeface="Times New Roman"/>
                <a:cs typeface="Times New Roman"/>
              </a:rPr>
              <a:t>nama </a:t>
            </a:r>
            <a:r>
              <a:rPr sz="1200" spc="-5" dirty="0">
                <a:latin typeface="Times New Roman"/>
                <a:cs typeface="Times New Roman"/>
              </a:rPr>
              <a:t>sesuai </a:t>
            </a:r>
            <a:r>
              <a:rPr sz="1200" spc="-10" dirty="0">
                <a:latin typeface="Times New Roman"/>
                <a:cs typeface="Times New Roman"/>
              </a:rPr>
              <a:t>selera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anda.</a:t>
            </a:r>
            <a:endParaRPr sz="1200">
              <a:latin typeface="Times New Roman"/>
              <a:cs typeface="Times New Roman"/>
            </a:endParaRPr>
          </a:p>
          <a:p>
            <a:pPr marL="462280" indent="-180975">
              <a:lnSpc>
                <a:spcPct val="100000"/>
              </a:lnSpc>
              <a:spcBef>
                <a:spcPts val="640"/>
              </a:spcBef>
              <a:buAutoNum type="alphaLcPeriod"/>
              <a:tabLst>
                <a:tab pos="462915" algn="l"/>
              </a:tabLst>
            </a:pPr>
            <a:r>
              <a:rPr sz="1200" spc="-5" dirty="0">
                <a:latin typeface="Times New Roman"/>
                <a:cs typeface="Times New Roman"/>
              </a:rPr>
              <a:t>Pada </a:t>
            </a:r>
            <a:r>
              <a:rPr sz="1200" dirty="0">
                <a:latin typeface="Times New Roman"/>
                <a:cs typeface="Times New Roman"/>
              </a:rPr>
              <a:t>Application </a:t>
            </a:r>
            <a:r>
              <a:rPr sz="1200" spc="-5" dirty="0">
                <a:latin typeface="Times New Roman"/>
                <a:cs typeface="Times New Roman"/>
              </a:rPr>
              <a:t>Settings </a:t>
            </a:r>
            <a:r>
              <a:rPr sz="1200" dirty="0">
                <a:latin typeface="Times New Roman"/>
                <a:cs typeface="Times New Roman"/>
              </a:rPr>
              <a:t>pilih </a:t>
            </a:r>
            <a:r>
              <a:rPr sz="1200" spc="-5" dirty="0">
                <a:latin typeface="Times New Roman"/>
                <a:cs typeface="Times New Roman"/>
              </a:rPr>
              <a:t>Console Application </a:t>
            </a:r>
            <a:r>
              <a:rPr sz="1200" dirty="0">
                <a:latin typeface="Times New Roman"/>
                <a:cs typeface="Times New Roman"/>
              </a:rPr>
              <a:t>dan Empty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Project</a:t>
            </a:r>
            <a:endParaRPr sz="1200">
              <a:latin typeface="Times New Roman"/>
              <a:cs typeface="Times New Roman"/>
            </a:endParaRPr>
          </a:p>
          <a:p>
            <a:pPr marL="462280" indent="-180975">
              <a:lnSpc>
                <a:spcPct val="100000"/>
              </a:lnSpc>
              <a:spcBef>
                <a:spcPts val="620"/>
              </a:spcBef>
              <a:buAutoNum type="alphaLcPeriod"/>
              <a:tabLst>
                <a:tab pos="462915" algn="l"/>
              </a:tabLst>
            </a:pPr>
            <a:r>
              <a:rPr sz="1200" spc="-5" dirty="0">
                <a:latin typeface="Times New Roman"/>
                <a:cs typeface="Times New Roman"/>
              </a:rPr>
              <a:t>Pada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Solution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Explorer,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klik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kanan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Source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Files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lalu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Add</a:t>
            </a:r>
            <a:r>
              <a:rPr sz="1200" spc="1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-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Add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New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Item,lalu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pilih</a:t>
            </a:r>
            <a:endParaRPr sz="1200">
              <a:latin typeface="Times New Roman"/>
              <a:cs typeface="Times New Roman"/>
            </a:endParaRPr>
          </a:p>
          <a:p>
            <a:pPr marL="462280" marR="5080">
              <a:lnSpc>
                <a:spcPct val="143100"/>
              </a:lnSpc>
              <a:spcBef>
                <a:spcPts val="15"/>
              </a:spcBef>
            </a:pPr>
            <a:r>
              <a:rPr sz="1200" dirty="0">
                <a:latin typeface="Times New Roman"/>
                <a:cs typeface="Times New Roman"/>
              </a:rPr>
              <a:t>template </a:t>
            </a:r>
            <a:r>
              <a:rPr sz="1200" spc="-10" dirty="0">
                <a:latin typeface="Times New Roman"/>
                <a:cs typeface="Times New Roman"/>
              </a:rPr>
              <a:t>C++ File </a:t>
            </a:r>
            <a:r>
              <a:rPr sz="1200" dirty="0">
                <a:latin typeface="Times New Roman"/>
                <a:cs typeface="Times New Roman"/>
              </a:rPr>
              <a:t>(.cpp), beri </a:t>
            </a:r>
            <a:r>
              <a:rPr sz="1200" spc="-5" dirty="0">
                <a:latin typeface="Times New Roman"/>
                <a:cs typeface="Times New Roman"/>
              </a:rPr>
              <a:t>nama menurut </a:t>
            </a:r>
            <a:r>
              <a:rPr sz="1200" dirty="0">
                <a:latin typeface="Times New Roman"/>
                <a:cs typeface="Times New Roman"/>
              </a:rPr>
              <a:t>selera anda, klik </a:t>
            </a:r>
            <a:r>
              <a:rPr sz="1200" spc="-5" dirty="0">
                <a:latin typeface="Times New Roman"/>
                <a:cs typeface="Times New Roman"/>
              </a:rPr>
              <a:t>Open. </a:t>
            </a:r>
            <a:r>
              <a:rPr sz="1200" spc="-10" dirty="0">
                <a:latin typeface="Times New Roman"/>
                <a:cs typeface="Times New Roman"/>
              </a:rPr>
              <a:t>Pada </a:t>
            </a:r>
            <a:r>
              <a:rPr sz="1200" spc="-5" dirty="0">
                <a:latin typeface="Times New Roman"/>
                <a:cs typeface="Times New Roman"/>
              </a:rPr>
              <a:t>layar </a:t>
            </a:r>
            <a:r>
              <a:rPr sz="1200" dirty="0">
                <a:latin typeface="Times New Roman"/>
                <a:cs typeface="Times New Roman"/>
              </a:rPr>
              <a:t>akan  terlihat </a:t>
            </a:r>
            <a:r>
              <a:rPr sz="1200" spc="-5" dirty="0">
                <a:latin typeface="Times New Roman"/>
                <a:cs typeface="Times New Roman"/>
              </a:rPr>
              <a:t>halaman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kosong</a:t>
            </a:r>
            <a:endParaRPr sz="1200">
              <a:latin typeface="Times New Roman"/>
              <a:cs typeface="Times New Roman"/>
            </a:endParaRPr>
          </a:p>
          <a:p>
            <a:pPr marL="462280" indent="-180975">
              <a:lnSpc>
                <a:spcPct val="100000"/>
              </a:lnSpc>
              <a:spcBef>
                <a:spcPts val="640"/>
              </a:spcBef>
              <a:buAutoNum type="alphaLcPeriod" startAt="4"/>
              <a:tabLst>
                <a:tab pos="462915" algn="l"/>
              </a:tabLst>
            </a:pPr>
            <a:r>
              <a:rPr sz="1200" spc="-5" dirty="0">
                <a:latin typeface="Times New Roman"/>
                <a:cs typeface="Times New Roman"/>
              </a:rPr>
              <a:t>Masukkan program yang </a:t>
            </a:r>
            <a:r>
              <a:rPr sz="1200" dirty="0">
                <a:latin typeface="Times New Roman"/>
                <a:cs typeface="Times New Roman"/>
              </a:rPr>
              <a:t>berikut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ini: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Times New Roman"/>
              <a:cs typeface="Times New Roman"/>
            </a:endParaRPr>
          </a:p>
          <a:p>
            <a:pPr marL="462280" marR="3460115" algn="just">
              <a:lnSpc>
                <a:spcPts val="1360"/>
              </a:lnSpc>
              <a:spcBef>
                <a:spcPts val="5"/>
              </a:spcBef>
            </a:pPr>
            <a:r>
              <a:rPr sz="1200" spc="-5" dirty="0">
                <a:latin typeface="Courier New"/>
                <a:cs typeface="Courier New"/>
              </a:rPr>
              <a:t>#include &lt;windows.h&gt;  #include &lt;GL\glut.h&gt;  void</a:t>
            </a:r>
            <a:r>
              <a:rPr sz="1200" spc="-1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display(void)</a:t>
            </a:r>
            <a:endParaRPr sz="1200">
              <a:latin typeface="Courier New"/>
              <a:cs typeface="Courier New"/>
            </a:endParaRPr>
          </a:p>
          <a:p>
            <a:pPr marL="462280">
              <a:lnSpc>
                <a:spcPts val="1285"/>
              </a:lnSpc>
            </a:pPr>
            <a:r>
              <a:rPr sz="1200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462280" marR="2545715">
              <a:lnSpc>
                <a:spcPts val="1360"/>
              </a:lnSpc>
              <a:spcBef>
                <a:spcPts val="70"/>
              </a:spcBef>
            </a:pPr>
            <a:r>
              <a:rPr sz="1200" spc="-5" dirty="0">
                <a:latin typeface="Courier New"/>
                <a:cs typeface="Courier New"/>
              </a:rPr>
              <a:t>glClear (GL_COLOR_BUFFER_BIT);  glColor3f (1.0, 1.0, 1.0);  glBegin(GL_POLYGON);  glVertex3f (0.25, 0.25,</a:t>
            </a:r>
            <a:r>
              <a:rPr sz="1200" spc="1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0.0);</a:t>
            </a:r>
            <a:endParaRPr sz="1200">
              <a:latin typeface="Courier New"/>
              <a:cs typeface="Courier New"/>
            </a:endParaRPr>
          </a:p>
          <a:p>
            <a:pPr marL="462280">
              <a:lnSpc>
                <a:spcPts val="1285"/>
              </a:lnSpc>
            </a:pPr>
            <a:r>
              <a:rPr sz="1200" spc="-5" dirty="0">
                <a:latin typeface="Courier New"/>
                <a:cs typeface="Courier New"/>
              </a:rPr>
              <a:t>glVertex3f (0.75, 0.25,</a:t>
            </a:r>
            <a:r>
              <a:rPr sz="1200" spc="2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0.0);</a:t>
            </a:r>
            <a:endParaRPr sz="1200">
              <a:latin typeface="Courier New"/>
              <a:cs typeface="Courier New"/>
            </a:endParaRPr>
          </a:p>
          <a:p>
            <a:pPr marL="462280">
              <a:lnSpc>
                <a:spcPts val="1360"/>
              </a:lnSpc>
            </a:pPr>
            <a:r>
              <a:rPr sz="1200" spc="-5" dirty="0">
                <a:latin typeface="Courier New"/>
                <a:cs typeface="Courier New"/>
              </a:rPr>
              <a:t>glVertex3f (0.75, 0.75,</a:t>
            </a:r>
            <a:r>
              <a:rPr sz="1200" spc="2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0.0);</a:t>
            </a:r>
            <a:endParaRPr sz="1200">
              <a:latin typeface="Courier New"/>
              <a:cs typeface="Courier New"/>
            </a:endParaRPr>
          </a:p>
          <a:p>
            <a:pPr marL="462280" marR="2637155">
              <a:lnSpc>
                <a:spcPts val="1360"/>
              </a:lnSpc>
              <a:spcBef>
                <a:spcPts val="70"/>
              </a:spcBef>
            </a:pPr>
            <a:r>
              <a:rPr sz="1200" spc="-5" dirty="0">
                <a:latin typeface="Courier New"/>
                <a:cs typeface="Courier New"/>
              </a:rPr>
              <a:t>glVertex3f (0.25, 0.75, 0.0);  glEnd();</a:t>
            </a:r>
            <a:endParaRPr sz="1200">
              <a:latin typeface="Courier New"/>
              <a:cs typeface="Courier New"/>
            </a:endParaRPr>
          </a:p>
          <a:p>
            <a:pPr marL="462280">
              <a:lnSpc>
                <a:spcPts val="1285"/>
              </a:lnSpc>
            </a:pPr>
            <a:r>
              <a:rPr sz="1200" spc="-5" dirty="0">
                <a:latin typeface="Courier New"/>
                <a:cs typeface="Courier New"/>
              </a:rPr>
              <a:t>glFlush</a:t>
            </a:r>
            <a:r>
              <a:rPr sz="1200" spc="-1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();</a:t>
            </a:r>
            <a:endParaRPr sz="1200">
              <a:latin typeface="Courier New"/>
              <a:cs typeface="Courier New"/>
            </a:endParaRPr>
          </a:p>
          <a:p>
            <a:pPr marL="462280">
              <a:lnSpc>
                <a:spcPts val="1360"/>
              </a:lnSpc>
            </a:pPr>
            <a:r>
              <a:rPr sz="1200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462280">
              <a:lnSpc>
                <a:spcPts val="1360"/>
              </a:lnSpc>
            </a:pPr>
            <a:r>
              <a:rPr sz="1200" spc="-5" dirty="0">
                <a:latin typeface="Courier New"/>
                <a:cs typeface="Courier New"/>
              </a:rPr>
              <a:t>int main(int argc, char** argv)</a:t>
            </a:r>
            <a:endParaRPr sz="1200">
              <a:latin typeface="Courier New"/>
              <a:cs typeface="Courier New"/>
            </a:endParaRPr>
          </a:p>
          <a:p>
            <a:pPr marL="462280">
              <a:lnSpc>
                <a:spcPts val="1360"/>
              </a:lnSpc>
            </a:pPr>
            <a:r>
              <a:rPr sz="1200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462280">
              <a:lnSpc>
                <a:spcPts val="1360"/>
              </a:lnSpc>
            </a:pPr>
            <a:r>
              <a:rPr sz="1200" spc="-5" dirty="0">
                <a:latin typeface="Courier New"/>
                <a:cs typeface="Courier New"/>
              </a:rPr>
              <a:t>glutInit(&amp;argc, argv);</a:t>
            </a:r>
            <a:endParaRPr sz="1200">
              <a:latin typeface="Courier New"/>
              <a:cs typeface="Courier New"/>
            </a:endParaRPr>
          </a:p>
          <a:p>
            <a:pPr marL="462280" marR="1174115">
              <a:lnSpc>
                <a:spcPts val="1360"/>
              </a:lnSpc>
              <a:spcBef>
                <a:spcPts val="75"/>
              </a:spcBef>
            </a:pPr>
            <a:r>
              <a:rPr sz="1200" spc="-5" dirty="0">
                <a:latin typeface="Courier New"/>
                <a:cs typeface="Courier New"/>
              </a:rPr>
              <a:t>glutInitDisplayMode (GLUT_SINGLE | GLUT_RGB);  glutInitWindowSize (250, 250);</a:t>
            </a:r>
            <a:endParaRPr sz="1200">
              <a:latin typeface="Courier New"/>
              <a:cs typeface="Courier New"/>
            </a:endParaRPr>
          </a:p>
          <a:p>
            <a:pPr marL="462280" marR="1265555">
              <a:lnSpc>
                <a:spcPts val="1360"/>
              </a:lnSpc>
            </a:pPr>
            <a:r>
              <a:rPr sz="1200" spc="-5" dirty="0">
                <a:latin typeface="Courier New"/>
                <a:cs typeface="Courier New"/>
              </a:rPr>
              <a:t>glutInitWindowPosition (100, 100);  glutCreateWindow ("Program Pertama OpenGL");  glClearColor (0.0, 0.0, 0.0,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0.0);</a:t>
            </a: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878788"/>
            <a:ext cx="5389245" cy="2832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3679">
              <a:lnSpc>
                <a:spcPts val="1400"/>
              </a:lnSpc>
              <a:spcBef>
                <a:spcPts val="100"/>
              </a:spcBef>
            </a:pPr>
            <a:r>
              <a:rPr sz="1200" spc="-5" dirty="0">
                <a:latin typeface="Courier New"/>
                <a:cs typeface="Courier New"/>
              </a:rPr>
              <a:t>glOrtho(0.0, 1.0, 0.0, 1.0, -1.0,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1.0);</a:t>
            </a:r>
            <a:endParaRPr sz="1200">
              <a:latin typeface="Courier New"/>
              <a:cs typeface="Courier New"/>
            </a:endParaRPr>
          </a:p>
          <a:p>
            <a:pPr marL="233679" marR="2861310">
              <a:lnSpc>
                <a:spcPts val="1360"/>
              </a:lnSpc>
              <a:spcBef>
                <a:spcPts val="70"/>
              </a:spcBef>
            </a:pPr>
            <a:r>
              <a:rPr sz="1200" spc="-5" dirty="0">
                <a:latin typeface="Courier New"/>
                <a:cs typeface="Courier New"/>
              </a:rPr>
              <a:t>glutDisplayFunc(display);  glutMainLoop();</a:t>
            </a:r>
            <a:endParaRPr sz="1200">
              <a:latin typeface="Courier New"/>
              <a:cs typeface="Courier New"/>
            </a:endParaRPr>
          </a:p>
          <a:p>
            <a:pPr marL="233679">
              <a:lnSpc>
                <a:spcPts val="1285"/>
              </a:lnSpc>
            </a:pPr>
            <a:r>
              <a:rPr sz="1200" spc="-5" dirty="0">
                <a:latin typeface="Courier New"/>
                <a:cs typeface="Courier New"/>
              </a:rPr>
              <a:t>return</a:t>
            </a:r>
            <a:r>
              <a:rPr sz="1200" spc="-1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0;</a:t>
            </a:r>
            <a:endParaRPr sz="1200">
              <a:latin typeface="Courier New"/>
              <a:cs typeface="Courier New"/>
            </a:endParaRPr>
          </a:p>
          <a:p>
            <a:pPr marL="233679">
              <a:lnSpc>
                <a:spcPts val="1400"/>
              </a:lnSpc>
            </a:pPr>
            <a:r>
              <a:rPr sz="1200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241300" marR="133350" indent="-228600">
              <a:lnSpc>
                <a:spcPct val="143800"/>
              </a:lnSpc>
              <a:spcBef>
                <a:spcPts val="730"/>
              </a:spcBef>
              <a:buAutoNum type="alphaLcPeriod" startAt="5"/>
              <a:tabLst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Modifikasi Project Properties dengan </a:t>
            </a:r>
            <a:r>
              <a:rPr sz="1200" dirty="0">
                <a:latin typeface="Times New Roman"/>
                <a:cs typeface="Times New Roman"/>
              </a:rPr>
              <a:t>memilih </a:t>
            </a:r>
            <a:r>
              <a:rPr sz="1200" spc="-5" dirty="0">
                <a:latin typeface="Times New Roman"/>
                <a:cs typeface="Times New Roman"/>
              </a:rPr>
              <a:t>Project </a:t>
            </a:r>
            <a:r>
              <a:rPr sz="1200" dirty="0">
                <a:latin typeface="Times New Roman"/>
                <a:cs typeface="Times New Roman"/>
              </a:rPr>
              <a:t>– </a:t>
            </a:r>
            <a:r>
              <a:rPr sz="1200" spc="-5" dirty="0">
                <a:latin typeface="Times New Roman"/>
                <a:cs typeface="Times New Roman"/>
              </a:rPr>
              <a:t>Properties </a:t>
            </a:r>
            <a:r>
              <a:rPr sz="1200" dirty="0">
                <a:latin typeface="Times New Roman"/>
                <a:cs typeface="Times New Roman"/>
              </a:rPr>
              <a:t>– </a:t>
            </a:r>
            <a:r>
              <a:rPr sz="1200" spc="-10" dirty="0">
                <a:latin typeface="Times New Roman"/>
                <a:cs typeface="Times New Roman"/>
              </a:rPr>
              <a:t>All  </a:t>
            </a:r>
            <a:r>
              <a:rPr sz="1200" spc="-5" dirty="0">
                <a:latin typeface="Times New Roman"/>
                <a:cs typeface="Times New Roman"/>
              </a:rPr>
              <a:t>Configurations </a:t>
            </a:r>
            <a:r>
              <a:rPr sz="1200" dirty="0">
                <a:latin typeface="Times New Roman"/>
                <a:cs typeface="Times New Roman"/>
              </a:rPr>
              <a:t>– </a:t>
            </a:r>
            <a:r>
              <a:rPr sz="1200" spc="-10" dirty="0">
                <a:latin typeface="Times New Roman"/>
                <a:cs typeface="Times New Roman"/>
              </a:rPr>
              <a:t>Linker, </a:t>
            </a:r>
            <a:r>
              <a:rPr sz="1200" dirty="0">
                <a:latin typeface="Times New Roman"/>
                <a:cs typeface="Times New Roman"/>
              </a:rPr>
              <a:t>masukkan opengl32.lib </a:t>
            </a:r>
            <a:r>
              <a:rPr sz="1200" spc="-5" dirty="0">
                <a:latin typeface="Times New Roman"/>
                <a:cs typeface="Times New Roman"/>
              </a:rPr>
              <a:t>glu32.lib glut32.lib pada textbox  Additional</a:t>
            </a:r>
            <a:r>
              <a:rPr sz="1200" dirty="0">
                <a:latin typeface="Times New Roman"/>
                <a:cs typeface="Times New Roman"/>
              </a:rPr>
              <a:t> Dependencies</a:t>
            </a:r>
            <a:endParaRPr sz="120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2080"/>
              </a:lnSpc>
              <a:spcBef>
                <a:spcPts val="155"/>
              </a:spcBef>
              <a:buAutoNum type="alphaLcPeriod" startAt="5"/>
              <a:tabLst>
                <a:tab pos="240665" algn="l"/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Jika </a:t>
            </a:r>
            <a:r>
              <a:rPr sz="1200" spc="-5" dirty="0">
                <a:latin typeface="Times New Roman"/>
                <a:cs typeface="Times New Roman"/>
              </a:rPr>
              <a:t>diperlukan, agar </a:t>
            </a:r>
            <a:r>
              <a:rPr sz="1200" dirty="0">
                <a:latin typeface="Times New Roman"/>
                <a:cs typeface="Times New Roman"/>
              </a:rPr>
              <a:t>console </a:t>
            </a:r>
            <a:r>
              <a:rPr sz="1200" spc="-5" dirty="0">
                <a:latin typeface="Times New Roman"/>
                <a:cs typeface="Times New Roman"/>
              </a:rPr>
              <a:t>windows tidak </a:t>
            </a:r>
            <a:r>
              <a:rPr sz="1200" dirty="0">
                <a:latin typeface="Times New Roman"/>
                <a:cs typeface="Times New Roman"/>
              </a:rPr>
              <a:t>dibuka </a:t>
            </a:r>
            <a:r>
              <a:rPr sz="1200" spc="-5" dirty="0">
                <a:latin typeface="Times New Roman"/>
                <a:cs typeface="Times New Roman"/>
              </a:rPr>
              <a:t>pada saat menjalankan program  </a:t>
            </a:r>
            <a:r>
              <a:rPr sz="1200" dirty="0">
                <a:latin typeface="Times New Roman"/>
                <a:cs typeface="Times New Roman"/>
              </a:rPr>
              <a:t>(console output akan </a:t>
            </a:r>
            <a:r>
              <a:rPr sz="1200" spc="-5" dirty="0">
                <a:latin typeface="Times New Roman"/>
                <a:cs typeface="Times New Roman"/>
              </a:rPr>
              <a:t>disabled), </a:t>
            </a:r>
            <a:r>
              <a:rPr sz="1200" dirty="0">
                <a:latin typeface="Times New Roman"/>
                <a:cs typeface="Times New Roman"/>
              </a:rPr>
              <a:t>masukan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/SUBSYSTEM:WINDOWS</a:t>
            </a:r>
            <a:endParaRPr sz="1200">
              <a:latin typeface="Times New Roman"/>
              <a:cs typeface="Times New Roman"/>
            </a:endParaRPr>
          </a:p>
          <a:p>
            <a:pPr marR="305435" algn="r">
              <a:lnSpc>
                <a:spcPct val="100000"/>
              </a:lnSpc>
              <a:spcBef>
                <a:spcPts val="445"/>
              </a:spcBef>
            </a:pPr>
            <a:r>
              <a:rPr sz="1200" spc="-5" dirty="0">
                <a:latin typeface="Times New Roman"/>
                <a:cs typeface="Times New Roman"/>
              </a:rPr>
              <a:t>/ENTRY:mainCRTStartup </a:t>
            </a:r>
            <a:r>
              <a:rPr sz="1200" dirty="0">
                <a:latin typeface="Times New Roman"/>
                <a:cs typeface="Times New Roman"/>
              </a:rPr>
              <a:t>pada </a:t>
            </a:r>
            <a:r>
              <a:rPr sz="1200" spc="-10" dirty="0">
                <a:latin typeface="Times New Roman"/>
                <a:cs typeface="Times New Roman"/>
              </a:rPr>
              <a:t>Linker </a:t>
            </a:r>
            <a:r>
              <a:rPr sz="1200" dirty="0">
                <a:latin typeface="Times New Roman"/>
                <a:cs typeface="Times New Roman"/>
              </a:rPr>
              <a:t>– Command </a:t>
            </a:r>
            <a:r>
              <a:rPr sz="1200" spc="-15" dirty="0">
                <a:latin typeface="Times New Roman"/>
                <a:cs typeface="Times New Roman"/>
              </a:rPr>
              <a:t>Line </a:t>
            </a:r>
            <a:r>
              <a:rPr sz="1200" dirty="0">
                <a:latin typeface="Times New Roman"/>
                <a:cs typeface="Times New Roman"/>
              </a:rPr>
              <a:t>– </a:t>
            </a:r>
            <a:r>
              <a:rPr sz="1200" spc="-5" dirty="0">
                <a:latin typeface="Times New Roman"/>
                <a:cs typeface="Times New Roman"/>
              </a:rPr>
              <a:t>Additional</a:t>
            </a:r>
            <a:r>
              <a:rPr sz="1200" spc="1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Options</a:t>
            </a:r>
            <a:endParaRPr sz="1200">
              <a:latin typeface="Times New Roman"/>
              <a:cs typeface="Times New Roman"/>
            </a:endParaRPr>
          </a:p>
          <a:p>
            <a:pPr marL="228600" marR="342900" indent="-228600" algn="r">
              <a:lnSpc>
                <a:spcPct val="100000"/>
              </a:lnSpc>
              <a:spcBef>
                <a:spcPts val="640"/>
              </a:spcBef>
              <a:buAutoNum type="alphaLcPeriod" startAt="7"/>
              <a:tabLst>
                <a:tab pos="228600" algn="l"/>
              </a:tabLst>
            </a:pPr>
            <a:r>
              <a:rPr sz="1200" spc="-5" dirty="0">
                <a:latin typeface="Times New Roman"/>
                <a:cs typeface="Times New Roman"/>
              </a:rPr>
              <a:t>Lakukan </a:t>
            </a:r>
            <a:r>
              <a:rPr sz="1200" dirty="0">
                <a:latin typeface="Times New Roman"/>
                <a:cs typeface="Times New Roman"/>
              </a:rPr>
              <a:t>kompilasi </a:t>
            </a:r>
            <a:r>
              <a:rPr sz="1200" spc="-5" dirty="0">
                <a:latin typeface="Times New Roman"/>
                <a:cs typeface="Times New Roman"/>
              </a:rPr>
              <a:t>terhadap program tersebut, hasilnya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spc="-10" dirty="0">
                <a:latin typeface="Times New Roman"/>
                <a:cs typeface="Times New Roman"/>
              </a:rPr>
              <a:t>sebagai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berikut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7124700"/>
            <a:ext cx="5760720" cy="2520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Times New Roman"/>
                <a:cs typeface="Times New Roman"/>
              </a:rPr>
              <a:t>Latihan</a:t>
            </a:r>
            <a:endParaRPr sz="1400">
              <a:latin typeface="Times New Roman"/>
              <a:cs typeface="Times New Roman"/>
            </a:endParaRPr>
          </a:p>
          <a:p>
            <a:pPr marL="12700" marR="5080" indent="228600">
              <a:lnSpc>
                <a:spcPct val="143100"/>
              </a:lnSpc>
              <a:spcBef>
                <a:spcPts val="1120"/>
              </a:spcBef>
            </a:pPr>
            <a:r>
              <a:rPr sz="1200" dirty="0">
                <a:latin typeface="Times New Roman"/>
                <a:cs typeface="Times New Roman"/>
              </a:rPr>
              <a:t>Cobalah </a:t>
            </a:r>
            <a:r>
              <a:rPr sz="1200" spc="-5" dirty="0">
                <a:latin typeface="Times New Roman"/>
                <a:cs typeface="Times New Roman"/>
              </a:rPr>
              <a:t>program-program </a:t>
            </a:r>
            <a:r>
              <a:rPr sz="1200" dirty="0">
                <a:latin typeface="Times New Roman"/>
                <a:cs typeface="Times New Roman"/>
              </a:rPr>
              <a:t>contoh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ada </a:t>
            </a:r>
            <a:r>
              <a:rPr sz="1200" spc="-5" dirty="0">
                <a:latin typeface="Times New Roman"/>
                <a:cs typeface="Times New Roman"/>
              </a:rPr>
              <a:t>pada file opengl_x.zip. Berikan </a:t>
            </a:r>
            <a:r>
              <a:rPr sz="1200" dirty="0">
                <a:latin typeface="Times New Roman"/>
                <a:cs typeface="Times New Roman"/>
              </a:rPr>
              <a:t>komentar  dari hasil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anda peroleh. </a:t>
            </a:r>
            <a:r>
              <a:rPr sz="1200" spc="-5" dirty="0">
                <a:latin typeface="Times New Roman"/>
                <a:cs typeface="Times New Roman"/>
              </a:rPr>
              <a:t>Program-program yang </a:t>
            </a:r>
            <a:r>
              <a:rPr sz="1200" dirty="0">
                <a:latin typeface="Times New Roman"/>
                <a:cs typeface="Times New Roman"/>
              </a:rPr>
              <a:t>patut dicoba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adalah: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imes New Roman"/>
              <a:cs typeface="Times New Roman"/>
            </a:endParaRPr>
          </a:p>
          <a:p>
            <a:pPr marL="469900" indent="-229235">
              <a:lnSpc>
                <a:spcPts val="1410"/>
              </a:lnSpc>
              <a:spcBef>
                <a:spcPts val="5"/>
              </a:spcBef>
              <a:buAutoNum type="arabicPeriod"/>
              <a:tabLst>
                <a:tab pos="470534" algn="l"/>
              </a:tabLst>
            </a:pPr>
            <a:r>
              <a:rPr sz="1200" spc="-5" dirty="0">
                <a:latin typeface="Times New Roman"/>
                <a:cs typeface="Times New Roman"/>
              </a:rPr>
              <a:t>bteapot.c</a:t>
            </a:r>
            <a:endParaRPr sz="1200">
              <a:latin typeface="Times New Roman"/>
              <a:cs typeface="Times New Roman"/>
            </a:endParaRPr>
          </a:p>
          <a:p>
            <a:pPr marL="469900" indent="-229235">
              <a:lnSpc>
                <a:spcPts val="1380"/>
              </a:lnSpc>
              <a:buAutoNum type="arabicPeriod"/>
              <a:tabLst>
                <a:tab pos="470534" algn="l"/>
              </a:tabLst>
            </a:pPr>
            <a:r>
              <a:rPr sz="1200" dirty="0">
                <a:latin typeface="Times New Roman"/>
                <a:cs typeface="Times New Roman"/>
              </a:rPr>
              <a:t>contour2.c</a:t>
            </a:r>
            <a:endParaRPr sz="1200">
              <a:latin typeface="Times New Roman"/>
              <a:cs typeface="Times New Roman"/>
            </a:endParaRPr>
          </a:p>
          <a:p>
            <a:pPr marL="469900" indent="-229235">
              <a:lnSpc>
                <a:spcPts val="1380"/>
              </a:lnSpc>
              <a:buAutoNum type="arabicPeriod"/>
              <a:tabLst>
                <a:tab pos="470534" algn="l"/>
              </a:tabLst>
            </a:pPr>
            <a:r>
              <a:rPr sz="1200" dirty="0">
                <a:latin typeface="Times New Roman"/>
                <a:cs typeface="Times New Roman"/>
              </a:rPr>
              <a:t>cube.c</a:t>
            </a:r>
            <a:endParaRPr sz="1200">
              <a:latin typeface="Times New Roman"/>
              <a:cs typeface="Times New Roman"/>
            </a:endParaRPr>
          </a:p>
          <a:p>
            <a:pPr marL="469900" indent="-229235">
              <a:lnSpc>
                <a:spcPts val="1380"/>
              </a:lnSpc>
              <a:buAutoNum type="arabicPeriod"/>
              <a:tabLst>
                <a:tab pos="470534" algn="l"/>
              </a:tabLst>
            </a:pPr>
            <a:r>
              <a:rPr sz="1200" spc="-5" dirty="0">
                <a:latin typeface="Times New Roman"/>
                <a:cs typeface="Times New Roman"/>
              </a:rPr>
              <a:t>cubev.c</a:t>
            </a:r>
            <a:endParaRPr sz="1200">
              <a:latin typeface="Times New Roman"/>
              <a:cs typeface="Times New Roman"/>
            </a:endParaRPr>
          </a:p>
          <a:p>
            <a:pPr marL="469900" indent="-229235">
              <a:lnSpc>
                <a:spcPts val="1380"/>
              </a:lnSpc>
              <a:buAutoNum type="arabicPeriod"/>
              <a:tabLst>
                <a:tab pos="470534" algn="l"/>
              </a:tabLst>
            </a:pPr>
            <a:r>
              <a:rPr sz="1200" spc="-5" dirty="0">
                <a:latin typeface="Times New Roman"/>
                <a:cs typeface="Times New Roman"/>
              </a:rPr>
              <a:t>cubeview.c</a:t>
            </a:r>
            <a:endParaRPr sz="1200">
              <a:latin typeface="Times New Roman"/>
              <a:cs typeface="Times New Roman"/>
            </a:endParaRPr>
          </a:p>
          <a:p>
            <a:pPr marL="469900" indent="-229235">
              <a:lnSpc>
                <a:spcPts val="1380"/>
              </a:lnSpc>
              <a:buAutoNum type="arabicPeriod"/>
              <a:tabLst>
                <a:tab pos="470534" algn="l"/>
              </a:tabLst>
            </a:pPr>
            <a:r>
              <a:rPr sz="1200" spc="-5" dirty="0">
                <a:latin typeface="Times New Roman"/>
                <a:cs typeface="Times New Roman"/>
              </a:rPr>
              <a:t>cubevs.c</a:t>
            </a:r>
            <a:endParaRPr sz="1200">
              <a:latin typeface="Times New Roman"/>
              <a:cs typeface="Times New Roman"/>
            </a:endParaRPr>
          </a:p>
          <a:p>
            <a:pPr marL="469900" indent="-229235">
              <a:lnSpc>
                <a:spcPts val="1380"/>
              </a:lnSpc>
              <a:buAutoNum type="arabicPeriod"/>
              <a:tabLst>
                <a:tab pos="470534" algn="l"/>
              </a:tabLst>
            </a:pPr>
            <a:r>
              <a:rPr sz="1200" dirty="0">
                <a:latin typeface="Times New Roman"/>
                <a:cs typeface="Times New Roman"/>
              </a:rPr>
              <a:t>dynamic.c</a:t>
            </a:r>
            <a:endParaRPr sz="1200">
              <a:latin typeface="Times New Roman"/>
              <a:cs typeface="Times New Roman"/>
            </a:endParaRPr>
          </a:p>
          <a:p>
            <a:pPr marL="469900" indent="-229235">
              <a:lnSpc>
                <a:spcPts val="1410"/>
              </a:lnSpc>
              <a:buAutoNum type="arabicPeriod"/>
              <a:tabLst>
                <a:tab pos="470534" algn="l"/>
              </a:tabLst>
            </a:pPr>
            <a:r>
              <a:rPr sz="1200" dirty="0">
                <a:latin typeface="Times New Roman"/>
                <a:cs typeface="Times New Roman"/>
              </a:rPr>
              <a:t>earth.c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42222" y="3917315"/>
            <a:ext cx="2447975" cy="2626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627120" y="9874334"/>
            <a:ext cx="304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175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27120" y="9874334"/>
            <a:ext cx="304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176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130300" y="886409"/>
            <a:ext cx="1215390" cy="2661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1410"/>
              </a:lnSpc>
              <a:spcBef>
                <a:spcPts val="100"/>
              </a:spcBef>
              <a:buAutoNum type="arabicPeriod" startAt="9"/>
              <a:tabLst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figure.c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ts val="1380"/>
              </a:lnSpc>
              <a:buAutoNum type="arabicPeriod" startAt="9"/>
              <a:tabLst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figuretr.c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ts val="1380"/>
              </a:lnSpc>
              <a:buAutoNum type="arabicPeriod" startAt="9"/>
              <a:tabLst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gasket2.c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ts val="1380"/>
              </a:lnSpc>
              <a:buAutoNum type="arabicPeriod" startAt="9"/>
              <a:tabLst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gasket3d.c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ts val="1380"/>
              </a:lnSpc>
              <a:buAutoNum type="arabicPeriod" startAt="9"/>
              <a:tabLst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gasket.c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ts val="1380"/>
              </a:lnSpc>
              <a:buAutoNum type="arabicPeriod" startAt="9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mandelbrot.c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ts val="1380"/>
              </a:lnSpc>
              <a:buAutoNum type="arabicPeriod" startAt="9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newpaint.c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ts val="1380"/>
              </a:lnSpc>
              <a:buAutoNum type="arabicPeriod" startAt="9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robot.c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ts val="1380"/>
              </a:lnSpc>
              <a:buAutoNum type="arabicPeriod" startAt="9"/>
              <a:tabLst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shadow.c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ts val="1380"/>
              </a:lnSpc>
              <a:buAutoNum type="arabicPeriod" startAt="9"/>
              <a:tabLst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single_double.c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ts val="1380"/>
              </a:lnSpc>
              <a:buAutoNum type="arabicPeriod" startAt="9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sphere.c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ts val="1380"/>
              </a:lnSpc>
              <a:buAutoNum type="arabicPeriod" startAt="9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square.c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ts val="1380"/>
              </a:lnSpc>
              <a:buAutoNum type="arabicPeriod" startAt="9"/>
              <a:tabLst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teapot.c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ts val="1380"/>
              </a:lnSpc>
              <a:buAutoNum type="arabicPeriod" startAt="9"/>
              <a:tabLst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tetra.c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ts val="1410"/>
              </a:lnSpc>
              <a:buAutoNum type="arabicPeriod" startAt="9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trackball.c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627120" y="9874334"/>
            <a:ext cx="304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177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3280" y="916939"/>
            <a:ext cx="5875020" cy="302260"/>
          </a:xfrm>
          <a:prstGeom prst="rect">
            <a:avLst/>
          </a:prstGeom>
          <a:ln w="508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30504">
              <a:lnSpc>
                <a:spcPts val="1900"/>
              </a:lnSpc>
            </a:pPr>
            <a:r>
              <a:rPr sz="1600" spc="-5" dirty="0">
                <a:latin typeface="Times New Roman"/>
                <a:cs typeface="Times New Roman"/>
              </a:rPr>
              <a:t>PROGRAM-PROGRAM CONTOH DARI REDBOOK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OPENGL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1308100"/>
            <a:ext cx="5759450" cy="8361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6700"/>
              </a:lnSpc>
              <a:spcBef>
                <a:spcPts val="100"/>
              </a:spcBef>
            </a:pPr>
            <a:r>
              <a:rPr sz="1100" b="1" spc="-5" dirty="0">
                <a:latin typeface="Verdana"/>
                <a:cs typeface="Verdana"/>
              </a:rPr>
              <a:t>Pengantar</a:t>
            </a:r>
            <a:r>
              <a:rPr sz="1100" spc="-5" dirty="0">
                <a:latin typeface="Verdana"/>
                <a:cs typeface="Verdana"/>
              </a:rPr>
              <a:t>: Program-program </a:t>
            </a:r>
            <a:r>
              <a:rPr sz="1100" spc="-10" dirty="0">
                <a:latin typeface="Verdana"/>
                <a:cs typeface="Verdana"/>
              </a:rPr>
              <a:t>di </a:t>
            </a:r>
            <a:r>
              <a:rPr sz="1100" spc="-5" dirty="0">
                <a:latin typeface="Verdana"/>
                <a:cs typeface="Verdana"/>
              </a:rPr>
              <a:t>bawah ini </a:t>
            </a:r>
            <a:r>
              <a:rPr sz="1100" spc="-10" dirty="0">
                <a:latin typeface="Verdana"/>
                <a:cs typeface="Verdana"/>
              </a:rPr>
              <a:t>diambil dari </a:t>
            </a:r>
            <a:r>
              <a:rPr sz="1100" spc="-5" dirty="0">
                <a:latin typeface="Verdana"/>
                <a:cs typeface="Verdana"/>
              </a:rPr>
              <a:t>buku OpenGL  Programming Guide (Redbook) Addison-Wesley Publishing Company). Versi e-  booknya </a:t>
            </a:r>
            <a:r>
              <a:rPr sz="1100" dirty="0">
                <a:latin typeface="Verdana"/>
                <a:cs typeface="Verdana"/>
              </a:rPr>
              <a:t>serta </a:t>
            </a:r>
            <a:r>
              <a:rPr sz="1100" spc="-10" dirty="0">
                <a:latin typeface="Verdana"/>
                <a:cs typeface="Verdana"/>
              </a:rPr>
              <a:t>file </a:t>
            </a:r>
            <a:r>
              <a:rPr sz="1100" spc="-5" dirty="0">
                <a:latin typeface="Verdana"/>
                <a:cs typeface="Verdana"/>
              </a:rPr>
              <a:t>programnya </a:t>
            </a:r>
            <a:r>
              <a:rPr sz="1100" dirty="0">
                <a:latin typeface="Verdana"/>
                <a:cs typeface="Verdana"/>
              </a:rPr>
              <a:t>dapat </a:t>
            </a:r>
            <a:r>
              <a:rPr sz="1100" spc="-5" dirty="0">
                <a:latin typeface="Verdana"/>
                <a:cs typeface="Verdana"/>
              </a:rPr>
              <a:t>didownload pada </a:t>
            </a:r>
            <a:r>
              <a:rPr sz="1100" dirty="0">
                <a:latin typeface="Verdana"/>
                <a:cs typeface="Verdana"/>
              </a:rPr>
              <a:t>situs </a:t>
            </a:r>
            <a:r>
              <a:rPr sz="1100" spc="-5" dirty="0">
                <a:latin typeface="Verdana"/>
                <a:cs typeface="Verdana"/>
              </a:rPr>
              <a:t>kuliah</a:t>
            </a:r>
            <a:r>
              <a:rPr sz="1100" spc="-25" dirty="0">
                <a:latin typeface="Verdana"/>
                <a:cs typeface="Verdana"/>
              </a:rPr>
              <a:t> </a:t>
            </a:r>
            <a:r>
              <a:rPr sz="1100" spc="-5" dirty="0">
                <a:latin typeface="Verdana"/>
                <a:cs typeface="Verdana"/>
              </a:rPr>
              <a:t>ini.</a:t>
            </a:r>
            <a:endParaRPr sz="1100">
              <a:latin typeface="Verdana"/>
              <a:cs typeface="Verdana"/>
            </a:endParaRPr>
          </a:p>
          <a:p>
            <a:pPr marL="12700" algn="just">
              <a:lnSpc>
                <a:spcPct val="100000"/>
              </a:lnSpc>
              <a:spcBef>
                <a:spcPts val="1100"/>
              </a:spcBef>
            </a:pPr>
            <a:r>
              <a:rPr sz="1200" b="1" dirty="0">
                <a:latin typeface="Times New Roman"/>
                <a:cs typeface="Times New Roman"/>
              </a:rPr>
              <a:t>01: Program </a:t>
            </a:r>
            <a:r>
              <a:rPr sz="1200" b="1" spc="-5" dirty="0">
                <a:latin typeface="Times New Roman"/>
                <a:cs typeface="Times New Roman"/>
              </a:rPr>
              <a:t>Menampilkan Poligon (Example</a:t>
            </a:r>
            <a:r>
              <a:rPr sz="1200" b="1" spc="-4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1-2)</a:t>
            </a:r>
            <a:endParaRPr sz="1200">
              <a:latin typeface="Times New Roman"/>
              <a:cs typeface="Times New Roman"/>
            </a:endParaRPr>
          </a:p>
          <a:p>
            <a:pPr marL="12700" marR="3406775">
              <a:lnSpc>
                <a:spcPts val="1019"/>
              </a:lnSpc>
              <a:spcBef>
                <a:spcPts val="1019"/>
              </a:spcBef>
            </a:pPr>
            <a:r>
              <a:rPr sz="900" spc="-5" dirty="0">
                <a:solidFill>
                  <a:srgbClr val="008000"/>
                </a:solidFill>
                <a:latin typeface="Courier New"/>
                <a:cs typeface="Courier New"/>
              </a:rPr>
              <a:t>/* Prog-01: Menampilkan POLIGON */ 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#include</a:t>
            </a:r>
            <a:r>
              <a:rPr sz="900" spc="-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&lt;gl/glut.h&gt;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965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900" spc="-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display(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900" spc="-5" dirty="0">
                <a:latin typeface="Courier New"/>
                <a:cs typeface="Courier New"/>
              </a:rPr>
              <a:t>)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{</a:t>
            </a:r>
            <a:endParaRPr sz="900">
              <a:latin typeface="Courier New"/>
              <a:cs typeface="Courier New"/>
            </a:endParaRPr>
          </a:p>
          <a:p>
            <a:pPr marL="469900" marR="3223895">
              <a:lnSpc>
                <a:spcPts val="1019"/>
              </a:lnSpc>
              <a:spcBef>
                <a:spcPts val="55"/>
              </a:spcBef>
            </a:pPr>
            <a:r>
              <a:rPr sz="900" spc="-5" dirty="0">
                <a:latin typeface="Courier New"/>
                <a:cs typeface="Courier New"/>
              </a:rPr>
              <a:t>glClear (GL_COLOR_BUFFER_BIT);  glColor3f (1.0, 1.0, 1.0);  glBegin(GL_POLYGON);</a:t>
            </a:r>
            <a:endParaRPr sz="900">
              <a:latin typeface="Courier New"/>
              <a:cs typeface="Courier New"/>
            </a:endParaRPr>
          </a:p>
          <a:p>
            <a:pPr marL="927100">
              <a:lnSpc>
                <a:spcPts val="965"/>
              </a:lnSpc>
            </a:pPr>
            <a:r>
              <a:rPr sz="900" spc="-5" dirty="0">
                <a:latin typeface="Courier New"/>
                <a:cs typeface="Courier New"/>
              </a:rPr>
              <a:t>glVertex3f (0.25, 0.25,</a:t>
            </a:r>
            <a:r>
              <a:rPr sz="900" spc="2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0.0);</a:t>
            </a:r>
            <a:endParaRPr sz="900">
              <a:latin typeface="Courier New"/>
              <a:cs typeface="Courier New"/>
            </a:endParaRPr>
          </a:p>
          <a:p>
            <a:pPr marL="9271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glVertex3f (0.75, 0.25,</a:t>
            </a:r>
            <a:r>
              <a:rPr sz="900" spc="2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0.0);</a:t>
            </a:r>
            <a:endParaRPr sz="900">
              <a:latin typeface="Courier New"/>
              <a:cs typeface="Courier New"/>
            </a:endParaRPr>
          </a:p>
          <a:p>
            <a:pPr marL="9271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glVertex3f (0.75, 0.75,</a:t>
            </a:r>
            <a:r>
              <a:rPr sz="900" spc="2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0.0);</a:t>
            </a:r>
            <a:endParaRPr sz="900">
              <a:latin typeface="Courier New"/>
              <a:cs typeface="Courier New"/>
            </a:endParaRPr>
          </a:p>
          <a:p>
            <a:pPr marL="469900" marR="2835275" indent="457200">
              <a:lnSpc>
                <a:spcPts val="1019"/>
              </a:lnSpc>
              <a:spcBef>
                <a:spcPts val="55"/>
              </a:spcBef>
            </a:pPr>
            <a:r>
              <a:rPr sz="900" spc="-5" dirty="0">
                <a:latin typeface="Courier New"/>
                <a:cs typeface="Courier New"/>
              </a:rPr>
              <a:t>glVertex3f (0.25, 0.75, 0.0);  glEnd();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965"/>
              </a:lnSpc>
            </a:pPr>
            <a:r>
              <a:rPr sz="900" spc="-5" dirty="0">
                <a:latin typeface="Courier New"/>
                <a:cs typeface="Courier New"/>
              </a:rPr>
              <a:t>glFlush</a:t>
            </a:r>
            <a:r>
              <a:rPr sz="900" spc="-1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();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}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900" spc="-5" dirty="0">
                <a:latin typeface="Courier New"/>
                <a:cs typeface="Courier New"/>
              </a:rPr>
              <a:t>main(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900" spc="-5" dirty="0">
                <a:latin typeface="Courier New"/>
                <a:cs typeface="Courier New"/>
              </a:rPr>
              <a:t>argc,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char</a:t>
            </a:r>
            <a:r>
              <a:rPr sz="900" spc="-5" dirty="0">
                <a:latin typeface="Courier New"/>
                <a:cs typeface="Courier New"/>
              </a:rPr>
              <a:t>** argv)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{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glutInit(&amp;argc, argv);</a:t>
            </a:r>
            <a:endParaRPr sz="900">
              <a:latin typeface="Courier New"/>
              <a:cs typeface="Courier New"/>
            </a:endParaRPr>
          </a:p>
          <a:p>
            <a:pPr marL="469900" marR="2195195">
              <a:lnSpc>
                <a:spcPts val="1019"/>
              </a:lnSpc>
              <a:spcBef>
                <a:spcPts val="55"/>
              </a:spcBef>
            </a:pPr>
            <a:r>
              <a:rPr sz="900" spc="-5" dirty="0">
                <a:latin typeface="Courier New"/>
                <a:cs typeface="Courier New"/>
              </a:rPr>
              <a:t>glutInitDisplayMode (GLUT_SINGLE | GLUT_RGB);  glutInitWindowSize (250, 250);</a:t>
            </a:r>
            <a:endParaRPr sz="900">
              <a:latin typeface="Courier New"/>
              <a:cs typeface="Courier New"/>
            </a:endParaRPr>
          </a:p>
          <a:p>
            <a:pPr marL="469900" marR="2263775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glutInitWindowPosition (100, 100);  glutCreateWindow ("Program Pertama OpenGL");  glClearColor (0.0, 0.0, 0.0,</a:t>
            </a:r>
            <a:r>
              <a:rPr sz="900" spc="5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0.0);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965"/>
              </a:lnSpc>
            </a:pPr>
            <a:r>
              <a:rPr sz="900" spc="-5" dirty="0">
                <a:latin typeface="Courier New"/>
                <a:cs typeface="Courier New"/>
              </a:rPr>
              <a:t>glOrtho(0.0, 1.0, 0.0, 1.0, -1.0,</a:t>
            </a:r>
            <a:r>
              <a:rPr sz="90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1.0);</a:t>
            </a:r>
            <a:endParaRPr sz="900">
              <a:latin typeface="Courier New"/>
              <a:cs typeface="Courier New"/>
            </a:endParaRPr>
          </a:p>
          <a:p>
            <a:pPr marL="469900" marR="3566795">
              <a:lnSpc>
                <a:spcPts val="1019"/>
              </a:lnSpc>
              <a:spcBef>
                <a:spcPts val="50"/>
              </a:spcBef>
            </a:pPr>
            <a:r>
              <a:rPr sz="900" spc="-5" dirty="0">
                <a:latin typeface="Courier New"/>
                <a:cs typeface="Courier New"/>
              </a:rPr>
              <a:t>glutDisplayFunc(display);  glutMainLoop();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965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sz="900" spc="-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0;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50"/>
              </a:lnSpc>
            </a:pPr>
            <a:r>
              <a:rPr sz="900" spc="-5" dirty="0">
                <a:latin typeface="Courier New"/>
                <a:cs typeface="Courier New"/>
              </a:rPr>
              <a:t>}</a:t>
            </a:r>
            <a:endParaRPr sz="9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02: Program </a:t>
            </a:r>
            <a:r>
              <a:rPr sz="1200" b="1" spc="-5" dirty="0">
                <a:latin typeface="Times New Roman"/>
                <a:cs typeface="Times New Roman"/>
              </a:rPr>
              <a:t>Double-buffer </a:t>
            </a:r>
            <a:r>
              <a:rPr sz="1200" b="1" dirty="0">
                <a:latin typeface="Times New Roman"/>
                <a:cs typeface="Times New Roman"/>
              </a:rPr>
              <a:t>untuk </a:t>
            </a:r>
            <a:r>
              <a:rPr sz="1200" b="1" spc="-5" dirty="0">
                <a:latin typeface="Times New Roman"/>
                <a:cs typeface="Times New Roman"/>
              </a:rPr>
              <a:t>Animasi Poligon (Example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1-3)</a:t>
            </a:r>
            <a:endParaRPr sz="1200">
              <a:latin typeface="Times New Roman"/>
              <a:cs typeface="Times New Roman"/>
            </a:endParaRPr>
          </a:p>
          <a:p>
            <a:pPr marL="12700" marR="4366895" algn="just">
              <a:lnSpc>
                <a:spcPts val="1019"/>
              </a:lnSpc>
              <a:spcBef>
                <a:spcPts val="1025"/>
              </a:spcBef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#include </a:t>
            </a:r>
            <a:r>
              <a:rPr sz="900" spc="-5" dirty="0">
                <a:latin typeface="Courier New"/>
                <a:cs typeface="Courier New"/>
              </a:rPr>
              <a:t>&lt;windows.h&gt; 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#include </a:t>
            </a:r>
            <a:r>
              <a:rPr sz="900" spc="-5" dirty="0">
                <a:latin typeface="Courier New"/>
                <a:cs typeface="Courier New"/>
              </a:rPr>
              <a:t>&lt;GL/glut.h&gt; 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#include</a:t>
            </a:r>
            <a:r>
              <a:rPr sz="900" spc="-1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&lt;stdlib.h&gt;</a:t>
            </a:r>
            <a:endParaRPr sz="900">
              <a:latin typeface="Courier New"/>
              <a:cs typeface="Courier New"/>
            </a:endParaRPr>
          </a:p>
          <a:p>
            <a:pPr marL="12700" marR="3955415">
              <a:lnSpc>
                <a:spcPts val="1019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static </a:t>
            </a:r>
            <a:r>
              <a:rPr sz="900" spc="-5" dirty="0">
                <a:latin typeface="Courier New"/>
                <a:cs typeface="Courier New"/>
              </a:rPr>
              <a:t>GLfloat spin = 0.0; 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900" spc="-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init(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900" spc="-5" dirty="0">
                <a:latin typeface="Courier New"/>
                <a:cs typeface="Courier New"/>
              </a:rPr>
              <a:t>)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965"/>
              </a:lnSpc>
            </a:pPr>
            <a:r>
              <a:rPr sz="900" spc="-5" dirty="0">
                <a:latin typeface="Courier New"/>
                <a:cs typeface="Courier New"/>
              </a:rPr>
              <a:t>{</a:t>
            </a:r>
            <a:endParaRPr sz="900">
              <a:latin typeface="Courier New"/>
              <a:cs typeface="Courier New"/>
            </a:endParaRPr>
          </a:p>
          <a:p>
            <a:pPr marL="469900" marR="2949575">
              <a:lnSpc>
                <a:spcPts val="1019"/>
              </a:lnSpc>
              <a:spcBef>
                <a:spcPts val="55"/>
              </a:spcBef>
            </a:pPr>
            <a:r>
              <a:rPr sz="900" spc="-5" dirty="0">
                <a:latin typeface="Courier New"/>
                <a:cs typeface="Courier New"/>
              </a:rPr>
              <a:t>glClearColor (0.0, 0.0, 0.0, 0.0);  glShadeModel (GL_FLAT);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994"/>
              </a:lnSpc>
            </a:pPr>
            <a:r>
              <a:rPr sz="900" spc="-5" dirty="0">
                <a:latin typeface="Courier New"/>
                <a:cs typeface="Courier New"/>
              </a:rPr>
              <a:t>}</a:t>
            </a:r>
            <a:endParaRPr sz="9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1050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900" spc="-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display(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900" spc="-5" dirty="0">
                <a:latin typeface="Courier New"/>
                <a:cs typeface="Courier New"/>
              </a:rPr>
              <a:t>)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{</a:t>
            </a:r>
            <a:endParaRPr sz="900">
              <a:latin typeface="Courier New"/>
              <a:cs typeface="Courier New"/>
            </a:endParaRPr>
          </a:p>
          <a:p>
            <a:pPr marL="469900" marR="3292475">
              <a:lnSpc>
                <a:spcPts val="1019"/>
              </a:lnSpc>
              <a:spcBef>
                <a:spcPts val="55"/>
              </a:spcBef>
            </a:pPr>
            <a:r>
              <a:rPr sz="900" spc="-5" dirty="0">
                <a:latin typeface="Courier New"/>
                <a:cs typeface="Courier New"/>
              </a:rPr>
              <a:t>glClear(GL_COLOR_BUFFER_BIT);  glPushMatrix();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965"/>
              </a:lnSpc>
            </a:pPr>
            <a:r>
              <a:rPr sz="900" spc="-5" dirty="0">
                <a:latin typeface="Courier New"/>
                <a:cs typeface="Courier New"/>
              </a:rPr>
              <a:t>glRotatef(spin, 0.0, 0.0, 1.0);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glColor3f(1.0, 1.0, 1.0);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glRectf(-25.0, -25.0, 25.0, 25.0);</a:t>
            </a:r>
            <a:endParaRPr sz="900">
              <a:latin typeface="Courier New"/>
              <a:cs typeface="Courier New"/>
            </a:endParaRPr>
          </a:p>
          <a:p>
            <a:pPr marL="469900" marR="4046854">
              <a:lnSpc>
                <a:spcPts val="1019"/>
              </a:lnSpc>
              <a:spcBef>
                <a:spcPts val="55"/>
              </a:spcBef>
            </a:pPr>
            <a:r>
              <a:rPr sz="900" spc="-5" dirty="0">
                <a:latin typeface="Courier New"/>
                <a:cs typeface="Courier New"/>
              </a:rPr>
              <a:t>glPopMatrix();  glutSwapBuffers();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965"/>
              </a:lnSpc>
            </a:pPr>
            <a:r>
              <a:rPr sz="900" spc="-5" dirty="0">
                <a:latin typeface="Courier New"/>
                <a:cs typeface="Courier New"/>
              </a:rPr>
              <a:t>}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void </a:t>
            </a:r>
            <a:r>
              <a:rPr sz="900" spc="-5" dirty="0">
                <a:latin typeface="Courier New"/>
                <a:cs typeface="Courier New"/>
              </a:rPr>
              <a:t>spinDisplay(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900" spc="-5" dirty="0">
                <a:latin typeface="Courier New"/>
                <a:cs typeface="Courier New"/>
              </a:rPr>
              <a:t>)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0"/>
              </a:lnSpc>
            </a:pPr>
            <a:r>
              <a:rPr sz="900" spc="-5" dirty="0">
                <a:latin typeface="Courier New"/>
                <a:cs typeface="Courier New"/>
              </a:rPr>
              <a:t>{</a:t>
            </a:r>
            <a:endParaRPr sz="900">
              <a:latin typeface="Courier New"/>
              <a:cs typeface="Courier New"/>
            </a:endParaRPr>
          </a:p>
          <a:p>
            <a:pPr marL="469900" marR="3909695">
              <a:lnSpc>
                <a:spcPts val="1019"/>
              </a:lnSpc>
              <a:spcBef>
                <a:spcPts val="45"/>
              </a:spcBef>
            </a:pPr>
            <a:r>
              <a:rPr sz="900" spc="-5" dirty="0">
                <a:latin typeface="Courier New"/>
                <a:cs typeface="Courier New"/>
              </a:rPr>
              <a:t>spin = spin + 2.0; 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sz="900" spc="-5" dirty="0">
                <a:latin typeface="Courier New"/>
                <a:cs typeface="Courier New"/>
              </a:rPr>
              <a:t>(spin &gt; 360.0)  spin = spin - 360.0;  glutPostRedisplay();</a:t>
            </a:r>
            <a:endParaRPr sz="9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358900" y="9625384"/>
            <a:ext cx="1945639" cy="15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30"/>
              </a:lnSpc>
            </a:pPr>
            <a:r>
              <a:rPr sz="900" spc="-5" dirty="0">
                <a:latin typeface="Courier New"/>
                <a:cs typeface="Courier New"/>
              </a:rPr>
              <a:t>glMatrixMode</a:t>
            </a:r>
            <a:r>
              <a:rPr sz="900" spc="2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(GL_MODELVIEW);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27120" y="9874334"/>
            <a:ext cx="304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178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01700" y="883919"/>
            <a:ext cx="4323080" cy="8755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50"/>
              </a:lnSpc>
              <a:spcBef>
                <a:spcPts val="100"/>
              </a:spcBef>
            </a:pPr>
            <a:r>
              <a:rPr sz="900" spc="-5" dirty="0">
                <a:latin typeface="Courier New"/>
                <a:cs typeface="Courier New"/>
              </a:rPr>
              <a:t>}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void </a:t>
            </a:r>
            <a:r>
              <a:rPr sz="900" spc="-5" dirty="0">
                <a:latin typeface="Courier New"/>
                <a:cs typeface="Courier New"/>
              </a:rPr>
              <a:t>reshape(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900" spc="-5" dirty="0">
                <a:latin typeface="Courier New"/>
                <a:cs typeface="Courier New"/>
              </a:rPr>
              <a:t>w,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900" spc="-5" dirty="0">
                <a:latin typeface="Courier New"/>
                <a:cs typeface="Courier New"/>
              </a:rPr>
              <a:t>h)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{</a:t>
            </a:r>
            <a:endParaRPr sz="900">
              <a:latin typeface="Courier New"/>
              <a:cs typeface="Courier New"/>
            </a:endParaRPr>
          </a:p>
          <a:p>
            <a:pPr marL="469900" marR="828040">
              <a:lnSpc>
                <a:spcPts val="1019"/>
              </a:lnSpc>
              <a:spcBef>
                <a:spcPts val="50"/>
              </a:spcBef>
            </a:pPr>
            <a:r>
              <a:rPr sz="900" spc="-5" dirty="0">
                <a:latin typeface="Courier New"/>
                <a:cs typeface="Courier New"/>
              </a:rPr>
              <a:t>glViewport (0, 0, (GLsizei) w, (GLsizei) h);  glMatrixMode(GL_PROJECTION);  glLoadIdentity();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965"/>
              </a:lnSpc>
            </a:pPr>
            <a:r>
              <a:rPr sz="900" spc="-5" dirty="0">
                <a:latin typeface="Courier New"/>
                <a:cs typeface="Courier New"/>
              </a:rPr>
              <a:t>glOrtho(-50.0, 50.0, -50.0, 50.0, -1.0,</a:t>
            </a:r>
            <a:r>
              <a:rPr sz="900" spc="2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1.0);</a:t>
            </a:r>
            <a:endParaRPr sz="900">
              <a:latin typeface="Courier New"/>
              <a:cs typeface="Courier New"/>
            </a:endParaRPr>
          </a:p>
          <a:p>
            <a:pPr marL="469900" marR="1993900">
              <a:lnSpc>
                <a:spcPts val="1019"/>
              </a:lnSpc>
              <a:spcBef>
                <a:spcPts val="55"/>
              </a:spcBef>
            </a:pPr>
            <a:r>
              <a:rPr sz="900" spc="-5" dirty="0">
                <a:latin typeface="Courier New"/>
                <a:cs typeface="Courier New"/>
              </a:rPr>
              <a:t>glMatrixMode(GL_MODELVIEW);  glLoadIdentity();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965"/>
              </a:lnSpc>
            </a:pPr>
            <a:r>
              <a:rPr sz="900" spc="-5" dirty="0">
                <a:latin typeface="Courier New"/>
                <a:cs typeface="Courier New"/>
              </a:rPr>
              <a:t>}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void </a:t>
            </a:r>
            <a:r>
              <a:rPr sz="900" spc="-5" dirty="0">
                <a:latin typeface="Courier New"/>
                <a:cs typeface="Courier New"/>
              </a:rPr>
              <a:t>mouse(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900" spc="-5" dirty="0">
                <a:latin typeface="Courier New"/>
                <a:cs typeface="Courier New"/>
              </a:rPr>
              <a:t>button,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900" spc="-5" dirty="0">
                <a:latin typeface="Courier New"/>
                <a:cs typeface="Courier New"/>
              </a:rPr>
              <a:t>state,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900" spc="-5" dirty="0">
                <a:latin typeface="Courier New"/>
                <a:cs typeface="Courier New"/>
              </a:rPr>
              <a:t>x,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900" spc="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y)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{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1019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switch </a:t>
            </a:r>
            <a:r>
              <a:rPr sz="900" spc="-5" dirty="0">
                <a:latin typeface="Courier New"/>
                <a:cs typeface="Courier New"/>
              </a:rPr>
              <a:t>(button)</a:t>
            </a:r>
            <a:r>
              <a:rPr sz="900" spc="-1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{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1019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case </a:t>
            </a:r>
            <a:r>
              <a:rPr sz="900" spc="-5" dirty="0">
                <a:latin typeface="Courier New"/>
                <a:cs typeface="Courier New"/>
              </a:rPr>
              <a:t>GLUT_LEFT_BUTTON:</a:t>
            </a:r>
            <a:endParaRPr sz="900">
              <a:latin typeface="Courier New"/>
              <a:cs typeface="Courier New"/>
            </a:endParaRPr>
          </a:p>
          <a:p>
            <a:pPr marL="1384300" marR="1148080" indent="-457200">
              <a:lnSpc>
                <a:spcPts val="1019"/>
              </a:lnSpc>
              <a:spcBef>
                <a:spcPts val="55"/>
              </a:spcBef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sz="900" spc="-5" dirty="0">
                <a:latin typeface="Courier New"/>
                <a:cs typeface="Courier New"/>
              </a:rPr>
              <a:t>(state == GLUT_DOWN)  glutIdleFunc(spinDisplay);</a:t>
            </a:r>
            <a:endParaRPr sz="900">
              <a:latin typeface="Courier New"/>
              <a:cs typeface="Courier New"/>
            </a:endParaRPr>
          </a:p>
          <a:p>
            <a:pPr marL="927100">
              <a:lnSpc>
                <a:spcPts val="965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break</a:t>
            </a:r>
            <a:r>
              <a:rPr sz="900" spc="-5" dirty="0">
                <a:latin typeface="Courier New"/>
                <a:cs typeface="Courier New"/>
              </a:rPr>
              <a:t>;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1019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case </a:t>
            </a:r>
            <a:r>
              <a:rPr sz="900" spc="-5" dirty="0">
                <a:latin typeface="Courier New"/>
                <a:cs typeface="Courier New"/>
              </a:rPr>
              <a:t>GLUT_MIDDLE_BUTTON:</a:t>
            </a:r>
            <a:endParaRPr sz="900">
              <a:latin typeface="Courier New"/>
              <a:cs typeface="Courier New"/>
            </a:endParaRPr>
          </a:p>
          <a:p>
            <a:pPr marL="1384300" marR="1628139" indent="-457200">
              <a:lnSpc>
                <a:spcPts val="1019"/>
              </a:lnSpc>
              <a:spcBef>
                <a:spcPts val="55"/>
              </a:spcBef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sz="900" spc="-5" dirty="0">
                <a:latin typeface="Courier New"/>
                <a:cs typeface="Courier New"/>
              </a:rPr>
              <a:t>(state == GLUT_DOWN)  glutIdleFunc(NULL);</a:t>
            </a:r>
            <a:endParaRPr sz="900">
              <a:latin typeface="Courier New"/>
              <a:cs typeface="Courier New"/>
            </a:endParaRPr>
          </a:p>
          <a:p>
            <a:pPr marL="469900" marR="2976880" indent="457200">
              <a:lnSpc>
                <a:spcPts val="1019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break</a:t>
            </a:r>
            <a:r>
              <a:rPr sz="900" spc="-5" dirty="0">
                <a:latin typeface="Courier New"/>
                <a:cs typeface="Courier New"/>
              </a:rPr>
              <a:t>; 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default</a:t>
            </a:r>
            <a:r>
              <a:rPr sz="900" spc="-5" dirty="0">
                <a:latin typeface="Courier New"/>
                <a:cs typeface="Courier New"/>
              </a:rPr>
              <a:t>:</a:t>
            </a:r>
            <a:endParaRPr sz="900">
              <a:latin typeface="Courier New"/>
              <a:cs typeface="Courier New"/>
            </a:endParaRPr>
          </a:p>
          <a:p>
            <a:pPr marL="927100">
              <a:lnSpc>
                <a:spcPts val="944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break</a:t>
            </a:r>
            <a:r>
              <a:rPr sz="900" spc="-5" dirty="0">
                <a:latin typeface="Courier New"/>
                <a:cs typeface="Courier New"/>
              </a:rPr>
              <a:t>;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}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}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900" spc="-5" dirty="0">
                <a:latin typeface="Courier New"/>
                <a:cs typeface="Courier New"/>
              </a:rPr>
              <a:t>main(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900" spc="-5" dirty="0">
                <a:latin typeface="Courier New"/>
                <a:cs typeface="Courier New"/>
              </a:rPr>
              <a:t>argc,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char</a:t>
            </a:r>
            <a:r>
              <a:rPr sz="900" spc="-5" dirty="0">
                <a:latin typeface="Courier New"/>
                <a:cs typeface="Courier New"/>
              </a:rPr>
              <a:t>** argv)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{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glutInit(&amp;argc, argv);</a:t>
            </a:r>
            <a:endParaRPr sz="900">
              <a:latin typeface="Courier New"/>
              <a:cs typeface="Courier New"/>
            </a:endParaRPr>
          </a:p>
          <a:p>
            <a:pPr marL="469900" marR="759460">
              <a:lnSpc>
                <a:spcPts val="1019"/>
              </a:lnSpc>
              <a:spcBef>
                <a:spcPts val="50"/>
              </a:spcBef>
            </a:pPr>
            <a:r>
              <a:rPr sz="900" spc="-5" dirty="0">
                <a:latin typeface="Courier New"/>
                <a:cs typeface="Courier New"/>
              </a:rPr>
              <a:t>glutInitDisplayMode (GLUT_DOUBLE | GLUT_RGB);  glutInitWindowSize (250, 250);</a:t>
            </a:r>
            <a:endParaRPr sz="900">
              <a:latin typeface="Courier New"/>
              <a:cs typeface="Courier New"/>
            </a:endParaRPr>
          </a:p>
          <a:p>
            <a:pPr marL="469900" marR="151384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glutInitWindowPosition (100, 100);  glutCreateWindow (argv[0]);</a:t>
            </a:r>
            <a:endParaRPr sz="900">
              <a:latin typeface="Courier New"/>
              <a:cs typeface="Courier New"/>
            </a:endParaRPr>
          </a:p>
          <a:p>
            <a:pPr marL="469900" marR="213106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init ();  glutDisplayFunc(display);  glutReshapeFunc(reshape);  glutMouseFunc(mouse);  glutMainLoop();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965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sz="900" spc="-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0;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50"/>
              </a:lnSpc>
            </a:pPr>
            <a:r>
              <a:rPr sz="900" spc="-5" dirty="0">
                <a:latin typeface="Courier New"/>
                <a:cs typeface="Courier New"/>
              </a:rPr>
              <a:t>}</a:t>
            </a:r>
            <a:endParaRPr sz="9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8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03: </a:t>
            </a:r>
            <a:r>
              <a:rPr sz="1200" b="1" spc="-5" dirty="0">
                <a:latin typeface="Times New Roman"/>
                <a:cs typeface="Times New Roman"/>
              </a:rPr>
              <a:t>Menggambar Kubus (Example</a:t>
            </a:r>
            <a:r>
              <a:rPr sz="1200" b="1" spc="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3-1)</a:t>
            </a:r>
            <a:endParaRPr sz="1200">
              <a:latin typeface="Times New Roman"/>
              <a:cs typeface="Times New Roman"/>
            </a:endParaRPr>
          </a:p>
          <a:p>
            <a:pPr marL="12700" marR="2176780">
              <a:lnSpc>
                <a:spcPts val="1019"/>
              </a:lnSpc>
              <a:spcBef>
                <a:spcPts val="1025"/>
              </a:spcBef>
            </a:pPr>
            <a:r>
              <a:rPr sz="900" spc="-5" dirty="0">
                <a:solidFill>
                  <a:srgbClr val="008000"/>
                </a:solidFill>
                <a:latin typeface="Courier New"/>
                <a:cs typeface="Courier New"/>
              </a:rPr>
              <a:t>/* Prog-03: Menggambar Kubus */ 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#include</a:t>
            </a:r>
            <a:r>
              <a:rPr sz="900" spc="-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&lt;windows.h&gt;</a:t>
            </a:r>
            <a:endParaRPr sz="900">
              <a:latin typeface="Courier New"/>
              <a:cs typeface="Courier New"/>
            </a:endParaRPr>
          </a:p>
          <a:p>
            <a:pPr marL="12700" marR="2931160">
              <a:lnSpc>
                <a:spcPts val="1019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#include</a:t>
            </a:r>
            <a:r>
              <a:rPr sz="900" spc="-1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&lt;GL/glut.h&gt; 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900" spc="-1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init(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900" spc="-5" dirty="0">
                <a:latin typeface="Courier New"/>
                <a:cs typeface="Courier New"/>
              </a:rPr>
              <a:t>)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965"/>
              </a:lnSpc>
            </a:pPr>
            <a:r>
              <a:rPr sz="900" spc="-5" dirty="0">
                <a:latin typeface="Courier New"/>
                <a:cs typeface="Courier New"/>
              </a:rPr>
              <a:t>{</a:t>
            </a:r>
            <a:endParaRPr sz="900">
              <a:latin typeface="Courier New"/>
              <a:cs typeface="Courier New"/>
            </a:endParaRPr>
          </a:p>
          <a:p>
            <a:pPr marL="469900" marR="1513840">
              <a:lnSpc>
                <a:spcPts val="1019"/>
              </a:lnSpc>
              <a:spcBef>
                <a:spcPts val="50"/>
              </a:spcBef>
            </a:pPr>
            <a:r>
              <a:rPr sz="900" spc="-5" dirty="0">
                <a:latin typeface="Courier New"/>
                <a:cs typeface="Courier New"/>
              </a:rPr>
              <a:t>glClearColor (0.0, 0.0, 0.0, 0.0);  glShadeModel (GL_FLAT);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965"/>
              </a:lnSpc>
            </a:pPr>
            <a:r>
              <a:rPr sz="900" spc="-5" dirty="0">
                <a:latin typeface="Courier New"/>
                <a:cs typeface="Courier New"/>
              </a:rPr>
              <a:t>}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900" spc="-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display(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900" spc="-5" dirty="0">
                <a:latin typeface="Courier New"/>
                <a:cs typeface="Courier New"/>
              </a:rPr>
              <a:t>)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{</a:t>
            </a:r>
            <a:endParaRPr sz="900">
              <a:latin typeface="Courier New"/>
              <a:cs typeface="Courier New"/>
            </a:endParaRPr>
          </a:p>
          <a:p>
            <a:pPr marL="469900" marR="1788160">
              <a:lnSpc>
                <a:spcPts val="1019"/>
              </a:lnSpc>
              <a:spcBef>
                <a:spcPts val="55"/>
              </a:spcBef>
            </a:pPr>
            <a:r>
              <a:rPr sz="900" spc="-5" dirty="0">
                <a:latin typeface="Courier New"/>
                <a:cs typeface="Courier New"/>
              </a:rPr>
              <a:t>glClear (GL_COLOR_BUFFER_BIT);  glColor3f (1.0, 1.0,</a:t>
            </a:r>
            <a:r>
              <a:rPr sz="90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1.0);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955"/>
              </a:lnSpc>
            </a:pPr>
            <a:r>
              <a:rPr sz="900" spc="-5" dirty="0">
                <a:latin typeface="Courier New"/>
                <a:cs typeface="Courier New"/>
              </a:rPr>
              <a:t>glLoadIdentity (); </a:t>
            </a:r>
            <a:r>
              <a:rPr sz="900" spc="-5" dirty="0">
                <a:solidFill>
                  <a:srgbClr val="008000"/>
                </a:solidFill>
                <a:latin typeface="Courier New"/>
                <a:cs typeface="Courier New"/>
              </a:rPr>
              <a:t>/* clear the matrix</a:t>
            </a:r>
            <a:r>
              <a:rPr sz="900" spc="15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solidFill>
                  <a:srgbClr val="008000"/>
                </a:solidFill>
                <a:latin typeface="Courier New"/>
                <a:cs typeface="Courier New"/>
              </a:rPr>
              <a:t>*/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1010"/>
              </a:lnSpc>
            </a:pPr>
            <a:r>
              <a:rPr sz="900" spc="-5" dirty="0">
                <a:solidFill>
                  <a:srgbClr val="008000"/>
                </a:solidFill>
                <a:latin typeface="Courier New"/>
                <a:cs typeface="Courier New"/>
              </a:rPr>
              <a:t>/* viewing transformation */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gluLookAt (0.0, 0.0, 5.0, 0.0, 0.0, 0.0, 0.0, 1.0,</a:t>
            </a:r>
            <a:r>
              <a:rPr sz="900" spc="12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0.0);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glScalef (1.0, 2.0, 1.0); </a:t>
            </a:r>
            <a:r>
              <a:rPr sz="900" spc="-5" dirty="0">
                <a:solidFill>
                  <a:srgbClr val="008000"/>
                </a:solidFill>
                <a:latin typeface="Courier New"/>
                <a:cs typeface="Courier New"/>
              </a:rPr>
              <a:t>/* modeling transformation</a:t>
            </a:r>
            <a:r>
              <a:rPr sz="900" spc="11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solidFill>
                  <a:srgbClr val="008000"/>
                </a:solidFill>
                <a:latin typeface="Courier New"/>
                <a:cs typeface="Courier New"/>
              </a:rPr>
              <a:t>*/</a:t>
            </a:r>
            <a:endParaRPr sz="900">
              <a:latin typeface="Courier New"/>
              <a:cs typeface="Courier New"/>
            </a:endParaRPr>
          </a:p>
          <a:p>
            <a:pPr marL="469900" marR="2542540">
              <a:lnSpc>
                <a:spcPts val="1019"/>
              </a:lnSpc>
              <a:spcBef>
                <a:spcPts val="55"/>
              </a:spcBef>
            </a:pPr>
            <a:r>
              <a:rPr sz="900" spc="-5" dirty="0">
                <a:latin typeface="Courier New"/>
                <a:cs typeface="Courier New"/>
              </a:rPr>
              <a:t>glutWireCube</a:t>
            </a:r>
            <a:r>
              <a:rPr sz="900" spc="-2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(1.0);  glFlush</a:t>
            </a:r>
            <a:r>
              <a:rPr sz="900" spc="-15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();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965"/>
              </a:lnSpc>
            </a:pPr>
            <a:r>
              <a:rPr sz="900" spc="-5" dirty="0">
                <a:latin typeface="Courier New"/>
                <a:cs typeface="Courier New"/>
              </a:rPr>
              <a:t>}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void </a:t>
            </a:r>
            <a:r>
              <a:rPr sz="900" spc="-5" dirty="0">
                <a:latin typeface="Courier New"/>
                <a:cs typeface="Courier New"/>
              </a:rPr>
              <a:t>reshape (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900" spc="-5" dirty="0">
                <a:latin typeface="Courier New"/>
                <a:cs typeface="Courier New"/>
              </a:rPr>
              <a:t>w,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900" spc="-5" dirty="0">
                <a:latin typeface="Courier New"/>
                <a:cs typeface="Courier New"/>
              </a:rPr>
              <a:t>h)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{</a:t>
            </a:r>
            <a:endParaRPr sz="900">
              <a:latin typeface="Courier New"/>
              <a:cs typeface="Courier New"/>
            </a:endParaRPr>
          </a:p>
          <a:p>
            <a:pPr marL="469900" marR="828040">
              <a:lnSpc>
                <a:spcPts val="1019"/>
              </a:lnSpc>
              <a:spcBef>
                <a:spcPts val="55"/>
              </a:spcBef>
            </a:pPr>
            <a:r>
              <a:rPr sz="900" spc="-5" dirty="0">
                <a:latin typeface="Courier New"/>
                <a:cs typeface="Courier New"/>
              </a:rPr>
              <a:t>glViewport (0, 0, (GLsizei) w, (GLsizei) h);  glMatrixMode (GL_PROJECTION);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969"/>
              </a:lnSpc>
            </a:pPr>
            <a:r>
              <a:rPr sz="900" spc="-5" dirty="0">
                <a:latin typeface="Courier New"/>
                <a:cs typeface="Courier New"/>
              </a:rPr>
              <a:t>glLoadIdentity</a:t>
            </a:r>
            <a:r>
              <a:rPr sz="900" spc="-1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();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1055"/>
              </a:lnSpc>
            </a:pPr>
            <a:r>
              <a:rPr sz="900" spc="-5" dirty="0">
                <a:latin typeface="Courier New"/>
                <a:cs typeface="Courier New"/>
              </a:rPr>
              <a:t>glFrustum (-1.0, 1.0, -1.0, 1.0, 1.5,</a:t>
            </a:r>
            <a:r>
              <a:rPr sz="900" spc="2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20.0);</a:t>
            </a:r>
            <a:endParaRPr sz="9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01700" y="9623581"/>
            <a:ext cx="93980" cy="15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30"/>
              </a:lnSpc>
            </a:pPr>
            <a:r>
              <a:rPr sz="900" spc="-5" dirty="0">
                <a:latin typeface="Courier New"/>
                <a:cs typeface="Courier New"/>
              </a:rPr>
              <a:t>}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27120" y="9874334"/>
            <a:ext cx="304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179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01700" y="883919"/>
            <a:ext cx="4620260" cy="8754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50"/>
              </a:lnSpc>
              <a:spcBef>
                <a:spcPts val="100"/>
              </a:spcBef>
            </a:pPr>
            <a:r>
              <a:rPr sz="900" spc="-5" dirty="0">
                <a:latin typeface="Courier New"/>
                <a:cs typeface="Courier New"/>
              </a:rPr>
              <a:t>}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900" spc="-5" dirty="0">
                <a:latin typeface="Courier New"/>
                <a:cs typeface="Courier New"/>
              </a:rPr>
              <a:t>main(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900" spc="-5" dirty="0">
                <a:latin typeface="Courier New"/>
                <a:cs typeface="Courier New"/>
              </a:rPr>
              <a:t>argc,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char</a:t>
            </a:r>
            <a:r>
              <a:rPr sz="900" spc="-5" dirty="0">
                <a:latin typeface="Courier New"/>
                <a:cs typeface="Courier New"/>
              </a:rPr>
              <a:t>** argv)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{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glutInit(&amp;argc, argv);</a:t>
            </a:r>
            <a:endParaRPr sz="900">
              <a:latin typeface="Courier New"/>
              <a:cs typeface="Courier New"/>
            </a:endParaRPr>
          </a:p>
          <a:p>
            <a:pPr marL="469900" marR="1056640">
              <a:lnSpc>
                <a:spcPts val="1019"/>
              </a:lnSpc>
              <a:spcBef>
                <a:spcPts val="50"/>
              </a:spcBef>
            </a:pPr>
            <a:r>
              <a:rPr sz="900" spc="-5" dirty="0">
                <a:latin typeface="Courier New"/>
                <a:cs typeface="Courier New"/>
              </a:rPr>
              <a:t>glutInitDisplayMode (GLUT_SINGLE | GLUT_RGB);  glutInitWindowSize (500, 500);</a:t>
            </a:r>
            <a:endParaRPr sz="900">
              <a:latin typeface="Courier New"/>
              <a:cs typeface="Courier New"/>
            </a:endParaRPr>
          </a:p>
          <a:p>
            <a:pPr marL="469900" marR="181102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glutInitWindowPosition (100, 100);  glutCreateWindow (argv[0]);</a:t>
            </a:r>
            <a:endParaRPr sz="900">
              <a:latin typeface="Courier New"/>
              <a:cs typeface="Courier New"/>
            </a:endParaRPr>
          </a:p>
          <a:p>
            <a:pPr marL="469900" marR="242824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init ();  glutDisplayFunc(display);  glutReshapeFunc(reshape);  glutMainLoop();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965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sz="900" spc="-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0;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50"/>
              </a:lnSpc>
            </a:pPr>
            <a:r>
              <a:rPr sz="900" spc="-5" dirty="0">
                <a:latin typeface="Courier New"/>
                <a:cs typeface="Courier New"/>
              </a:rPr>
              <a:t>}</a:t>
            </a:r>
            <a:endParaRPr sz="9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8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04: </a:t>
            </a:r>
            <a:r>
              <a:rPr sz="1200" b="1" spc="-5" dirty="0">
                <a:latin typeface="Times New Roman"/>
                <a:cs typeface="Times New Roman"/>
              </a:rPr>
              <a:t>Line </a:t>
            </a:r>
            <a:r>
              <a:rPr sz="1200" b="1" dirty="0">
                <a:latin typeface="Times New Roman"/>
                <a:cs typeface="Times New Roman"/>
              </a:rPr>
              <a:t>Patterns </a:t>
            </a:r>
            <a:r>
              <a:rPr sz="1200" b="1" spc="-10" dirty="0">
                <a:latin typeface="Times New Roman"/>
                <a:cs typeface="Times New Roman"/>
              </a:rPr>
              <a:t>(Example</a:t>
            </a:r>
            <a:r>
              <a:rPr sz="1200" b="1" dirty="0">
                <a:latin typeface="Times New Roman"/>
                <a:cs typeface="Times New Roman"/>
              </a:rPr>
              <a:t> 2-5)</a:t>
            </a:r>
            <a:endParaRPr sz="1200">
              <a:latin typeface="Times New Roman"/>
              <a:cs typeface="Times New Roman"/>
            </a:endParaRPr>
          </a:p>
          <a:p>
            <a:pPr marL="12700" marR="3228340">
              <a:lnSpc>
                <a:spcPts val="1019"/>
              </a:lnSpc>
              <a:spcBef>
                <a:spcPts val="1005"/>
              </a:spcBef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#include</a:t>
            </a:r>
            <a:r>
              <a:rPr sz="900" spc="-1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&lt;windows.h&gt; 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#include</a:t>
            </a:r>
            <a:r>
              <a:rPr sz="900" spc="-1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&lt;GL/glut.h&gt;</a:t>
            </a:r>
            <a:endParaRPr sz="900">
              <a:latin typeface="Courier New"/>
              <a:cs typeface="Courier New"/>
            </a:endParaRPr>
          </a:p>
          <a:p>
            <a:pPr marL="12700" marR="760095">
              <a:lnSpc>
                <a:spcPts val="1019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#define </a:t>
            </a:r>
            <a:r>
              <a:rPr sz="900" spc="-5" dirty="0">
                <a:latin typeface="Courier New"/>
                <a:cs typeface="Courier New"/>
              </a:rPr>
              <a:t>drawOneLine(x1,y1,x2,y2) glBegin(GL_LINES); \  glVertex2f ((x1),(y1)); glVertex2f ((x2),(y2)); glEnd(); 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900" spc="-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init(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900" spc="-5" dirty="0">
                <a:latin typeface="Courier New"/>
                <a:cs typeface="Courier New"/>
              </a:rPr>
              <a:t>)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965"/>
              </a:lnSpc>
            </a:pPr>
            <a:r>
              <a:rPr sz="900" spc="-5" dirty="0">
                <a:latin typeface="Courier New"/>
                <a:cs typeface="Courier New"/>
              </a:rPr>
              <a:t>{</a:t>
            </a:r>
            <a:endParaRPr sz="900">
              <a:latin typeface="Courier New"/>
              <a:cs typeface="Courier New"/>
            </a:endParaRPr>
          </a:p>
          <a:p>
            <a:pPr marL="469900" marR="1811020">
              <a:lnSpc>
                <a:spcPts val="1019"/>
              </a:lnSpc>
              <a:spcBef>
                <a:spcPts val="55"/>
              </a:spcBef>
            </a:pPr>
            <a:r>
              <a:rPr sz="900" spc="-5" dirty="0">
                <a:latin typeface="Courier New"/>
                <a:cs typeface="Courier New"/>
              </a:rPr>
              <a:t>glClearColor (0.0, 0.0, 0.0, 0.0);  glShadeModel (GL_FLAT);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965"/>
              </a:lnSpc>
            </a:pPr>
            <a:r>
              <a:rPr sz="900" spc="-5" dirty="0">
                <a:latin typeface="Courier New"/>
                <a:cs typeface="Courier New"/>
              </a:rPr>
              <a:t>}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900" spc="-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display(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900" spc="-5" dirty="0">
                <a:latin typeface="Courier New"/>
                <a:cs typeface="Courier New"/>
              </a:rPr>
              <a:t>)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{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1019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900" spc="-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i;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glClear (GL_COLOR_BUFFER_BIT);</a:t>
            </a:r>
            <a:endParaRPr sz="900">
              <a:latin typeface="Courier New"/>
              <a:cs typeface="Courier New"/>
            </a:endParaRPr>
          </a:p>
          <a:p>
            <a:pPr marL="469900" marR="1948180">
              <a:lnSpc>
                <a:spcPts val="1019"/>
              </a:lnSpc>
              <a:spcBef>
                <a:spcPts val="55"/>
              </a:spcBef>
            </a:pPr>
            <a:r>
              <a:rPr sz="900" spc="-5" dirty="0">
                <a:solidFill>
                  <a:srgbClr val="008000"/>
                </a:solidFill>
                <a:latin typeface="Courier New"/>
                <a:cs typeface="Courier New"/>
              </a:rPr>
              <a:t>/* select white for all lines */  </a:t>
            </a:r>
            <a:r>
              <a:rPr sz="900" spc="-5" dirty="0">
                <a:latin typeface="Courier New"/>
                <a:cs typeface="Courier New"/>
              </a:rPr>
              <a:t>glColor3f (1.0, 1.0, 1.0);</a:t>
            </a:r>
            <a:endParaRPr sz="900">
              <a:latin typeface="Courier New"/>
              <a:cs typeface="Courier New"/>
            </a:endParaRPr>
          </a:p>
          <a:p>
            <a:pPr marL="469900" marR="302895">
              <a:lnSpc>
                <a:spcPts val="1019"/>
              </a:lnSpc>
            </a:pPr>
            <a:r>
              <a:rPr sz="900" spc="-5" dirty="0">
                <a:solidFill>
                  <a:srgbClr val="008000"/>
                </a:solidFill>
                <a:latin typeface="Courier New"/>
                <a:cs typeface="Courier New"/>
              </a:rPr>
              <a:t>/* in 1st row, 3 lines, each with a different stipple */  </a:t>
            </a:r>
            <a:r>
              <a:rPr sz="900" spc="-5" dirty="0">
                <a:latin typeface="Courier New"/>
                <a:cs typeface="Courier New"/>
              </a:rPr>
              <a:t>glEnable (GL_LINE_STIPPLE);</a:t>
            </a:r>
            <a:endParaRPr sz="900">
              <a:latin typeface="Courier New"/>
              <a:cs typeface="Courier New"/>
            </a:endParaRPr>
          </a:p>
          <a:p>
            <a:pPr marL="469900" marR="139954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glLineStipple (1, 0x0101); </a:t>
            </a:r>
            <a:r>
              <a:rPr sz="900" spc="-5" dirty="0">
                <a:solidFill>
                  <a:srgbClr val="008000"/>
                </a:solidFill>
                <a:latin typeface="Courier New"/>
                <a:cs typeface="Courier New"/>
              </a:rPr>
              <a:t>/* dotted */  </a:t>
            </a:r>
            <a:r>
              <a:rPr sz="900" spc="-5" dirty="0">
                <a:latin typeface="Courier New"/>
                <a:cs typeface="Courier New"/>
              </a:rPr>
              <a:t>drawOneLine (50.0, 125.0, 150.0,</a:t>
            </a:r>
            <a:r>
              <a:rPr sz="900" spc="7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125.0);</a:t>
            </a:r>
            <a:endParaRPr sz="900">
              <a:latin typeface="Courier New"/>
              <a:cs typeface="Courier New"/>
            </a:endParaRPr>
          </a:p>
          <a:p>
            <a:pPr marL="469900" marR="133096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glLineStipple (1, 0x00FF); </a:t>
            </a:r>
            <a:r>
              <a:rPr sz="900" spc="-5" dirty="0">
                <a:solidFill>
                  <a:srgbClr val="008000"/>
                </a:solidFill>
                <a:latin typeface="Courier New"/>
                <a:cs typeface="Courier New"/>
              </a:rPr>
              <a:t>/* dashed */  </a:t>
            </a:r>
            <a:r>
              <a:rPr sz="900" spc="-5" dirty="0">
                <a:latin typeface="Courier New"/>
                <a:cs typeface="Courier New"/>
              </a:rPr>
              <a:t>drawOneLine (150.0, 125.0, 250.0,</a:t>
            </a:r>
            <a:r>
              <a:rPr sz="900" spc="75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125.0);</a:t>
            </a:r>
            <a:endParaRPr sz="900">
              <a:latin typeface="Courier New"/>
              <a:cs typeface="Courier New"/>
            </a:endParaRPr>
          </a:p>
          <a:p>
            <a:pPr marL="469900" marR="98806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glLineStipple (1, 0x1C47); </a:t>
            </a:r>
            <a:r>
              <a:rPr sz="900" spc="-5" dirty="0">
                <a:solidFill>
                  <a:srgbClr val="008000"/>
                </a:solidFill>
                <a:latin typeface="Courier New"/>
                <a:cs typeface="Courier New"/>
              </a:rPr>
              <a:t>/* dash/dot/dash */  </a:t>
            </a:r>
            <a:r>
              <a:rPr sz="900" spc="-5" dirty="0">
                <a:latin typeface="Courier New"/>
                <a:cs typeface="Courier New"/>
              </a:rPr>
              <a:t>drawOneLine (250.0, 125.0, 350.0,</a:t>
            </a:r>
            <a:r>
              <a:rPr sz="900" spc="3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125.0);</a:t>
            </a:r>
            <a:endParaRPr sz="900">
              <a:latin typeface="Courier New"/>
              <a:cs typeface="Courier New"/>
            </a:endParaRPr>
          </a:p>
          <a:p>
            <a:pPr marL="469900" marR="97155">
              <a:lnSpc>
                <a:spcPts val="1019"/>
              </a:lnSpc>
            </a:pPr>
            <a:r>
              <a:rPr sz="900" spc="-5" dirty="0">
                <a:solidFill>
                  <a:srgbClr val="008000"/>
                </a:solidFill>
                <a:latin typeface="Courier New"/>
                <a:cs typeface="Courier New"/>
              </a:rPr>
              <a:t>/* in 2nd row, 3 wide lines, each with different stipple */  </a:t>
            </a:r>
            <a:r>
              <a:rPr sz="900" spc="-5" dirty="0">
                <a:latin typeface="Courier New"/>
                <a:cs typeface="Courier New"/>
              </a:rPr>
              <a:t>glLineWidth</a:t>
            </a:r>
            <a:r>
              <a:rPr sz="900" spc="-1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(5.0);</a:t>
            </a:r>
            <a:endParaRPr sz="900">
              <a:latin typeface="Courier New"/>
              <a:cs typeface="Courier New"/>
            </a:endParaRPr>
          </a:p>
          <a:p>
            <a:pPr marL="469900" marR="139954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glLineStipple (1, 0x0101); </a:t>
            </a:r>
            <a:r>
              <a:rPr sz="900" spc="-5" dirty="0">
                <a:solidFill>
                  <a:srgbClr val="008000"/>
                </a:solidFill>
                <a:latin typeface="Courier New"/>
                <a:cs typeface="Courier New"/>
              </a:rPr>
              <a:t>/* dotted */  </a:t>
            </a:r>
            <a:r>
              <a:rPr sz="900" spc="-5" dirty="0">
                <a:latin typeface="Courier New"/>
                <a:cs typeface="Courier New"/>
              </a:rPr>
              <a:t>drawOneLine (50.0, 100.0, 150.0,</a:t>
            </a:r>
            <a:r>
              <a:rPr sz="900" spc="7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100.0);</a:t>
            </a:r>
            <a:endParaRPr sz="900">
              <a:latin typeface="Courier New"/>
              <a:cs typeface="Courier New"/>
            </a:endParaRPr>
          </a:p>
          <a:p>
            <a:pPr marL="469900" marR="133096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glLineStipple (1, 0x00FF); </a:t>
            </a:r>
            <a:r>
              <a:rPr sz="900" spc="-5" dirty="0">
                <a:solidFill>
                  <a:srgbClr val="008000"/>
                </a:solidFill>
                <a:latin typeface="Courier New"/>
                <a:cs typeface="Courier New"/>
              </a:rPr>
              <a:t>/* dashed */  </a:t>
            </a:r>
            <a:r>
              <a:rPr sz="900" spc="-5" dirty="0">
                <a:latin typeface="Courier New"/>
                <a:cs typeface="Courier New"/>
              </a:rPr>
              <a:t>drawOneLine (150.0, 100.0, 250.0,</a:t>
            </a:r>
            <a:r>
              <a:rPr sz="900" spc="75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100.0);</a:t>
            </a:r>
            <a:endParaRPr sz="900">
              <a:latin typeface="Courier New"/>
              <a:cs typeface="Courier New"/>
            </a:endParaRPr>
          </a:p>
          <a:p>
            <a:pPr marL="469900" marR="98806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glLineStipple (1, 0x1C47); </a:t>
            </a:r>
            <a:r>
              <a:rPr sz="900" spc="-5" dirty="0">
                <a:solidFill>
                  <a:srgbClr val="008000"/>
                </a:solidFill>
                <a:latin typeface="Courier New"/>
                <a:cs typeface="Courier New"/>
              </a:rPr>
              <a:t>/* dash/dot/dash */  </a:t>
            </a:r>
            <a:r>
              <a:rPr sz="900" spc="-5" dirty="0">
                <a:latin typeface="Courier New"/>
                <a:cs typeface="Courier New"/>
              </a:rPr>
              <a:t>drawOneLine (250.0, 100.0, 350.0,</a:t>
            </a:r>
            <a:r>
              <a:rPr sz="900" spc="3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100.0);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965"/>
              </a:lnSpc>
            </a:pPr>
            <a:r>
              <a:rPr sz="900" spc="-5" dirty="0">
                <a:latin typeface="Courier New"/>
                <a:cs typeface="Courier New"/>
              </a:rPr>
              <a:t>glLineWidth</a:t>
            </a:r>
            <a:r>
              <a:rPr sz="900" spc="-1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(1.0);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1019"/>
              </a:lnSpc>
            </a:pPr>
            <a:r>
              <a:rPr sz="900" spc="-5" dirty="0">
                <a:solidFill>
                  <a:srgbClr val="008000"/>
                </a:solidFill>
                <a:latin typeface="Courier New"/>
                <a:cs typeface="Courier New"/>
              </a:rPr>
              <a:t>/* in 3rd row, 6 lines, with dash/dot/dash stipple</a:t>
            </a:r>
            <a:r>
              <a:rPr sz="900" spc="55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solidFill>
                  <a:srgbClr val="008000"/>
                </a:solidFill>
                <a:latin typeface="Courier New"/>
                <a:cs typeface="Courier New"/>
              </a:rPr>
              <a:t>*/</a:t>
            </a:r>
            <a:endParaRPr sz="900">
              <a:latin typeface="Courier New"/>
              <a:cs typeface="Courier New"/>
            </a:endParaRPr>
          </a:p>
          <a:p>
            <a:pPr marL="469900" marR="988060" algn="just">
              <a:lnSpc>
                <a:spcPts val="1019"/>
              </a:lnSpc>
              <a:spcBef>
                <a:spcPts val="50"/>
              </a:spcBef>
            </a:pPr>
            <a:r>
              <a:rPr sz="900" spc="-5" dirty="0">
                <a:solidFill>
                  <a:srgbClr val="008000"/>
                </a:solidFill>
                <a:latin typeface="Courier New"/>
                <a:cs typeface="Courier New"/>
              </a:rPr>
              <a:t>/* as part of a single connected line strip */  </a:t>
            </a:r>
            <a:r>
              <a:rPr sz="900" spc="-5" dirty="0">
                <a:latin typeface="Courier New"/>
                <a:cs typeface="Courier New"/>
              </a:rPr>
              <a:t>glLineStipple (1, 0x1C47); </a:t>
            </a:r>
            <a:r>
              <a:rPr sz="900" spc="-5" dirty="0">
                <a:solidFill>
                  <a:srgbClr val="008000"/>
                </a:solidFill>
                <a:latin typeface="Courier New"/>
                <a:cs typeface="Courier New"/>
              </a:rPr>
              <a:t>/* dash/dot/dash */  </a:t>
            </a:r>
            <a:r>
              <a:rPr sz="900" spc="-5" dirty="0">
                <a:latin typeface="Courier New"/>
                <a:cs typeface="Courier New"/>
              </a:rPr>
              <a:t>glBegin (GL_LINE_STRIP);</a:t>
            </a:r>
            <a:endParaRPr sz="900">
              <a:latin typeface="Courier New"/>
              <a:cs typeface="Courier New"/>
            </a:endParaRPr>
          </a:p>
          <a:p>
            <a:pPr marL="927100">
              <a:lnSpc>
                <a:spcPts val="965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for </a:t>
            </a:r>
            <a:r>
              <a:rPr sz="900" spc="-5" dirty="0">
                <a:latin typeface="Courier New"/>
                <a:cs typeface="Courier New"/>
              </a:rPr>
              <a:t>(i = 0; i &lt; 7;</a:t>
            </a:r>
            <a:r>
              <a:rPr sz="900" spc="-1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i++)</a:t>
            </a:r>
            <a:endParaRPr sz="900">
              <a:latin typeface="Courier New"/>
              <a:cs typeface="Courier New"/>
            </a:endParaRPr>
          </a:p>
          <a:p>
            <a:pPr marL="1384300">
              <a:lnSpc>
                <a:spcPts val="1010"/>
              </a:lnSpc>
            </a:pPr>
            <a:r>
              <a:rPr sz="900" spc="-5" dirty="0">
                <a:latin typeface="Courier New"/>
                <a:cs typeface="Courier New"/>
              </a:rPr>
              <a:t>glVertex2f (50.0 + ((GLfloat) i * 50.0),</a:t>
            </a:r>
            <a:r>
              <a:rPr sz="900" spc="85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75.0);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1010"/>
              </a:lnSpc>
            </a:pPr>
            <a:r>
              <a:rPr sz="900" spc="-5" dirty="0">
                <a:latin typeface="Courier New"/>
                <a:cs typeface="Courier New"/>
              </a:rPr>
              <a:t>glEnd</a:t>
            </a:r>
            <a:r>
              <a:rPr sz="900" spc="-1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();</a:t>
            </a:r>
            <a:endParaRPr sz="900">
              <a:latin typeface="Courier New"/>
              <a:cs typeface="Courier New"/>
            </a:endParaRPr>
          </a:p>
          <a:p>
            <a:pPr marL="469900" marR="371475">
              <a:lnSpc>
                <a:spcPts val="1019"/>
              </a:lnSpc>
              <a:spcBef>
                <a:spcPts val="50"/>
              </a:spcBef>
            </a:pPr>
            <a:r>
              <a:rPr sz="900" spc="-5" dirty="0">
                <a:solidFill>
                  <a:srgbClr val="008000"/>
                </a:solidFill>
                <a:latin typeface="Courier New"/>
                <a:cs typeface="Courier New"/>
              </a:rPr>
              <a:t>/* in 4th row, 6 independent lines with same stipple */ 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for </a:t>
            </a:r>
            <a:r>
              <a:rPr sz="900" spc="-5" dirty="0">
                <a:latin typeface="Courier New"/>
                <a:cs typeface="Courier New"/>
              </a:rPr>
              <a:t>(i = 0; i &lt; 6; i++)</a:t>
            </a:r>
            <a:r>
              <a:rPr sz="900" spc="-1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{</a:t>
            </a:r>
            <a:endParaRPr sz="900">
              <a:latin typeface="Courier New"/>
              <a:cs typeface="Courier New"/>
            </a:endParaRPr>
          </a:p>
          <a:p>
            <a:pPr marL="927100">
              <a:lnSpc>
                <a:spcPts val="965"/>
              </a:lnSpc>
            </a:pPr>
            <a:r>
              <a:rPr sz="900" spc="-5" dirty="0">
                <a:latin typeface="Courier New"/>
                <a:cs typeface="Courier New"/>
              </a:rPr>
              <a:t>drawOneLine (50.0 + ((GLfloat) i * 50.0),</a:t>
            </a:r>
            <a:r>
              <a:rPr sz="900" spc="4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50.0,</a:t>
            </a:r>
            <a:endParaRPr sz="900">
              <a:latin typeface="Courier New"/>
              <a:cs typeface="Courier New"/>
            </a:endParaRPr>
          </a:p>
          <a:p>
            <a:pPr marL="9271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50.0 + ((GLfloat)(i+1) * 50.0),</a:t>
            </a:r>
            <a:r>
              <a:rPr sz="900" spc="5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50.0);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}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1019"/>
              </a:lnSpc>
            </a:pPr>
            <a:r>
              <a:rPr sz="900" spc="-5" dirty="0">
                <a:solidFill>
                  <a:srgbClr val="008000"/>
                </a:solidFill>
                <a:latin typeface="Courier New"/>
                <a:cs typeface="Courier New"/>
              </a:rPr>
              <a:t>/* in 5th row, 1 line, with dash/dot/dash stipple</a:t>
            </a:r>
            <a:r>
              <a:rPr sz="900" spc="5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solidFill>
                  <a:srgbClr val="008000"/>
                </a:solidFill>
                <a:latin typeface="Courier New"/>
                <a:cs typeface="Courier New"/>
              </a:rPr>
              <a:t>*/</a:t>
            </a:r>
            <a:endParaRPr sz="900">
              <a:latin typeface="Courier New"/>
              <a:cs typeface="Courier New"/>
            </a:endParaRPr>
          </a:p>
          <a:p>
            <a:pPr marL="469900" marR="988060">
              <a:lnSpc>
                <a:spcPts val="1019"/>
              </a:lnSpc>
              <a:spcBef>
                <a:spcPts val="55"/>
              </a:spcBef>
            </a:pPr>
            <a:r>
              <a:rPr sz="900" spc="-5" dirty="0">
                <a:solidFill>
                  <a:srgbClr val="008000"/>
                </a:solidFill>
                <a:latin typeface="Courier New"/>
                <a:cs typeface="Courier New"/>
              </a:rPr>
              <a:t>/* and a stipple repeat factor of 5 */  </a:t>
            </a:r>
            <a:r>
              <a:rPr sz="900" spc="-5" dirty="0">
                <a:latin typeface="Courier New"/>
                <a:cs typeface="Courier New"/>
              </a:rPr>
              <a:t>glLineStipple (5, 0x1C47); </a:t>
            </a:r>
            <a:r>
              <a:rPr sz="900" spc="-5" dirty="0">
                <a:solidFill>
                  <a:srgbClr val="008000"/>
                </a:solidFill>
                <a:latin typeface="Courier New"/>
                <a:cs typeface="Courier New"/>
              </a:rPr>
              <a:t>/* dash/dot/dash */  </a:t>
            </a:r>
            <a:r>
              <a:rPr sz="900" spc="-5" dirty="0">
                <a:latin typeface="Courier New"/>
                <a:cs typeface="Courier New"/>
              </a:rPr>
              <a:t>drawOneLine (50.0, 25.0, 350.0,</a:t>
            </a:r>
            <a:r>
              <a:rPr sz="900" spc="15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25.0);</a:t>
            </a:r>
            <a:endParaRPr sz="900">
              <a:latin typeface="Courier New"/>
              <a:cs typeface="Courier New"/>
            </a:endParaRPr>
          </a:p>
          <a:p>
            <a:pPr marL="469900" marR="22225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glDisable (GL_LINE_STIPPLE);  glFlush</a:t>
            </a:r>
            <a:r>
              <a:rPr sz="900" spc="-1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();</a:t>
            </a:r>
            <a:endParaRPr sz="9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358900" y="9621218"/>
            <a:ext cx="2082800" cy="15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30"/>
              </a:lnSpc>
            </a:pPr>
            <a:r>
              <a:rPr sz="900" spc="-5" dirty="0">
                <a:latin typeface="Courier New"/>
                <a:cs typeface="Courier New"/>
              </a:rPr>
              <a:t>glEnable</a:t>
            </a:r>
            <a:r>
              <a:rPr sz="900" spc="3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(GL_POLYGON_STIPPLE);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27120" y="9874334"/>
            <a:ext cx="304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180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01700" y="883919"/>
            <a:ext cx="4231640" cy="8751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50"/>
              </a:lnSpc>
              <a:spcBef>
                <a:spcPts val="100"/>
              </a:spcBef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void </a:t>
            </a:r>
            <a:r>
              <a:rPr sz="900" spc="-5" dirty="0">
                <a:latin typeface="Courier New"/>
                <a:cs typeface="Courier New"/>
              </a:rPr>
              <a:t>reshape (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900" spc="-5" dirty="0">
                <a:latin typeface="Courier New"/>
                <a:cs typeface="Courier New"/>
              </a:rPr>
              <a:t>w,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900" spc="-5" dirty="0">
                <a:latin typeface="Courier New"/>
                <a:cs typeface="Courier New"/>
              </a:rPr>
              <a:t>h)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{</a:t>
            </a:r>
            <a:endParaRPr sz="900">
              <a:latin typeface="Courier New"/>
              <a:cs typeface="Courier New"/>
            </a:endParaRPr>
          </a:p>
          <a:p>
            <a:pPr marL="469900" marR="736600">
              <a:lnSpc>
                <a:spcPts val="1019"/>
              </a:lnSpc>
              <a:spcBef>
                <a:spcPts val="50"/>
              </a:spcBef>
            </a:pPr>
            <a:r>
              <a:rPr sz="900" spc="-5" dirty="0">
                <a:latin typeface="Courier New"/>
                <a:cs typeface="Courier New"/>
              </a:rPr>
              <a:t>glViewport (0, 0, (GLsizei) w, (GLsizei) h);  glMatrixMode (GL_PROJECTION);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965"/>
              </a:lnSpc>
            </a:pPr>
            <a:r>
              <a:rPr sz="900" spc="-5" dirty="0">
                <a:latin typeface="Courier New"/>
                <a:cs typeface="Courier New"/>
              </a:rPr>
              <a:t>glLoadIdentity</a:t>
            </a:r>
            <a:r>
              <a:rPr sz="900" spc="-1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();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gluOrtho2D (0.0, (GLdouble) w, 0.0, (GLdouble)</a:t>
            </a:r>
            <a:r>
              <a:rPr sz="900" spc="55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h);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}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900" spc="-5" dirty="0">
                <a:latin typeface="Courier New"/>
                <a:cs typeface="Courier New"/>
              </a:rPr>
              <a:t>main(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900" spc="-5" dirty="0">
                <a:latin typeface="Courier New"/>
                <a:cs typeface="Courier New"/>
              </a:rPr>
              <a:t>argc,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char</a:t>
            </a:r>
            <a:r>
              <a:rPr sz="900" spc="-5" dirty="0">
                <a:latin typeface="Courier New"/>
                <a:cs typeface="Courier New"/>
              </a:rPr>
              <a:t>** argv)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{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glutInit(&amp;argc, argv);</a:t>
            </a:r>
            <a:endParaRPr sz="900">
              <a:latin typeface="Courier New"/>
              <a:cs typeface="Courier New"/>
            </a:endParaRPr>
          </a:p>
          <a:p>
            <a:pPr marL="469900" marR="668020">
              <a:lnSpc>
                <a:spcPts val="1019"/>
              </a:lnSpc>
              <a:spcBef>
                <a:spcPts val="55"/>
              </a:spcBef>
            </a:pPr>
            <a:r>
              <a:rPr sz="900" spc="-5" dirty="0">
                <a:latin typeface="Courier New"/>
                <a:cs typeface="Courier New"/>
              </a:rPr>
              <a:t>glutInitDisplayMode (GLUT_SINGLE | GLUT_RGB);  glutInitWindowSize (400, 150);</a:t>
            </a:r>
            <a:endParaRPr sz="900">
              <a:latin typeface="Courier New"/>
              <a:cs typeface="Courier New"/>
            </a:endParaRPr>
          </a:p>
          <a:p>
            <a:pPr marL="469900" marR="14224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glutInitWindowPosition (100, 100);  glutCreateWindow (argv[0]);</a:t>
            </a:r>
            <a:endParaRPr sz="900">
              <a:latin typeface="Courier New"/>
              <a:cs typeface="Courier New"/>
            </a:endParaRPr>
          </a:p>
          <a:p>
            <a:pPr marL="469900" marR="203962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init ();  glutDisplayFunc(display);  glutReshapeFunc(reshape);  glutMainLoop();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965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sz="900" spc="-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0;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50"/>
              </a:lnSpc>
            </a:pPr>
            <a:r>
              <a:rPr sz="900" spc="-5" dirty="0">
                <a:latin typeface="Courier New"/>
                <a:cs typeface="Courier New"/>
              </a:rPr>
              <a:t>}</a:t>
            </a:r>
            <a:endParaRPr sz="9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8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b="1" dirty="0">
                <a:latin typeface="Times New Roman"/>
                <a:cs typeface="Times New Roman"/>
              </a:rPr>
              <a:t>05: </a:t>
            </a:r>
            <a:r>
              <a:rPr sz="1200" b="1" spc="-5" dirty="0">
                <a:latin typeface="Times New Roman"/>
                <a:cs typeface="Times New Roman"/>
              </a:rPr>
              <a:t>Polygon </a:t>
            </a:r>
            <a:r>
              <a:rPr sz="1200" b="1" dirty="0">
                <a:latin typeface="Times New Roman"/>
                <a:cs typeface="Times New Roman"/>
              </a:rPr>
              <a:t>Patterns </a:t>
            </a:r>
            <a:r>
              <a:rPr sz="1200" b="1" spc="-5" dirty="0">
                <a:latin typeface="Times New Roman"/>
                <a:cs typeface="Times New Roman"/>
              </a:rPr>
              <a:t>(Example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2-6)</a:t>
            </a:r>
            <a:endParaRPr sz="1200">
              <a:latin typeface="Times New Roman"/>
              <a:cs typeface="Times New Roman"/>
            </a:endParaRPr>
          </a:p>
          <a:p>
            <a:pPr marL="12700" marR="2839720" algn="just">
              <a:lnSpc>
                <a:spcPts val="1019"/>
              </a:lnSpc>
              <a:spcBef>
                <a:spcPts val="980"/>
              </a:spcBef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#include</a:t>
            </a:r>
            <a:r>
              <a:rPr sz="900" spc="-1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&lt;windows.h&gt; 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#include</a:t>
            </a:r>
            <a:r>
              <a:rPr sz="900" spc="-1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&lt;GL/glut.h&gt; 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900" spc="-1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display(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900" spc="-5" dirty="0">
                <a:latin typeface="Courier New"/>
                <a:cs typeface="Courier New"/>
              </a:rPr>
              <a:t>)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965"/>
              </a:lnSpc>
            </a:pPr>
            <a:r>
              <a:rPr sz="900" spc="-5" dirty="0">
                <a:latin typeface="Courier New"/>
                <a:cs typeface="Courier New"/>
              </a:rPr>
              <a:t>{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GLubyte fly[] =</a:t>
            </a:r>
            <a:r>
              <a:rPr sz="900" spc="-1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{</a:t>
            </a:r>
            <a:endParaRPr sz="900">
              <a:latin typeface="Courier New"/>
              <a:cs typeface="Courier New"/>
            </a:endParaRPr>
          </a:p>
          <a:p>
            <a:pPr marL="927100" algn="just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0x00, 0x00, 0x00, 0x00, 0x00, 0x00, 0x00,</a:t>
            </a:r>
            <a:r>
              <a:rPr sz="900" spc="9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0x00,</a:t>
            </a:r>
            <a:endParaRPr sz="900">
              <a:latin typeface="Courier New"/>
              <a:cs typeface="Courier New"/>
            </a:endParaRPr>
          </a:p>
          <a:p>
            <a:pPr marL="927100" algn="just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0x03, 0x80, 0x01, 0xC0, 0x06, 0xC0, 0x03,</a:t>
            </a:r>
            <a:r>
              <a:rPr sz="900" spc="9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0x60,</a:t>
            </a:r>
            <a:endParaRPr sz="900">
              <a:latin typeface="Courier New"/>
              <a:cs typeface="Courier New"/>
            </a:endParaRPr>
          </a:p>
          <a:p>
            <a:pPr marL="927100" algn="just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0x04, 0x60, 0x06, 0x20, 0x04, 0x30, 0x0C,</a:t>
            </a:r>
            <a:r>
              <a:rPr sz="900" spc="9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0x20,</a:t>
            </a:r>
            <a:endParaRPr sz="900">
              <a:latin typeface="Courier New"/>
              <a:cs typeface="Courier New"/>
            </a:endParaRPr>
          </a:p>
          <a:p>
            <a:pPr marL="927100" algn="just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0x04, 0x18, 0x18, 0x20, 0x04, 0x0C, 0x30,</a:t>
            </a:r>
            <a:r>
              <a:rPr sz="900" spc="9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0x20,</a:t>
            </a:r>
            <a:endParaRPr sz="900">
              <a:latin typeface="Courier New"/>
              <a:cs typeface="Courier New"/>
            </a:endParaRPr>
          </a:p>
          <a:p>
            <a:pPr marL="927100" algn="just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0x04, 0x06, 0x60, 0x20, 0x44, 0x03, 0xC0,</a:t>
            </a:r>
            <a:r>
              <a:rPr sz="900" spc="9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0x22,</a:t>
            </a:r>
            <a:endParaRPr sz="900">
              <a:latin typeface="Courier New"/>
              <a:cs typeface="Courier New"/>
            </a:endParaRPr>
          </a:p>
          <a:p>
            <a:pPr marL="927100" algn="just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0x44, 0x01, 0x80, 0x22, 0x44, 0x01, 0x80,</a:t>
            </a:r>
            <a:r>
              <a:rPr sz="900" spc="9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0x22,</a:t>
            </a:r>
            <a:endParaRPr sz="900">
              <a:latin typeface="Courier New"/>
              <a:cs typeface="Courier New"/>
            </a:endParaRPr>
          </a:p>
          <a:p>
            <a:pPr marL="927100" algn="just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0x44, 0x01, 0x80, 0x22, 0x44, 0x01, 0x80,</a:t>
            </a:r>
            <a:r>
              <a:rPr sz="900" spc="9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0x22,</a:t>
            </a:r>
            <a:endParaRPr sz="900">
              <a:latin typeface="Courier New"/>
              <a:cs typeface="Courier New"/>
            </a:endParaRPr>
          </a:p>
          <a:p>
            <a:pPr marL="927100" algn="just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0x44, 0x01, 0x80, 0x22, 0x44, 0x01, 0x80,</a:t>
            </a:r>
            <a:r>
              <a:rPr sz="900" spc="9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0x22,</a:t>
            </a:r>
            <a:endParaRPr sz="900">
              <a:latin typeface="Courier New"/>
              <a:cs typeface="Courier New"/>
            </a:endParaRPr>
          </a:p>
          <a:p>
            <a:pPr marL="927100" algn="just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0x66, 0x01, 0x80, 0x66, 0x33, 0x01, 0x80,</a:t>
            </a:r>
            <a:r>
              <a:rPr sz="900" spc="9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0xCC,</a:t>
            </a:r>
            <a:endParaRPr sz="900">
              <a:latin typeface="Courier New"/>
              <a:cs typeface="Courier New"/>
            </a:endParaRPr>
          </a:p>
          <a:p>
            <a:pPr marL="927100" algn="just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0x19, 0x81, 0x81, 0x98, 0x0C, 0xC1, 0x83,</a:t>
            </a:r>
            <a:r>
              <a:rPr sz="900" spc="9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0x30,</a:t>
            </a:r>
            <a:endParaRPr sz="900">
              <a:latin typeface="Courier New"/>
              <a:cs typeface="Courier New"/>
            </a:endParaRPr>
          </a:p>
          <a:p>
            <a:pPr marL="927100" marR="73660" algn="just">
              <a:lnSpc>
                <a:spcPts val="1019"/>
              </a:lnSpc>
              <a:spcBef>
                <a:spcPts val="55"/>
              </a:spcBef>
            </a:pPr>
            <a:r>
              <a:rPr sz="900" spc="-5" dirty="0">
                <a:latin typeface="Courier New"/>
                <a:cs typeface="Courier New"/>
              </a:rPr>
              <a:t>0x07, 0xe1, 0x87, 0xe0, 0x03, 0x3f, 0xfc, 0xc0,  0x03, 0x31, 0x8c, 0xc0, 0x03, 0x33, 0xcc, 0xc0,  0x06, 0x64, 0x26, 0x60, 0x0c, 0xcc, 0x33,</a:t>
            </a:r>
            <a:r>
              <a:rPr sz="900" spc="9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0x30,</a:t>
            </a:r>
            <a:endParaRPr sz="900">
              <a:latin typeface="Courier New"/>
              <a:cs typeface="Courier New"/>
            </a:endParaRPr>
          </a:p>
          <a:p>
            <a:pPr marL="927100" algn="just">
              <a:lnSpc>
                <a:spcPts val="965"/>
              </a:lnSpc>
            </a:pPr>
            <a:r>
              <a:rPr sz="900" spc="-5" dirty="0">
                <a:latin typeface="Courier New"/>
                <a:cs typeface="Courier New"/>
              </a:rPr>
              <a:t>0x18, 0xcc, 0x33, 0x18, 0x10, 0xc4, 0x23,</a:t>
            </a:r>
            <a:r>
              <a:rPr sz="900" spc="9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0x08,</a:t>
            </a:r>
            <a:endParaRPr sz="900">
              <a:latin typeface="Courier New"/>
              <a:cs typeface="Courier New"/>
            </a:endParaRPr>
          </a:p>
          <a:p>
            <a:pPr marL="927100" algn="just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0x10, 0x63, 0xC6, 0x08, 0x10, 0x30, 0x0c,</a:t>
            </a:r>
            <a:r>
              <a:rPr sz="900" spc="9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0x08,</a:t>
            </a:r>
            <a:endParaRPr sz="900">
              <a:latin typeface="Courier New"/>
              <a:cs typeface="Courier New"/>
            </a:endParaRPr>
          </a:p>
          <a:p>
            <a:pPr marL="927100" algn="just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0x10, 0x18, 0x18, 0x08, 0x10, 0x00, 0x00,</a:t>
            </a:r>
            <a:r>
              <a:rPr sz="900" spc="9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0x08};</a:t>
            </a:r>
            <a:endParaRPr sz="900">
              <a:latin typeface="Courier New"/>
              <a:cs typeface="Courier New"/>
            </a:endParaRPr>
          </a:p>
          <a:p>
            <a:pPr marL="469900" algn="just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GLubyte halftone[] =</a:t>
            </a:r>
            <a:r>
              <a:rPr sz="900" spc="-1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{</a:t>
            </a:r>
            <a:endParaRPr sz="900">
              <a:latin typeface="Courier New"/>
              <a:cs typeface="Courier New"/>
            </a:endParaRPr>
          </a:p>
          <a:p>
            <a:pPr marL="9271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0xAA, 0xAA, 0xAA, 0xAA, 0x55, 0x55, 0x55,</a:t>
            </a:r>
            <a:r>
              <a:rPr sz="900" spc="9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0x55,</a:t>
            </a:r>
            <a:endParaRPr sz="900">
              <a:latin typeface="Courier New"/>
              <a:cs typeface="Courier New"/>
            </a:endParaRPr>
          </a:p>
          <a:p>
            <a:pPr marL="9271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0xAA, 0xAA, 0xAA, 0xAA, 0x55, 0x55, 0x55,</a:t>
            </a:r>
            <a:r>
              <a:rPr sz="900" spc="9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0x55,</a:t>
            </a:r>
            <a:endParaRPr sz="900">
              <a:latin typeface="Courier New"/>
              <a:cs typeface="Courier New"/>
            </a:endParaRPr>
          </a:p>
          <a:p>
            <a:pPr marL="9271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0xAA, 0xAA, 0xAA, 0xAA, 0x55, 0x55, 0x55,</a:t>
            </a:r>
            <a:r>
              <a:rPr sz="900" spc="9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0x55,</a:t>
            </a:r>
            <a:endParaRPr sz="900">
              <a:latin typeface="Courier New"/>
              <a:cs typeface="Courier New"/>
            </a:endParaRPr>
          </a:p>
          <a:p>
            <a:pPr marL="9271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0xAA, 0xAA, 0xAA, 0xAA, 0x55, 0x55, 0x55,</a:t>
            </a:r>
            <a:r>
              <a:rPr sz="900" spc="9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0x55,</a:t>
            </a:r>
            <a:endParaRPr sz="900">
              <a:latin typeface="Courier New"/>
              <a:cs typeface="Courier New"/>
            </a:endParaRPr>
          </a:p>
          <a:p>
            <a:pPr marL="9271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0xAA, 0xAA, 0xAA, 0xAA, 0x55, 0x55, 0x55,</a:t>
            </a:r>
            <a:r>
              <a:rPr sz="900" spc="9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0x55,</a:t>
            </a:r>
            <a:endParaRPr sz="900">
              <a:latin typeface="Courier New"/>
              <a:cs typeface="Courier New"/>
            </a:endParaRPr>
          </a:p>
          <a:p>
            <a:pPr marL="9271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0xAA, 0xAA, 0xAA, 0xAA, 0x55, 0x55, 0x55,</a:t>
            </a:r>
            <a:r>
              <a:rPr sz="900" spc="9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0x55,</a:t>
            </a:r>
            <a:endParaRPr sz="900">
              <a:latin typeface="Courier New"/>
              <a:cs typeface="Courier New"/>
            </a:endParaRPr>
          </a:p>
          <a:p>
            <a:pPr marL="9271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0xAA, 0xAA, 0xAA, 0xAA, 0x55, 0x55, 0x55,</a:t>
            </a:r>
            <a:r>
              <a:rPr sz="900" spc="9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0x55,</a:t>
            </a:r>
            <a:endParaRPr sz="900">
              <a:latin typeface="Courier New"/>
              <a:cs typeface="Courier New"/>
            </a:endParaRPr>
          </a:p>
          <a:p>
            <a:pPr marL="9271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0xAA, 0xAA, 0xAA, 0xAA, 0x55, 0x55, 0x55,</a:t>
            </a:r>
            <a:r>
              <a:rPr sz="900" spc="9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0x55,</a:t>
            </a:r>
            <a:endParaRPr sz="900">
              <a:latin typeface="Courier New"/>
              <a:cs typeface="Courier New"/>
            </a:endParaRPr>
          </a:p>
          <a:p>
            <a:pPr marL="9271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0xAA, 0xAA, 0xAA, 0xAA, 0x55, 0x55, 0x55,</a:t>
            </a:r>
            <a:r>
              <a:rPr sz="900" spc="9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0x55,</a:t>
            </a:r>
            <a:endParaRPr sz="900">
              <a:latin typeface="Courier New"/>
              <a:cs typeface="Courier New"/>
            </a:endParaRPr>
          </a:p>
          <a:p>
            <a:pPr marL="9271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0xAA, 0xAA, 0xAA, 0xAA, 0x55, 0x55, 0x55,</a:t>
            </a:r>
            <a:r>
              <a:rPr sz="900" spc="9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0x55,</a:t>
            </a:r>
            <a:endParaRPr sz="900">
              <a:latin typeface="Courier New"/>
              <a:cs typeface="Courier New"/>
            </a:endParaRPr>
          </a:p>
          <a:p>
            <a:pPr marL="9271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0xAA, 0xAA, 0xAA, 0xAA, 0x55, 0x55, 0x55,</a:t>
            </a:r>
            <a:r>
              <a:rPr sz="900" spc="9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0x55,</a:t>
            </a:r>
            <a:endParaRPr sz="900">
              <a:latin typeface="Courier New"/>
              <a:cs typeface="Courier New"/>
            </a:endParaRPr>
          </a:p>
          <a:p>
            <a:pPr marL="9271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0xAA, 0xAA, 0xAA, 0xAA, 0x55, 0x55, 0x55,</a:t>
            </a:r>
            <a:r>
              <a:rPr sz="900" spc="9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0x55,</a:t>
            </a:r>
            <a:endParaRPr sz="900">
              <a:latin typeface="Courier New"/>
              <a:cs typeface="Courier New"/>
            </a:endParaRPr>
          </a:p>
          <a:p>
            <a:pPr marL="9271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0xAA, 0xAA, 0xAA, 0xAA, 0x55, 0x55, 0x55,</a:t>
            </a:r>
            <a:r>
              <a:rPr sz="900" spc="9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0x55,</a:t>
            </a:r>
            <a:endParaRPr sz="900">
              <a:latin typeface="Courier New"/>
              <a:cs typeface="Courier New"/>
            </a:endParaRPr>
          </a:p>
          <a:p>
            <a:pPr marL="9271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0xAA, 0xAA, 0xAA, 0xAA, 0x55, 0x55, 0x55,</a:t>
            </a:r>
            <a:r>
              <a:rPr sz="900" spc="9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0x55,</a:t>
            </a:r>
            <a:endParaRPr sz="900">
              <a:latin typeface="Courier New"/>
              <a:cs typeface="Courier New"/>
            </a:endParaRPr>
          </a:p>
          <a:p>
            <a:pPr marL="9271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0xAA, 0xAA, 0xAA, 0xAA, 0x55, 0x55, 0x55,</a:t>
            </a:r>
            <a:r>
              <a:rPr sz="900" spc="9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0x55,</a:t>
            </a:r>
            <a:endParaRPr sz="900">
              <a:latin typeface="Courier New"/>
              <a:cs typeface="Courier New"/>
            </a:endParaRPr>
          </a:p>
          <a:p>
            <a:pPr marL="927100">
              <a:lnSpc>
                <a:spcPts val="1050"/>
              </a:lnSpc>
            </a:pPr>
            <a:r>
              <a:rPr sz="900" spc="-5" dirty="0">
                <a:latin typeface="Courier New"/>
                <a:cs typeface="Courier New"/>
              </a:rPr>
              <a:t>0xAA, 0xAA, 0xAA, 0xAA, 0x55, 0x55, 0x55,</a:t>
            </a:r>
            <a:r>
              <a:rPr sz="900" spc="9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0x55};</a:t>
            </a:r>
            <a:endParaRPr sz="9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ourier New"/>
              <a:cs typeface="Courier New"/>
            </a:endParaRPr>
          </a:p>
          <a:p>
            <a:pPr marL="469900" marR="169672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glClear (GL_COLOR_BUFFER_BIT);  glColor3f (1.0, 1.0,</a:t>
            </a:r>
            <a:r>
              <a:rPr sz="90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1.0);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955"/>
              </a:lnSpc>
            </a:pPr>
            <a:r>
              <a:rPr sz="900" spc="-5" dirty="0">
                <a:solidFill>
                  <a:srgbClr val="008000"/>
                </a:solidFill>
                <a:latin typeface="Courier New"/>
                <a:cs typeface="Courier New"/>
              </a:rPr>
              <a:t>/* draw one solid, unstippled rectangle,</a:t>
            </a:r>
            <a:r>
              <a:rPr sz="900" spc="2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solidFill>
                  <a:srgbClr val="008000"/>
                </a:solidFill>
                <a:latin typeface="Courier New"/>
                <a:cs typeface="Courier New"/>
              </a:rPr>
              <a:t>*/</a:t>
            </a:r>
            <a:endParaRPr sz="900">
              <a:latin typeface="Courier New"/>
              <a:cs typeface="Courier New"/>
            </a:endParaRPr>
          </a:p>
          <a:p>
            <a:pPr marL="469900" marR="1353820">
              <a:lnSpc>
                <a:spcPts val="1019"/>
              </a:lnSpc>
              <a:spcBef>
                <a:spcPts val="45"/>
              </a:spcBef>
            </a:pPr>
            <a:r>
              <a:rPr sz="900" spc="-5" dirty="0">
                <a:solidFill>
                  <a:srgbClr val="008000"/>
                </a:solidFill>
                <a:latin typeface="Courier New"/>
                <a:cs typeface="Courier New"/>
              </a:rPr>
              <a:t>/* then two stippled rectangles */  </a:t>
            </a:r>
            <a:r>
              <a:rPr sz="900" spc="-5" dirty="0">
                <a:latin typeface="Courier New"/>
                <a:cs typeface="Courier New"/>
              </a:rPr>
              <a:t>glRectf (25.0, 25.0, 125.0,</a:t>
            </a:r>
            <a:r>
              <a:rPr sz="900" spc="45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125.0);</a:t>
            </a:r>
            <a:endParaRPr sz="9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01700" y="9624204"/>
            <a:ext cx="93980" cy="15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30"/>
              </a:lnSpc>
            </a:pPr>
            <a:r>
              <a:rPr sz="900" spc="-5" dirty="0">
                <a:latin typeface="Courier New"/>
                <a:cs typeface="Courier New"/>
              </a:rPr>
              <a:t>}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27120" y="9874334"/>
            <a:ext cx="304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181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01700" y="883919"/>
            <a:ext cx="4391660" cy="8754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>
              <a:lnSpc>
                <a:spcPts val="1050"/>
              </a:lnSpc>
              <a:spcBef>
                <a:spcPts val="100"/>
              </a:spcBef>
            </a:pPr>
            <a:r>
              <a:rPr sz="900" spc="-5" dirty="0">
                <a:latin typeface="Courier New"/>
                <a:cs typeface="Courier New"/>
              </a:rPr>
              <a:t>glPolygonStipple (fly);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glRectf (125.0, 25.0, 225.0,</a:t>
            </a:r>
            <a:r>
              <a:rPr sz="90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125.0);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glPolygonStipple (halftone);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glRectf (225.0, 25.0, 325.0,</a:t>
            </a:r>
            <a:r>
              <a:rPr sz="90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125.0);</a:t>
            </a:r>
            <a:endParaRPr sz="900">
              <a:latin typeface="Courier New"/>
              <a:cs typeface="Courier New"/>
            </a:endParaRPr>
          </a:p>
          <a:p>
            <a:pPr marL="469900" marR="1788160">
              <a:lnSpc>
                <a:spcPts val="1019"/>
              </a:lnSpc>
              <a:spcBef>
                <a:spcPts val="50"/>
              </a:spcBef>
            </a:pPr>
            <a:r>
              <a:rPr sz="900" spc="-5" dirty="0">
                <a:latin typeface="Courier New"/>
                <a:cs typeface="Courier New"/>
              </a:rPr>
              <a:t>glDisable (GL_POLYGON_STIPPLE);  glFlush</a:t>
            </a:r>
            <a:r>
              <a:rPr sz="900" spc="-1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();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965"/>
              </a:lnSpc>
            </a:pPr>
            <a:r>
              <a:rPr sz="900" spc="-5" dirty="0">
                <a:latin typeface="Courier New"/>
                <a:cs typeface="Courier New"/>
              </a:rPr>
              <a:t>}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void </a:t>
            </a:r>
            <a:r>
              <a:rPr sz="900" spc="-5" dirty="0">
                <a:latin typeface="Courier New"/>
                <a:cs typeface="Courier New"/>
              </a:rPr>
              <a:t>init</a:t>
            </a:r>
            <a:r>
              <a:rPr sz="900" spc="-1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(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900" spc="-5" dirty="0">
                <a:latin typeface="Courier New"/>
                <a:cs typeface="Courier New"/>
              </a:rPr>
              <a:t>)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{</a:t>
            </a:r>
            <a:endParaRPr sz="900">
              <a:latin typeface="Courier New"/>
              <a:cs typeface="Courier New"/>
            </a:endParaRPr>
          </a:p>
          <a:p>
            <a:pPr marL="469900" marR="1582420">
              <a:lnSpc>
                <a:spcPts val="1019"/>
              </a:lnSpc>
              <a:spcBef>
                <a:spcPts val="55"/>
              </a:spcBef>
            </a:pPr>
            <a:r>
              <a:rPr sz="900" spc="-5" dirty="0">
                <a:latin typeface="Courier New"/>
                <a:cs typeface="Courier New"/>
              </a:rPr>
              <a:t>glClearColor (0.0, 0.0, 0.0, 0.0);  glShadeModel (GL_FLAT);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965"/>
              </a:lnSpc>
            </a:pPr>
            <a:r>
              <a:rPr sz="900" spc="-5" dirty="0">
                <a:latin typeface="Courier New"/>
                <a:cs typeface="Courier New"/>
              </a:rPr>
              <a:t>}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void </a:t>
            </a:r>
            <a:r>
              <a:rPr sz="900" spc="-5" dirty="0">
                <a:latin typeface="Courier New"/>
                <a:cs typeface="Courier New"/>
              </a:rPr>
              <a:t>reshape (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900" spc="-5" dirty="0">
                <a:latin typeface="Courier New"/>
                <a:cs typeface="Courier New"/>
              </a:rPr>
              <a:t>w,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900" spc="-5" dirty="0">
                <a:latin typeface="Courier New"/>
                <a:cs typeface="Courier New"/>
              </a:rPr>
              <a:t>h)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{</a:t>
            </a:r>
            <a:endParaRPr sz="900">
              <a:latin typeface="Courier New"/>
              <a:cs typeface="Courier New"/>
            </a:endParaRPr>
          </a:p>
          <a:p>
            <a:pPr marL="469900" marR="896619">
              <a:lnSpc>
                <a:spcPts val="1019"/>
              </a:lnSpc>
              <a:spcBef>
                <a:spcPts val="55"/>
              </a:spcBef>
            </a:pPr>
            <a:r>
              <a:rPr sz="900" spc="-5" dirty="0">
                <a:latin typeface="Courier New"/>
                <a:cs typeface="Courier New"/>
              </a:rPr>
              <a:t>glViewport (0, 0, (GLsizei) w, (GLsizei) h);  glMatrixMode (GL_PROJECTION);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965"/>
              </a:lnSpc>
            </a:pPr>
            <a:r>
              <a:rPr sz="900" spc="-5" dirty="0">
                <a:latin typeface="Courier New"/>
                <a:cs typeface="Courier New"/>
              </a:rPr>
              <a:t>glLoadIdentity</a:t>
            </a:r>
            <a:r>
              <a:rPr sz="900" spc="-1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();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gluOrtho2D (0.0, (GLdouble) w, 0.0, (GLdouble)</a:t>
            </a:r>
            <a:r>
              <a:rPr sz="900" spc="45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h);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}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900" spc="-5" dirty="0">
                <a:latin typeface="Courier New"/>
                <a:cs typeface="Courier New"/>
              </a:rPr>
              <a:t>main(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900" spc="-5" dirty="0">
                <a:latin typeface="Courier New"/>
                <a:cs typeface="Courier New"/>
              </a:rPr>
              <a:t>argc,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char</a:t>
            </a:r>
            <a:r>
              <a:rPr sz="900" spc="-5" dirty="0">
                <a:latin typeface="Courier New"/>
                <a:cs typeface="Courier New"/>
              </a:rPr>
              <a:t>** argv)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{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1010"/>
              </a:lnSpc>
            </a:pPr>
            <a:r>
              <a:rPr sz="900" spc="-5" dirty="0">
                <a:latin typeface="Courier New"/>
                <a:cs typeface="Courier New"/>
              </a:rPr>
              <a:t>glutInit(&amp;argc, argv);</a:t>
            </a:r>
            <a:endParaRPr sz="900">
              <a:latin typeface="Courier New"/>
              <a:cs typeface="Courier New"/>
            </a:endParaRPr>
          </a:p>
          <a:p>
            <a:pPr marL="469900" marR="828040">
              <a:lnSpc>
                <a:spcPts val="1019"/>
              </a:lnSpc>
              <a:spcBef>
                <a:spcPts val="45"/>
              </a:spcBef>
            </a:pPr>
            <a:r>
              <a:rPr sz="900" spc="-5" dirty="0">
                <a:latin typeface="Courier New"/>
                <a:cs typeface="Courier New"/>
              </a:rPr>
              <a:t>glutInitDisplayMode (GLUT_SINGLE | GLUT_RGB);  glutInitWindowSize (350, 150);  glutCreateWindow (argv[0]);</a:t>
            </a:r>
            <a:endParaRPr sz="900">
              <a:latin typeface="Courier New"/>
              <a:cs typeface="Courier New"/>
            </a:endParaRPr>
          </a:p>
          <a:p>
            <a:pPr marL="469900" marR="219964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init ();  glutDisplayFunc(display);  glutReshapeFunc(reshape);  glutMainLoop();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965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sz="900" spc="-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0;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50"/>
              </a:lnSpc>
            </a:pPr>
            <a:r>
              <a:rPr sz="900" spc="-5" dirty="0">
                <a:latin typeface="Courier New"/>
                <a:cs typeface="Courier New"/>
              </a:rPr>
              <a:t>}</a:t>
            </a:r>
            <a:endParaRPr sz="9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06: </a:t>
            </a:r>
            <a:r>
              <a:rPr sz="1200" b="1" spc="-5" dirty="0">
                <a:latin typeface="Times New Roman"/>
                <a:cs typeface="Times New Roman"/>
              </a:rPr>
              <a:t>Wireframe Sphere (Example</a:t>
            </a:r>
            <a:r>
              <a:rPr sz="1200" b="1" spc="2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3-5)</a:t>
            </a:r>
            <a:endParaRPr sz="1200">
              <a:latin typeface="Times New Roman"/>
              <a:cs typeface="Times New Roman"/>
            </a:endParaRPr>
          </a:p>
          <a:p>
            <a:pPr marL="12700" marR="2999740" algn="just">
              <a:lnSpc>
                <a:spcPts val="1019"/>
              </a:lnSpc>
              <a:spcBef>
                <a:spcPts val="1025"/>
              </a:spcBef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#include</a:t>
            </a:r>
            <a:r>
              <a:rPr sz="900" spc="-1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&lt;windows.h&gt; 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#include</a:t>
            </a:r>
            <a:r>
              <a:rPr sz="900" spc="-1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&lt;GL/glut.h&gt; 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900" spc="-1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init(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900" spc="-5" dirty="0">
                <a:latin typeface="Courier New"/>
                <a:cs typeface="Courier New"/>
              </a:rPr>
              <a:t>)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965"/>
              </a:lnSpc>
            </a:pPr>
            <a:r>
              <a:rPr sz="900" spc="-5" dirty="0">
                <a:latin typeface="Courier New"/>
                <a:cs typeface="Courier New"/>
              </a:rPr>
              <a:t>{</a:t>
            </a:r>
            <a:endParaRPr sz="900">
              <a:latin typeface="Courier New"/>
              <a:cs typeface="Courier New"/>
            </a:endParaRPr>
          </a:p>
          <a:p>
            <a:pPr marL="469900" marR="1582420">
              <a:lnSpc>
                <a:spcPts val="1019"/>
              </a:lnSpc>
              <a:spcBef>
                <a:spcPts val="50"/>
              </a:spcBef>
            </a:pPr>
            <a:r>
              <a:rPr sz="900" spc="-5" dirty="0">
                <a:latin typeface="Courier New"/>
                <a:cs typeface="Courier New"/>
              </a:rPr>
              <a:t>glClearColor (0.0, 0.0, 0.0, 0.0);  glShadeModel (GL_FLAT);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965"/>
              </a:lnSpc>
            </a:pPr>
            <a:r>
              <a:rPr sz="900" spc="-5" dirty="0">
                <a:latin typeface="Courier New"/>
                <a:cs typeface="Courier New"/>
              </a:rPr>
              <a:t>}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900" spc="-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display(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900" spc="-5" dirty="0">
                <a:latin typeface="Courier New"/>
                <a:cs typeface="Courier New"/>
              </a:rPr>
              <a:t>)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{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GLdouble eqn[4] = {0.0, 1.0, 0.0,</a:t>
            </a:r>
            <a:r>
              <a:rPr sz="900" spc="1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0.0};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GLdouble eqn2[4] = {1.0, 0.0, 0.0,</a:t>
            </a:r>
            <a:r>
              <a:rPr sz="900" spc="1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0.0};</a:t>
            </a:r>
            <a:endParaRPr sz="900">
              <a:latin typeface="Courier New"/>
              <a:cs typeface="Courier New"/>
            </a:endParaRPr>
          </a:p>
          <a:p>
            <a:pPr marL="469900" marR="1925320">
              <a:lnSpc>
                <a:spcPts val="1019"/>
              </a:lnSpc>
              <a:spcBef>
                <a:spcPts val="55"/>
              </a:spcBef>
            </a:pPr>
            <a:r>
              <a:rPr sz="900" spc="-5" dirty="0">
                <a:latin typeface="Courier New"/>
                <a:cs typeface="Courier New"/>
              </a:rPr>
              <a:t>glClear(GL_COLOR_BUFFER_BIT);  glColor3f (1.0, 1.0, 1.0);  glPushMatrix();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965"/>
              </a:lnSpc>
            </a:pPr>
            <a:r>
              <a:rPr sz="900" spc="-5" dirty="0">
                <a:latin typeface="Courier New"/>
                <a:cs typeface="Courier New"/>
              </a:rPr>
              <a:t>glTranslatef (0.0, 0.0, -5.0);</a:t>
            </a:r>
            <a:endParaRPr sz="900">
              <a:latin typeface="Courier New"/>
              <a:cs typeface="Courier New"/>
            </a:endParaRPr>
          </a:p>
          <a:p>
            <a:pPr marL="469900" marR="1582420">
              <a:lnSpc>
                <a:spcPts val="1019"/>
              </a:lnSpc>
              <a:spcBef>
                <a:spcPts val="55"/>
              </a:spcBef>
            </a:pPr>
            <a:r>
              <a:rPr sz="900" spc="-5" dirty="0">
                <a:solidFill>
                  <a:srgbClr val="008000"/>
                </a:solidFill>
                <a:latin typeface="Courier New"/>
                <a:cs typeface="Courier New"/>
              </a:rPr>
              <a:t>/* clip lower half -- y &lt; 0 */  </a:t>
            </a:r>
            <a:r>
              <a:rPr sz="900" spc="-5" dirty="0">
                <a:latin typeface="Courier New"/>
                <a:cs typeface="Courier New"/>
              </a:rPr>
              <a:t>glClipPlane (GL_CLIP_PLANE0, eqn);  glEnable (GL_CLIP_PLANE0);</a:t>
            </a:r>
            <a:endParaRPr sz="900">
              <a:latin typeface="Courier New"/>
              <a:cs typeface="Courier New"/>
            </a:endParaRPr>
          </a:p>
          <a:p>
            <a:pPr marL="469900" marR="1513840">
              <a:lnSpc>
                <a:spcPts val="1019"/>
              </a:lnSpc>
            </a:pPr>
            <a:r>
              <a:rPr sz="900" spc="-5" dirty="0">
                <a:solidFill>
                  <a:srgbClr val="008000"/>
                </a:solidFill>
                <a:latin typeface="Courier New"/>
                <a:cs typeface="Courier New"/>
              </a:rPr>
              <a:t>/* clip left half -- x &lt; 0 */  </a:t>
            </a:r>
            <a:r>
              <a:rPr sz="900" spc="-5" dirty="0">
                <a:latin typeface="Courier New"/>
                <a:cs typeface="Courier New"/>
              </a:rPr>
              <a:t>glClipPlane (GL_CLIP_PLANE1,</a:t>
            </a:r>
            <a:r>
              <a:rPr sz="900" spc="55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eqn2);</a:t>
            </a:r>
            <a:endParaRPr sz="900">
              <a:latin typeface="Courier New"/>
              <a:cs typeface="Courier New"/>
            </a:endParaRPr>
          </a:p>
          <a:p>
            <a:pPr marL="469900" marR="1719580">
              <a:lnSpc>
                <a:spcPts val="1000"/>
              </a:lnSpc>
              <a:spcBef>
                <a:spcPts val="15"/>
              </a:spcBef>
            </a:pPr>
            <a:r>
              <a:rPr sz="900" spc="-5" dirty="0">
                <a:latin typeface="Courier New"/>
                <a:cs typeface="Courier New"/>
              </a:rPr>
              <a:t>glEnable (GL_CLIP_PLANE1);  glRotatef (90.0, 1.0, 0.0,</a:t>
            </a:r>
            <a:r>
              <a:rPr sz="900" spc="3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0.0);</a:t>
            </a:r>
            <a:endParaRPr sz="900">
              <a:latin typeface="Courier New"/>
              <a:cs typeface="Courier New"/>
            </a:endParaRPr>
          </a:p>
          <a:p>
            <a:pPr marL="469900" marR="1993900">
              <a:lnSpc>
                <a:spcPts val="1019"/>
              </a:lnSpc>
              <a:spcBef>
                <a:spcPts val="5"/>
              </a:spcBef>
            </a:pPr>
            <a:r>
              <a:rPr sz="900" spc="-5" dirty="0">
                <a:latin typeface="Courier New"/>
                <a:cs typeface="Courier New"/>
              </a:rPr>
              <a:t>glutWireSphere(1.0, 20, 16);  glPopMatrix();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965"/>
              </a:lnSpc>
            </a:pPr>
            <a:r>
              <a:rPr sz="900" spc="-5" dirty="0">
                <a:latin typeface="Courier New"/>
                <a:cs typeface="Courier New"/>
              </a:rPr>
              <a:t>glFlush</a:t>
            </a:r>
            <a:r>
              <a:rPr sz="900" spc="-1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();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}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void </a:t>
            </a:r>
            <a:r>
              <a:rPr sz="900" spc="-5" dirty="0">
                <a:latin typeface="Courier New"/>
                <a:cs typeface="Courier New"/>
              </a:rPr>
              <a:t>reshape (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900" spc="-5" dirty="0">
                <a:latin typeface="Courier New"/>
                <a:cs typeface="Courier New"/>
              </a:rPr>
              <a:t>w,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900" spc="-5" dirty="0">
                <a:latin typeface="Courier New"/>
                <a:cs typeface="Courier New"/>
              </a:rPr>
              <a:t>h)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{</a:t>
            </a:r>
            <a:endParaRPr sz="900">
              <a:latin typeface="Courier New"/>
              <a:cs typeface="Courier New"/>
            </a:endParaRPr>
          </a:p>
          <a:p>
            <a:pPr marL="469900" marR="896619">
              <a:lnSpc>
                <a:spcPts val="1019"/>
              </a:lnSpc>
              <a:spcBef>
                <a:spcPts val="50"/>
              </a:spcBef>
            </a:pPr>
            <a:r>
              <a:rPr sz="900" spc="-5" dirty="0">
                <a:latin typeface="Courier New"/>
                <a:cs typeface="Courier New"/>
              </a:rPr>
              <a:t>glViewport (0, 0, (GLsizei) w, (GLsizei) h);  glMatrixMode (GL_PROJECTION);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965"/>
              </a:lnSpc>
            </a:pPr>
            <a:r>
              <a:rPr sz="900" spc="-5" dirty="0">
                <a:latin typeface="Courier New"/>
                <a:cs typeface="Courier New"/>
              </a:rPr>
              <a:t>glLoadIdentity</a:t>
            </a:r>
            <a:r>
              <a:rPr sz="900" spc="-1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();</a:t>
            </a:r>
            <a:endParaRPr sz="900">
              <a:latin typeface="Courier New"/>
              <a:cs typeface="Courier New"/>
            </a:endParaRPr>
          </a:p>
          <a:p>
            <a:pPr marL="469900" marR="5080">
              <a:lnSpc>
                <a:spcPts val="1019"/>
              </a:lnSpc>
              <a:spcBef>
                <a:spcPts val="55"/>
              </a:spcBef>
            </a:pPr>
            <a:r>
              <a:rPr sz="900" spc="-5" dirty="0">
                <a:latin typeface="Courier New"/>
                <a:cs typeface="Courier New"/>
              </a:rPr>
              <a:t>gluPerspective(60.0, (GLfloat) w/(GLfloat) h, 1.0, 20.0);  glMatrixMode (GL_MODELVIEW);</a:t>
            </a:r>
            <a:endParaRPr sz="9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273300" y="9627848"/>
            <a:ext cx="436880" cy="15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30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break</a:t>
            </a:r>
            <a:r>
              <a:rPr sz="900" spc="-5" dirty="0">
                <a:latin typeface="Courier New"/>
                <a:cs typeface="Courier New"/>
              </a:rPr>
              <a:t>;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27120" y="9874334"/>
            <a:ext cx="304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182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01700" y="883919"/>
            <a:ext cx="4391660" cy="8757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50"/>
              </a:lnSpc>
              <a:spcBef>
                <a:spcPts val="100"/>
              </a:spcBef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900" spc="-5" dirty="0">
                <a:latin typeface="Courier New"/>
                <a:cs typeface="Courier New"/>
              </a:rPr>
              <a:t>main(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900" spc="-5" dirty="0">
                <a:latin typeface="Courier New"/>
                <a:cs typeface="Courier New"/>
              </a:rPr>
              <a:t>argc,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char</a:t>
            </a:r>
            <a:r>
              <a:rPr sz="900" spc="-5" dirty="0">
                <a:latin typeface="Courier New"/>
                <a:cs typeface="Courier New"/>
              </a:rPr>
              <a:t>** argv)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{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glutInit(&amp;argc, argv);</a:t>
            </a:r>
            <a:endParaRPr sz="900">
              <a:latin typeface="Courier New"/>
              <a:cs typeface="Courier New"/>
            </a:endParaRPr>
          </a:p>
          <a:p>
            <a:pPr marL="469900" marR="828040">
              <a:lnSpc>
                <a:spcPts val="1019"/>
              </a:lnSpc>
              <a:spcBef>
                <a:spcPts val="50"/>
              </a:spcBef>
            </a:pPr>
            <a:r>
              <a:rPr sz="900" spc="-5" dirty="0">
                <a:latin typeface="Courier New"/>
                <a:cs typeface="Courier New"/>
              </a:rPr>
              <a:t>glutInitDisplayMode (GLUT_SINGLE | GLUT_RGB);  glutInitWindowSize (500, 500);</a:t>
            </a:r>
            <a:endParaRPr sz="900">
              <a:latin typeface="Courier New"/>
              <a:cs typeface="Courier New"/>
            </a:endParaRPr>
          </a:p>
          <a:p>
            <a:pPr marL="469900" marR="158242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glutInitWindowPosition (100, 100);  glutCreateWindow (argv[0]);</a:t>
            </a:r>
            <a:endParaRPr sz="900">
              <a:latin typeface="Courier New"/>
              <a:cs typeface="Courier New"/>
            </a:endParaRPr>
          </a:p>
          <a:p>
            <a:pPr marL="469900" marR="219964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init ();  glutDisplayFunc(display);  glutReshapeFunc(reshape);  glutMainLoop();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965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sz="900" spc="-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0;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50"/>
              </a:lnSpc>
            </a:pPr>
            <a:r>
              <a:rPr sz="900" spc="-5" dirty="0">
                <a:latin typeface="Courier New"/>
                <a:cs typeface="Courier New"/>
              </a:rPr>
              <a:t>}</a:t>
            </a:r>
            <a:endParaRPr sz="9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8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07: </a:t>
            </a:r>
            <a:r>
              <a:rPr sz="1200" b="1" spc="-5" dirty="0">
                <a:latin typeface="Times New Roman"/>
                <a:cs typeface="Times New Roman"/>
              </a:rPr>
              <a:t>Planetary System (Example</a:t>
            </a:r>
            <a:r>
              <a:rPr sz="1200" b="1" spc="-1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3-6)</a:t>
            </a:r>
            <a:endParaRPr sz="1200">
              <a:latin typeface="Times New Roman"/>
              <a:cs typeface="Times New Roman"/>
            </a:endParaRPr>
          </a:p>
          <a:p>
            <a:pPr marL="12700" marR="2999740">
              <a:lnSpc>
                <a:spcPts val="1019"/>
              </a:lnSpc>
              <a:spcBef>
                <a:spcPts val="1025"/>
              </a:spcBef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#include</a:t>
            </a:r>
            <a:r>
              <a:rPr sz="900" spc="-1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&lt;windows.h&gt; 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#include</a:t>
            </a:r>
            <a:r>
              <a:rPr sz="900" spc="-1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&lt;GL/glut.h&gt;</a:t>
            </a:r>
            <a:endParaRPr sz="900">
              <a:latin typeface="Courier New"/>
              <a:cs typeface="Courier New"/>
            </a:endParaRPr>
          </a:p>
          <a:p>
            <a:pPr marL="12700" marR="2382520">
              <a:lnSpc>
                <a:spcPts val="1019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static int </a:t>
            </a:r>
            <a:r>
              <a:rPr sz="900" spc="-5" dirty="0">
                <a:latin typeface="Courier New"/>
                <a:cs typeface="Courier New"/>
              </a:rPr>
              <a:t>year = 0, day = 0; 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900" spc="-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init(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900" spc="-5" dirty="0">
                <a:latin typeface="Courier New"/>
                <a:cs typeface="Courier New"/>
              </a:rPr>
              <a:t>)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965"/>
              </a:lnSpc>
            </a:pPr>
            <a:r>
              <a:rPr sz="900" spc="-5" dirty="0">
                <a:latin typeface="Courier New"/>
                <a:cs typeface="Courier New"/>
              </a:rPr>
              <a:t>{</a:t>
            </a:r>
            <a:endParaRPr sz="900">
              <a:latin typeface="Courier New"/>
              <a:cs typeface="Courier New"/>
            </a:endParaRPr>
          </a:p>
          <a:p>
            <a:pPr marL="469900" marR="1582420">
              <a:lnSpc>
                <a:spcPts val="1019"/>
              </a:lnSpc>
              <a:spcBef>
                <a:spcPts val="55"/>
              </a:spcBef>
            </a:pPr>
            <a:r>
              <a:rPr sz="900" spc="-5" dirty="0">
                <a:latin typeface="Courier New"/>
                <a:cs typeface="Courier New"/>
              </a:rPr>
              <a:t>glClearColor (0.0, 0.0, 0.0, 0.0);  glShadeModel (GL_FLAT);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965"/>
              </a:lnSpc>
            </a:pPr>
            <a:r>
              <a:rPr sz="900" spc="-5" dirty="0">
                <a:latin typeface="Courier New"/>
                <a:cs typeface="Courier New"/>
              </a:rPr>
              <a:t>}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900" spc="-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display(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900" spc="-5" dirty="0">
                <a:latin typeface="Courier New"/>
                <a:cs typeface="Courier New"/>
              </a:rPr>
              <a:t>)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{</a:t>
            </a:r>
            <a:endParaRPr sz="900">
              <a:latin typeface="Courier New"/>
              <a:cs typeface="Courier New"/>
            </a:endParaRPr>
          </a:p>
          <a:p>
            <a:pPr marL="469900" marR="1856739">
              <a:lnSpc>
                <a:spcPts val="1019"/>
              </a:lnSpc>
              <a:spcBef>
                <a:spcPts val="55"/>
              </a:spcBef>
            </a:pPr>
            <a:r>
              <a:rPr sz="900" spc="-5" dirty="0">
                <a:latin typeface="Courier New"/>
                <a:cs typeface="Courier New"/>
              </a:rPr>
              <a:t>glClear (GL_COLOR_BUFFER_BIT);  glColor3f (1.0, 1.0, 1.0);  glPushMatrix();</a:t>
            </a:r>
            <a:endParaRPr sz="900">
              <a:latin typeface="Courier New"/>
              <a:cs typeface="Courier New"/>
            </a:endParaRPr>
          </a:p>
          <a:p>
            <a:pPr marL="469900" marR="9652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glutWireSphere(1.0, 20, 16); </a:t>
            </a:r>
            <a:r>
              <a:rPr sz="900" spc="-5" dirty="0">
                <a:solidFill>
                  <a:srgbClr val="008000"/>
                </a:solidFill>
                <a:latin typeface="Courier New"/>
                <a:cs typeface="Courier New"/>
              </a:rPr>
              <a:t>/* draw sun */  </a:t>
            </a:r>
            <a:r>
              <a:rPr sz="900" spc="-5" dirty="0">
                <a:latin typeface="Courier New"/>
                <a:cs typeface="Courier New"/>
              </a:rPr>
              <a:t>glRotatef ((GLfloat) year, 0.0, 1.0,</a:t>
            </a:r>
            <a:r>
              <a:rPr sz="900" spc="6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0.0);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965"/>
              </a:lnSpc>
            </a:pPr>
            <a:r>
              <a:rPr sz="900" spc="-5" dirty="0">
                <a:latin typeface="Courier New"/>
                <a:cs typeface="Courier New"/>
              </a:rPr>
              <a:t>glTranslatef (2.0, 0.0, 0.0);</a:t>
            </a:r>
            <a:endParaRPr sz="900">
              <a:latin typeface="Courier New"/>
              <a:cs typeface="Courier New"/>
            </a:endParaRPr>
          </a:p>
          <a:p>
            <a:pPr marL="469900" marR="279400">
              <a:lnSpc>
                <a:spcPts val="1019"/>
              </a:lnSpc>
              <a:spcBef>
                <a:spcPts val="50"/>
              </a:spcBef>
            </a:pPr>
            <a:r>
              <a:rPr sz="900" spc="-5" dirty="0">
                <a:latin typeface="Courier New"/>
                <a:cs typeface="Courier New"/>
              </a:rPr>
              <a:t>glRotatef ((GLfloat) day, 0.0, 1.0, 0.0);  glutWireSphere(0.2, 10, 8); </a:t>
            </a:r>
            <a:r>
              <a:rPr sz="900" spc="-5" dirty="0">
                <a:solidFill>
                  <a:srgbClr val="008000"/>
                </a:solidFill>
                <a:latin typeface="Courier New"/>
                <a:cs typeface="Courier New"/>
              </a:rPr>
              <a:t>/* draw smaller planet */  </a:t>
            </a:r>
            <a:r>
              <a:rPr sz="900" spc="-5" dirty="0">
                <a:latin typeface="Courier New"/>
                <a:cs typeface="Courier New"/>
              </a:rPr>
              <a:t>glPopMatrix();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965"/>
              </a:lnSpc>
            </a:pPr>
            <a:r>
              <a:rPr sz="900" spc="-5" dirty="0">
                <a:latin typeface="Courier New"/>
                <a:cs typeface="Courier New"/>
              </a:rPr>
              <a:t>glutSwapBuffers();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}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void </a:t>
            </a:r>
            <a:r>
              <a:rPr sz="900" spc="-5" dirty="0">
                <a:latin typeface="Courier New"/>
                <a:cs typeface="Courier New"/>
              </a:rPr>
              <a:t>reshape (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900" spc="-5" dirty="0">
                <a:latin typeface="Courier New"/>
                <a:cs typeface="Courier New"/>
              </a:rPr>
              <a:t>w,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900" spc="-5" dirty="0">
                <a:latin typeface="Courier New"/>
                <a:cs typeface="Courier New"/>
              </a:rPr>
              <a:t>h)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{</a:t>
            </a:r>
            <a:endParaRPr sz="900">
              <a:latin typeface="Courier New"/>
              <a:cs typeface="Courier New"/>
            </a:endParaRPr>
          </a:p>
          <a:p>
            <a:pPr marL="469900" marR="896619">
              <a:lnSpc>
                <a:spcPts val="1019"/>
              </a:lnSpc>
              <a:spcBef>
                <a:spcPts val="55"/>
              </a:spcBef>
            </a:pPr>
            <a:r>
              <a:rPr sz="900" spc="-5" dirty="0">
                <a:latin typeface="Courier New"/>
                <a:cs typeface="Courier New"/>
              </a:rPr>
              <a:t>glViewport (0, 0, (GLsizei) w, (GLsizei) h);  glMatrixMode (GL_PROJECTION);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965"/>
              </a:lnSpc>
            </a:pPr>
            <a:r>
              <a:rPr sz="900" spc="-5" dirty="0">
                <a:latin typeface="Courier New"/>
                <a:cs typeface="Courier New"/>
              </a:rPr>
              <a:t>glLoadIdentity</a:t>
            </a:r>
            <a:r>
              <a:rPr sz="900" spc="-1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();</a:t>
            </a:r>
            <a:endParaRPr sz="900">
              <a:latin typeface="Courier New"/>
              <a:cs typeface="Courier New"/>
            </a:endParaRPr>
          </a:p>
          <a:p>
            <a:pPr marL="469900" marR="5080">
              <a:lnSpc>
                <a:spcPts val="1019"/>
              </a:lnSpc>
              <a:spcBef>
                <a:spcPts val="55"/>
              </a:spcBef>
            </a:pPr>
            <a:r>
              <a:rPr sz="900" spc="-5" dirty="0">
                <a:latin typeface="Courier New"/>
                <a:cs typeface="Courier New"/>
              </a:rPr>
              <a:t>gluPerspective(60.0, (GLfloat) w/(GLfloat) h, 1.0, 20.0);  glMatrixMode(GL_MODELVIEW);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965"/>
              </a:lnSpc>
            </a:pPr>
            <a:r>
              <a:rPr sz="900" spc="-5" dirty="0">
                <a:latin typeface="Courier New"/>
                <a:cs typeface="Courier New"/>
              </a:rPr>
              <a:t>glLoadIdentity();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1010"/>
              </a:lnSpc>
            </a:pPr>
            <a:r>
              <a:rPr sz="900" spc="-5" dirty="0">
                <a:latin typeface="Courier New"/>
                <a:cs typeface="Courier New"/>
              </a:rPr>
              <a:t>gluLookAt (0.0, 0.0, 5.0, 0.0, 0.0, 0.0, 0.0, 1.0,</a:t>
            </a:r>
            <a:r>
              <a:rPr sz="900" spc="105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0.0);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0"/>
              </a:lnSpc>
            </a:pPr>
            <a:r>
              <a:rPr sz="900" spc="-5" dirty="0">
                <a:latin typeface="Courier New"/>
                <a:cs typeface="Courier New"/>
              </a:rPr>
              <a:t>}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void </a:t>
            </a:r>
            <a:r>
              <a:rPr sz="900" spc="-5" dirty="0">
                <a:latin typeface="Courier New"/>
                <a:cs typeface="Courier New"/>
              </a:rPr>
              <a:t>keyboard (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unsigned char </a:t>
            </a:r>
            <a:r>
              <a:rPr sz="900" spc="-5" dirty="0">
                <a:latin typeface="Courier New"/>
                <a:cs typeface="Courier New"/>
              </a:rPr>
              <a:t>key,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900" spc="-5" dirty="0">
                <a:latin typeface="Courier New"/>
                <a:cs typeface="Courier New"/>
              </a:rPr>
              <a:t>x,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900" spc="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y)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{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1019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switch </a:t>
            </a:r>
            <a:r>
              <a:rPr sz="900" spc="-5" dirty="0">
                <a:latin typeface="Courier New"/>
                <a:cs typeface="Courier New"/>
              </a:rPr>
              <a:t>(key)</a:t>
            </a:r>
            <a:r>
              <a:rPr sz="900" spc="-1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{</a:t>
            </a:r>
            <a:endParaRPr sz="900">
              <a:latin typeface="Courier New"/>
              <a:cs typeface="Courier New"/>
            </a:endParaRPr>
          </a:p>
          <a:p>
            <a:pPr marL="927100">
              <a:lnSpc>
                <a:spcPts val="1019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case</a:t>
            </a:r>
            <a:r>
              <a:rPr sz="900" spc="-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'd':</a:t>
            </a:r>
            <a:endParaRPr sz="900">
              <a:latin typeface="Courier New"/>
              <a:cs typeface="Courier New"/>
            </a:endParaRPr>
          </a:p>
          <a:p>
            <a:pPr marL="1384300" marR="1422400">
              <a:lnSpc>
                <a:spcPts val="1019"/>
              </a:lnSpc>
              <a:spcBef>
                <a:spcPts val="50"/>
              </a:spcBef>
            </a:pPr>
            <a:r>
              <a:rPr sz="900" spc="-5" dirty="0">
                <a:latin typeface="Courier New"/>
                <a:cs typeface="Courier New"/>
              </a:rPr>
              <a:t>day = (day + 10) % 360;  glutPostRedisplay(); 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break</a:t>
            </a:r>
            <a:r>
              <a:rPr sz="900" spc="-5" dirty="0">
                <a:latin typeface="Courier New"/>
                <a:cs typeface="Courier New"/>
              </a:rPr>
              <a:t>;</a:t>
            </a:r>
            <a:endParaRPr sz="900">
              <a:latin typeface="Courier New"/>
              <a:cs typeface="Courier New"/>
            </a:endParaRPr>
          </a:p>
          <a:p>
            <a:pPr marL="927100">
              <a:lnSpc>
                <a:spcPts val="965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case</a:t>
            </a:r>
            <a:r>
              <a:rPr sz="900" spc="-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'D':</a:t>
            </a:r>
            <a:endParaRPr sz="900">
              <a:latin typeface="Courier New"/>
              <a:cs typeface="Courier New"/>
            </a:endParaRPr>
          </a:p>
          <a:p>
            <a:pPr marL="1384300" marR="1422400">
              <a:lnSpc>
                <a:spcPts val="1019"/>
              </a:lnSpc>
              <a:spcBef>
                <a:spcPts val="55"/>
              </a:spcBef>
            </a:pPr>
            <a:r>
              <a:rPr sz="900" spc="-5" dirty="0">
                <a:latin typeface="Courier New"/>
                <a:cs typeface="Courier New"/>
              </a:rPr>
              <a:t>day = (day - 10) % 360;  glutPostRedisplay(); 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break</a:t>
            </a:r>
            <a:r>
              <a:rPr sz="900" spc="-5" dirty="0">
                <a:latin typeface="Courier New"/>
                <a:cs typeface="Courier New"/>
              </a:rPr>
              <a:t>;</a:t>
            </a:r>
            <a:endParaRPr sz="900">
              <a:latin typeface="Courier New"/>
              <a:cs typeface="Courier New"/>
            </a:endParaRPr>
          </a:p>
          <a:p>
            <a:pPr marL="927100">
              <a:lnSpc>
                <a:spcPts val="965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case</a:t>
            </a:r>
            <a:r>
              <a:rPr sz="900" spc="-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'y':</a:t>
            </a:r>
            <a:endParaRPr sz="900">
              <a:latin typeface="Courier New"/>
              <a:cs typeface="Courier New"/>
            </a:endParaRPr>
          </a:p>
          <a:p>
            <a:pPr marL="1384300" marR="1353820">
              <a:lnSpc>
                <a:spcPts val="1019"/>
              </a:lnSpc>
              <a:spcBef>
                <a:spcPts val="55"/>
              </a:spcBef>
            </a:pPr>
            <a:r>
              <a:rPr sz="900" spc="-5" dirty="0">
                <a:latin typeface="Courier New"/>
                <a:cs typeface="Courier New"/>
              </a:rPr>
              <a:t>year = (year + 5) % 360;  glutPostRedisplay(); 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break</a:t>
            </a:r>
            <a:r>
              <a:rPr sz="900" spc="-5" dirty="0">
                <a:latin typeface="Courier New"/>
                <a:cs typeface="Courier New"/>
              </a:rPr>
              <a:t>;</a:t>
            </a:r>
            <a:endParaRPr sz="900">
              <a:latin typeface="Courier New"/>
              <a:cs typeface="Courier New"/>
            </a:endParaRPr>
          </a:p>
          <a:p>
            <a:pPr marL="927100">
              <a:lnSpc>
                <a:spcPts val="965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case</a:t>
            </a:r>
            <a:r>
              <a:rPr sz="900" spc="-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'Y':</a:t>
            </a:r>
            <a:endParaRPr sz="900">
              <a:latin typeface="Courier New"/>
              <a:cs typeface="Courier New"/>
            </a:endParaRPr>
          </a:p>
          <a:p>
            <a:pPr marL="1384300" marR="1353820">
              <a:lnSpc>
                <a:spcPct val="95100"/>
              </a:lnSpc>
              <a:spcBef>
                <a:spcPts val="25"/>
              </a:spcBef>
            </a:pPr>
            <a:r>
              <a:rPr sz="900" spc="-5" dirty="0">
                <a:latin typeface="Courier New"/>
                <a:cs typeface="Courier New"/>
              </a:rPr>
              <a:t>year = (year - 5) % 360;  glutPostRedisplay(); 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break</a:t>
            </a:r>
            <a:r>
              <a:rPr sz="900" spc="-5" dirty="0">
                <a:latin typeface="Courier New"/>
                <a:cs typeface="Courier New"/>
              </a:rPr>
              <a:t>;</a:t>
            </a:r>
            <a:endParaRPr sz="900">
              <a:latin typeface="Courier New"/>
              <a:cs typeface="Courier New"/>
            </a:endParaRPr>
          </a:p>
          <a:p>
            <a:pPr marL="927100">
              <a:lnSpc>
                <a:spcPts val="1019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default</a:t>
            </a:r>
            <a:r>
              <a:rPr sz="900" spc="-5" dirty="0">
                <a:latin typeface="Courier New"/>
                <a:cs typeface="Courier New"/>
              </a:rPr>
              <a:t>:</a:t>
            </a:r>
            <a:endParaRPr sz="9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273300" y="9626172"/>
            <a:ext cx="1397000" cy="15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30"/>
              </a:lnSpc>
            </a:pPr>
            <a:r>
              <a:rPr sz="900" spc="-5" dirty="0">
                <a:latin typeface="Courier New"/>
                <a:cs typeface="Courier New"/>
              </a:rPr>
              <a:t>glutPostRedisplay();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27120" y="9874334"/>
            <a:ext cx="304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183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01700" y="883919"/>
            <a:ext cx="4391660" cy="8756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>
              <a:lnSpc>
                <a:spcPts val="1050"/>
              </a:lnSpc>
              <a:spcBef>
                <a:spcPts val="100"/>
              </a:spcBef>
            </a:pPr>
            <a:r>
              <a:rPr sz="900" spc="-5" dirty="0">
                <a:latin typeface="Courier New"/>
                <a:cs typeface="Courier New"/>
              </a:rPr>
              <a:t>}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}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900" spc="-5" dirty="0">
                <a:latin typeface="Courier New"/>
                <a:cs typeface="Courier New"/>
              </a:rPr>
              <a:t>main(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900" spc="-5" dirty="0">
                <a:latin typeface="Courier New"/>
                <a:cs typeface="Courier New"/>
              </a:rPr>
              <a:t>argc,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char</a:t>
            </a:r>
            <a:r>
              <a:rPr sz="900" spc="-5" dirty="0">
                <a:latin typeface="Courier New"/>
                <a:cs typeface="Courier New"/>
              </a:rPr>
              <a:t>** argv)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{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glutInit(&amp;argc, argv);</a:t>
            </a:r>
            <a:endParaRPr sz="900">
              <a:latin typeface="Courier New"/>
              <a:cs typeface="Courier New"/>
            </a:endParaRPr>
          </a:p>
          <a:p>
            <a:pPr marL="469900" marR="828040">
              <a:lnSpc>
                <a:spcPts val="1019"/>
              </a:lnSpc>
              <a:spcBef>
                <a:spcPts val="50"/>
              </a:spcBef>
            </a:pPr>
            <a:r>
              <a:rPr sz="900" spc="-5" dirty="0">
                <a:latin typeface="Courier New"/>
                <a:cs typeface="Courier New"/>
              </a:rPr>
              <a:t>glutInitDisplayMode (GLUT_DOUBLE | GLUT_RGB);  glutInitWindowSize (500, 500);</a:t>
            </a:r>
            <a:endParaRPr sz="900">
              <a:latin typeface="Courier New"/>
              <a:cs typeface="Courier New"/>
            </a:endParaRPr>
          </a:p>
          <a:p>
            <a:pPr marL="469900" marR="158242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glutInitWindowPosition (100, 100);  glutCreateWindow (argv[0]);</a:t>
            </a:r>
            <a:endParaRPr sz="900">
              <a:latin typeface="Courier New"/>
              <a:cs typeface="Courier New"/>
            </a:endParaRPr>
          </a:p>
          <a:p>
            <a:pPr marL="469900" marR="206248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init ();  glutDisplayFunc(display);  glutReshapeFunc(reshape);  glutKeyboardFunc(keyboard);  glutMainLoop();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965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sz="900" spc="-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0;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50"/>
              </a:lnSpc>
            </a:pPr>
            <a:r>
              <a:rPr sz="900" spc="-5" dirty="0">
                <a:latin typeface="Courier New"/>
                <a:cs typeface="Courier New"/>
              </a:rPr>
              <a:t>}</a:t>
            </a:r>
            <a:endParaRPr sz="9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8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b="1" dirty="0">
                <a:latin typeface="Times New Roman"/>
                <a:cs typeface="Times New Roman"/>
              </a:rPr>
              <a:t>08: </a:t>
            </a:r>
            <a:r>
              <a:rPr sz="1200" b="1" spc="-5" dirty="0">
                <a:latin typeface="Times New Roman"/>
                <a:cs typeface="Times New Roman"/>
              </a:rPr>
              <a:t>Tangan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ROBOT</a:t>
            </a:r>
            <a:endParaRPr sz="1200">
              <a:latin typeface="Times New Roman"/>
              <a:cs typeface="Times New Roman"/>
            </a:endParaRPr>
          </a:p>
          <a:p>
            <a:pPr marL="12700" marR="2999740">
              <a:lnSpc>
                <a:spcPts val="1019"/>
              </a:lnSpc>
              <a:spcBef>
                <a:spcPts val="1019"/>
              </a:spcBef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#include</a:t>
            </a:r>
            <a:r>
              <a:rPr sz="900" spc="-1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&lt;windows.h&gt; 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#include</a:t>
            </a:r>
            <a:r>
              <a:rPr sz="900" spc="-1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&lt;GL/glut.h&gt;</a:t>
            </a:r>
            <a:endParaRPr sz="900">
              <a:latin typeface="Courier New"/>
              <a:cs typeface="Courier New"/>
            </a:endParaRPr>
          </a:p>
          <a:p>
            <a:pPr marL="12700" marR="1971039">
              <a:lnSpc>
                <a:spcPts val="1019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static int </a:t>
            </a:r>
            <a:r>
              <a:rPr sz="900" spc="-5" dirty="0">
                <a:latin typeface="Courier New"/>
                <a:cs typeface="Courier New"/>
              </a:rPr>
              <a:t>shoulder = 0, elbow = 0; 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900" spc="-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init(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900" spc="-5" dirty="0">
                <a:latin typeface="Courier New"/>
                <a:cs typeface="Courier New"/>
              </a:rPr>
              <a:t>)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965"/>
              </a:lnSpc>
            </a:pPr>
            <a:r>
              <a:rPr sz="900" spc="-5" dirty="0">
                <a:latin typeface="Courier New"/>
                <a:cs typeface="Courier New"/>
              </a:rPr>
              <a:t>{</a:t>
            </a:r>
            <a:endParaRPr sz="900">
              <a:latin typeface="Courier New"/>
              <a:cs typeface="Courier New"/>
            </a:endParaRPr>
          </a:p>
          <a:p>
            <a:pPr marL="469900" marR="1582420">
              <a:lnSpc>
                <a:spcPts val="1019"/>
              </a:lnSpc>
              <a:spcBef>
                <a:spcPts val="55"/>
              </a:spcBef>
            </a:pPr>
            <a:r>
              <a:rPr sz="900" spc="-5" dirty="0">
                <a:latin typeface="Courier New"/>
                <a:cs typeface="Courier New"/>
              </a:rPr>
              <a:t>glClearColor (0.0, 0.0, 0.0, 0.0);  glShadeModel (GL_FLAT);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965"/>
              </a:lnSpc>
            </a:pPr>
            <a:r>
              <a:rPr sz="900" spc="-5" dirty="0">
                <a:latin typeface="Courier New"/>
                <a:cs typeface="Courier New"/>
              </a:rPr>
              <a:t>}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900" spc="-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display(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900" spc="-5" dirty="0">
                <a:latin typeface="Courier New"/>
                <a:cs typeface="Courier New"/>
              </a:rPr>
              <a:t>)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{</a:t>
            </a:r>
            <a:endParaRPr sz="900">
              <a:latin typeface="Courier New"/>
              <a:cs typeface="Courier New"/>
            </a:endParaRPr>
          </a:p>
          <a:p>
            <a:pPr marL="469900" marR="1856739">
              <a:lnSpc>
                <a:spcPts val="1019"/>
              </a:lnSpc>
              <a:spcBef>
                <a:spcPts val="55"/>
              </a:spcBef>
            </a:pPr>
            <a:r>
              <a:rPr sz="900" spc="-5" dirty="0">
                <a:latin typeface="Courier New"/>
                <a:cs typeface="Courier New"/>
              </a:rPr>
              <a:t>glClear (GL_COLOR_BUFFER_BIT);  glPushMatrix();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965"/>
              </a:lnSpc>
            </a:pPr>
            <a:r>
              <a:rPr sz="900" spc="-5" dirty="0">
                <a:latin typeface="Courier New"/>
                <a:cs typeface="Courier New"/>
              </a:rPr>
              <a:t>glTranslatef (-1.0, 0.0, 0.0);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glRotatef ((GLfloat) shoulder, 0.0, 0.0,</a:t>
            </a:r>
            <a:r>
              <a:rPr sz="900" spc="25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1.0);</a:t>
            </a:r>
            <a:endParaRPr sz="900">
              <a:latin typeface="Courier New"/>
              <a:cs typeface="Courier New"/>
            </a:endParaRPr>
          </a:p>
          <a:p>
            <a:pPr marL="469900" marR="1925320">
              <a:lnSpc>
                <a:spcPts val="1019"/>
              </a:lnSpc>
              <a:spcBef>
                <a:spcPts val="55"/>
              </a:spcBef>
            </a:pPr>
            <a:r>
              <a:rPr sz="900" spc="-5" dirty="0">
                <a:latin typeface="Courier New"/>
                <a:cs typeface="Courier New"/>
              </a:rPr>
              <a:t>glTranslatef (1.0, 0.0, 0.0);  glPushMatrix();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965"/>
              </a:lnSpc>
            </a:pPr>
            <a:r>
              <a:rPr sz="900" spc="-5" dirty="0">
                <a:latin typeface="Courier New"/>
                <a:cs typeface="Courier New"/>
              </a:rPr>
              <a:t>glScalef (2.0, 0.4, 1.0);</a:t>
            </a:r>
            <a:endParaRPr sz="900">
              <a:latin typeface="Courier New"/>
              <a:cs typeface="Courier New"/>
            </a:endParaRPr>
          </a:p>
          <a:p>
            <a:pPr marL="469900" marR="2611120">
              <a:lnSpc>
                <a:spcPts val="1019"/>
              </a:lnSpc>
              <a:spcBef>
                <a:spcPts val="50"/>
              </a:spcBef>
            </a:pPr>
            <a:r>
              <a:rPr sz="900" spc="-5" dirty="0">
                <a:latin typeface="Courier New"/>
                <a:cs typeface="Courier New"/>
              </a:rPr>
              <a:t>glutWireCube</a:t>
            </a:r>
            <a:r>
              <a:rPr sz="900" spc="-2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(1.0);  glPopMatrix();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965"/>
              </a:lnSpc>
            </a:pPr>
            <a:r>
              <a:rPr sz="900" spc="-5" dirty="0">
                <a:latin typeface="Courier New"/>
                <a:cs typeface="Courier New"/>
              </a:rPr>
              <a:t>glTranslatef (1.0, 0.0, 0.0);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glRotatef ((GLfloat) elbow, 0.0, 0.0,</a:t>
            </a:r>
            <a:r>
              <a:rPr sz="900" spc="15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1.0);</a:t>
            </a:r>
            <a:endParaRPr sz="900">
              <a:latin typeface="Courier New"/>
              <a:cs typeface="Courier New"/>
            </a:endParaRPr>
          </a:p>
          <a:p>
            <a:pPr marL="469900" marR="1925320">
              <a:lnSpc>
                <a:spcPts val="1019"/>
              </a:lnSpc>
              <a:spcBef>
                <a:spcPts val="55"/>
              </a:spcBef>
            </a:pPr>
            <a:r>
              <a:rPr sz="900" spc="-5" dirty="0">
                <a:latin typeface="Courier New"/>
                <a:cs typeface="Courier New"/>
              </a:rPr>
              <a:t>glTranslatef (1.0, 0.0, 0.0);  glPushMatrix();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965"/>
              </a:lnSpc>
            </a:pPr>
            <a:r>
              <a:rPr sz="900" spc="-5" dirty="0">
                <a:latin typeface="Courier New"/>
                <a:cs typeface="Courier New"/>
              </a:rPr>
              <a:t>glScalef (2.0, 0.4, 1.0);</a:t>
            </a:r>
            <a:endParaRPr sz="900">
              <a:latin typeface="Courier New"/>
              <a:cs typeface="Courier New"/>
            </a:endParaRPr>
          </a:p>
          <a:p>
            <a:pPr marL="469900" marR="2611120">
              <a:lnSpc>
                <a:spcPct val="93800"/>
              </a:lnSpc>
              <a:spcBef>
                <a:spcPts val="35"/>
              </a:spcBef>
            </a:pPr>
            <a:r>
              <a:rPr sz="900" spc="-5" dirty="0">
                <a:latin typeface="Courier New"/>
                <a:cs typeface="Courier New"/>
              </a:rPr>
              <a:t>glutWireCube</a:t>
            </a:r>
            <a:r>
              <a:rPr sz="900" spc="-2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(1.0);  glPopMatrix();  glPopMatrix();  glutSwapBuffers();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990"/>
              </a:lnSpc>
            </a:pPr>
            <a:r>
              <a:rPr sz="900" spc="-5" dirty="0">
                <a:latin typeface="Courier New"/>
                <a:cs typeface="Courier New"/>
              </a:rPr>
              <a:t>}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void </a:t>
            </a:r>
            <a:r>
              <a:rPr sz="900" spc="-5" dirty="0">
                <a:latin typeface="Courier New"/>
                <a:cs typeface="Courier New"/>
              </a:rPr>
              <a:t>reshape (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900" spc="-5" dirty="0">
                <a:latin typeface="Courier New"/>
                <a:cs typeface="Courier New"/>
              </a:rPr>
              <a:t>w,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900" spc="-5" dirty="0">
                <a:latin typeface="Courier New"/>
                <a:cs typeface="Courier New"/>
              </a:rPr>
              <a:t>h)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{</a:t>
            </a:r>
            <a:endParaRPr sz="900">
              <a:latin typeface="Courier New"/>
              <a:cs typeface="Courier New"/>
            </a:endParaRPr>
          </a:p>
          <a:p>
            <a:pPr marL="469900" marR="896619">
              <a:lnSpc>
                <a:spcPts val="1019"/>
              </a:lnSpc>
              <a:spcBef>
                <a:spcPts val="55"/>
              </a:spcBef>
            </a:pPr>
            <a:r>
              <a:rPr sz="900" spc="-5" dirty="0">
                <a:latin typeface="Courier New"/>
                <a:cs typeface="Courier New"/>
              </a:rPr>
              <a:t>glViewport (0, 0, (GLsizei) w, (GLsizei) h);  glMatrixMode (GL_PROJECTION);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965"/>
              </a:lnSpc>
            </a:pPr>
            <a:r>
              <a:rPr sz="900" spc="-5" dirty="0">
                <a:latin typeface="Courier New"/>
                <a:cs typeface="Courier New"/>
              </a:rPr>
              <a:t>glLoadIdentity</a:t>
            </a:r>
            <a:r>
              <a:rPr sz="900" spc="-1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();</a:t>
            </a:r>
            <a:endParaRPr sz="900">
              <a:latin typeface="Courier New"/>
              <a:cs typeface="Courier New"/>
            </a:endParaRPr>
          </a:p>
          <a:p>
            <a:pPr marL="469900" marR="5080">
              <a:lnSpc>
                <a:spcPts val="1019"/>
              </a:lnSpc>
              <a:spcBef>
                <a:spcPts val="55"/>
              </a:spcBef>
            </a:pPr>
            <a:r>
              <a:rPr sz="900" spc="-5" dirty="0">
                <a:latin typeface="Courier New"/>
                <a:cs typeface="Courier New"/>
              </a:rPr>
              <a:t>gluPerspective(65.0, (GLfloat) w/(GLfloat) h, 1.0, 20.0);  glMatrixMode(GL_MODELVIEW);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965"/>
              </a:lnSpc>
            </a:pPr>
            <a:r>
              <a:rPr sz="900" spc="-5" dirty="0">
                <a:latin typeface="Courier New"/>
                <a:cs typeface="Courier New"/>
              </a:rPr>
              <a:t>glLoadIdentity();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glTranslatef (0.0, 0.0, -5.0);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}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void </a:t>
            </a:r>
            <a:r>
              <a:rPr sz="900" spc="-5" dirty="0">
                <a:latin typeface="Courier New"/>
                <a:cs typeface="Courier New"/>
              </a:rPr>
              <a:t>keyboard (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unsigned char </a:t>
            </a:r>
            <a:r>
              <a:rPr sz="900" spc="-5" dirty="0">
                <a:latin typeface="Courier New"/>
                <a:cs typeface="Courier New"/>
              </a:rPr>
              <a:t>key,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900" spc="-5" dirty="0">
                <a:latin typeface="Courier New"/>
                <a:cs typeface="Courier New"/>
              </a:rPr>
              <a:t>x,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900" spc="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y)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{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1019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switch </a:t>
            </a:r>
            <a:r>
              <a:rPr sz="900" spc="-5" dirty="0">
                <a:latin typeface="Courier New"/>
                <a:cs typeface="Courier New"/>
              </a:rPr>
              <a:t>(key)</a:t>
            </a:r>
            <a:r>
              <a:rPr sz="900" spc="-1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{</a:t>
            </a:r>
            <a:endParaRPr sz="900">
              <a:latin typeface="Courier New"/>
              <a:cs typeface="Courier New"/>
            </a:endParaRPr>
          </a:p>
          <a:p>
            <a:pPr marL="1384300" marR="645160" indent="-457200">
              <a:lnSpc>
                <a:spcPts val="1019"/>
              </a:lnSpc>
              <a:spcBef>
                <a:spcPts val="55"/>
              </a:spcBef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case </a:t>
            </a:r>
            <a:r>
              <a:rPr sz="900" spc="-5" dirty="0">
                <a:latin typeface="Courier New"/>
                <a:cs typeface="Courier New"/>
              </a:rPr>
              <a:t>'s': </a:t>
            </a:r>
            <a:r>
              <a:rPr sz="900" spc="-5" dirty="0">
                <a:solidFill>
                  <a:srgbClr val="008000"/>
                </a:solidFill>
                <a:latin typeface="Courier New"/>
                <a:cs typeface="Courier New"/>
              </a:rPr>
              <a:t>/* s key rotates at shoulder */  </a:t>
            </a:r>
            <a:r>
              <a:rPr sz="900" spc="-5" dirty="0">
                <a:latin typeface="Courier New"/>
                <a:cs typeface="Courier New"/>
              </a:rPr>
              <a:t>shoulder = (shoulder + 5) % 360;  glutPostRedisplay();</a:t>
            </a:r>
            <a:endParaRPr sz="900">
              <a:latin typeface="Courier New"/>
              <a:cs typeface="Courier New"/>
            </a:endParaRPr>
          </a:p>
          <a:p>
            <a:pPr marL="927100" marR="2588260" indent="457200">
              <a:lnSpc>
                <a:spcPts val="1019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break</a:t>
            </a:r>
            <a:r>
              <a:rPr sz="900" spc="-5" dirty="0">
                <a:latin typeface="Courier New"/>
                <a:cs typeface="Courier New"/>
              </a:rPr>
              <a:t>; 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case</a:t>
            </a:r>
            <a:r>
              <a:rPr sz="900" spc="-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'S':</a:t>
            </a:r>
            <a:endParaRPr sz="900">
              <a:latin typeface="Courier New"/>
              <a:cs typeface="Courier New"/>
            </a:endParaRPr>
          </a:p>
          <a:p>
            <a:pPr marL="1384300">
              <a:lnSpc>
                <a:spcPts val="994"/>
              </a:lnSpc>
            </a:pPr>
            <a:r>
              <a:rPr sz="900" spc="-5" dirty="0">
                <a:latin typeface="Courier New"/>
                <a:cs typeface="Courier New"/>
              </a:rPr>
              <a:t>shoulder = (shoulder - 5) %</a:t>
            </a:r>
            <a:r>
              <a:rPr sz="90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360;</a:t>
            </a:r>
            <a:endParaRPr sz="9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547" y="810209"/>
            <a:ext cx="5757545" cy="54927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200" i="1" dirty="0">
                <a:latin typeface="Times New Roman"/>
                <a:cs typeface="Times New Roman"/>
              </a:rPr>
              <a:t>impact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dipergunakan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teknologi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laser,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ink-jet</a:t>
            </a:r>
            <a:r>
              <a:rPr sz="1200" i="1" spc="85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spray</a:t>
            </a:r>
            <a:r>
              <a:rPr sz="1200" spc="-5" dirty="0">
                <a:latin typeface="Times New Roman"/>
                <a:cs typeface="Times New Roman"/>
              </a:rPr>
              <a:t>,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proses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xerographic</a:t>
            </a:r>
            <a:r>
              <a:rPr sz="1200" spc="-5" dirty="0">
                <a:latin typeface="Times New Roman"/>
                <a:cs typeface="Times New Roman"/>
              </a:rPr>
              <a:t>,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metode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electrostatic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metode </a:t>
            </a:r>
            <a:r>
              <a:rPr sz="1200" i="1" spc="-5" dirty="0">
                <a:latin typeface="Times New Roman"/>
                <a:cs typeface="Times New Roman"/>
              </a:rPr>
              <a:t>electrothermal </a:t>
            </a:r>
            <a:r>
              <a:rPr sz="1200" dirty="0">
                <a:latin typeface="Times New Roman"/>
                <a:cs typeface="Times New Roman"/>
              </a:rPr>
              <a:t>untuk </a:t>
            </a:r>
            <a:r>
              <a:rPr sz="1200" spc="-5" dirty="0">
                <a:latin typeface="Times New Roman"/>
                <a:cs typeface="Times New Roman"/>
              </a:rPr>
              <a:t>menghasilkan gambar pada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kertas.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11779" y="6413500"/>
            <a:ext cx="19380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Times New Roman"/>
                <a:cs typeface="Times New Roman"/>
              </a:rPr>
              <a:t>Gambar 1.10 Perangkat</a:t>
            </a:r>
            <a:r>
              <a:rPr sz="1100" b="1" spc="-30" dirty="0">
                <a:latin typeface="Times New Roman"/>
                <a:cs typeface="Times New Roman"/>
              </a:rPr>
              <a:t> </a:t>
            </a:r>
            <a:r>
              <a:rPr sz="1100" b="1" spc="-5" dirty="0">
                <a:latin typeface="Times New Roman"/>
                <a:cs typeface="Times New Roman"/>
              </a:rPr>
              <a:t>Output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700" y="6700519"/>
            <a:ext cx="5761355" cy="2827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1.6.4</a:t>
            </a:r>
            <a:r>
              <a:rPr sz="1200" b="1" spc="-5" dirty="0">
                <a:latin typeface="Times New Roman"/>
                <a:cs typeface="Times New Roman"/>
              </a:rPr>
              <a:t> </a:t>
            </a:r>
            <a:r>
              <a:rPr sz="1200" b="1" i="1" dirty="0">
                <a:latin typeface="Times New Roman"/>
                <a:cs typeface="Times New Roman"/>
              </a:rPr>
              <a:t>Retrace</a:t>
            </a:r>
            <a:endParaRPr sz="1200">
              <a:latin typeface="Times New Roman"/>
              <a:cs typeface="Times New Roman"/>
            </a:endParaRPr>
          </a:p>
          <a:p>
            <a:pPr marL="12700" marR="8255" indent="228600" algn="just">
              <a:lnSpc>
                <a:spcPct val="143500"/>
              </a:lnSpc>
              <a:spcBef>
                <a:spcPts val="990"/>
              </a:spcBef>
            </a:pPr>
            <a:r>
              <a:rPr sz="1200" spc="-5" dirty="0">
                <a:latin typeface="Times New Roman"/>
                <a:cs typeface="Times New Roman"/>
              </a:rPr>
              <a:t>Dewasa </a:t>
            </a:r>
            <a:r>
              <a:rPr sz="1200" dirty="0">
                <a:latin typeface="Times New Roman"/>
                <a:cs typeface="Times New Roman"/>
              </a:rPr>
              <a:t>ini </a:t>
            </a:r>
            <a:r>
              <a:rPr sz="1200" spc="-5" dirty="0">
                <a:latin typeface="Times New Roman"/>
                <a:cs typeface="Times New Roman"/>
              </a:rPr>
              <a:t>teknologi </a:t>
            </a:r>
            <a:r>
              <a:rPr sz="1200" dirty="0">
                <a:latin typeface="Times New Roman"/>
                <a:cs typeface="Times New Roman"/>
              </a:rPr>
              <a:t>output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berkaitan </a:t>
            </a:r>
            <a:r>
              <a:rPr sz="1200" spc="-5" dirty="0">
                <a:latin typeface="Times New Roman"/>
                <a:cs typeface="Times New Roman"/>
              </a:rPr>
              <a:t>dengan grafika </a:t>
            </a:r>
            <a:r>
              <a:rPr sz="1200" dirty="0">
                <a:latin typeface="Times New Roman"/>
                <a:cs typeface="Times New Roman"/>
              </a:rPr>
              <a:t>komputer </a:t>
            </a:r>
            <a:r>
              <a:rPr sz="1200" spc="-5" dirty="0">
                <a:latin typeface="Times New Roman"/>
                <a:cs typeface="Times New Roman"/>
              </a:rPr>
              <a:t>sudah </a:t>
            </a:r>
            <a:r>
              <a:rPr sz="1200" dirty="0">
                <a:latin typeface="Times New Roman"/>
                <a:cs typeface="Times New Roman"/>
              </a:rPr>
              <a:t>berkembang  </a:t>
            </a:r>
            <a:r>
              <a:rPr sz="1200" spc="-5" dirty="0">
                <a:latin typeface="Times New Roman"/>
                <a:cs typeface="Times New Roman"/>
              </a:rPr>
              <a:t>dengan sangat </a:t>
            </a:r>
            <a:r>
              <a:rPr sz="1200" dirty="0">
                <a:latin typeface="Times New Roman"/>
                <a:cs typeface="Times New Roman"/>
              </a:rPr>
              <a:t>pesat. Salah satu </a:t>
            </a:r>
            <a:r>
              <a:rPr sz="1200" spc="-10" dirty="0">
                <a:latin typeface="Times New Roman"/>
                <a:cs typeface="Times New Roman"/>
              </a:rPr>
              <a:t>teknologi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berkembang adalah </a:t>
            </a:r>
            <a:r>
              <a:rPr sz="1200" spc="-5" dirty="0">
                <a:latin typeface="Times New Roman"/>
                <a:cs typeface="Times New Roman"/>
              </a:rPr>
              <a:t>teknologi </a:t>
            </a:r>
            <a:r>
              <a:rPr sz="1200" dirty="0">
                <a:latin typeface="Times New Roman"/>
                <a:cs typeface="Times New Roman"/>
              </a:rPr>
              <a:t>output </a:t>
            </a:r>
            <a:r>
              <a:rPr sz="1200" spc="-15" dirty="0">
                <a:latin typeface="Times New Roman"/>
                <a:cs typeface="Times New Roman"/>
              </a:rPr>
              <a:t>LCD 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15" dirty="0">
                <a:latin typeface="Times New Roman"/>
                <a:cs typeface="Times New Roman"/>
              </a:rPr>
              <a:t>LED. </a:t>
            </a:r>
            <a:r>
              <a:rPr sz="1200" dirty="0">
                <a:latin typeface="Times New Roman"/>
                <a:cs typeface="Times New Roman"/>
              </a:rPr>
              <a:t>Namun </a:t>
            </a:r>
            <a:r>
              <a:rPr sz="1200" spc="-5" dirty="0">
                <a:latin typeface="Times New Roman"/>
                <a:cs typeface="Times New Roman"/>
              </a:rPr>
              <a:t>teknologi perangkat </a:t>
            </a:r>
            <a:r>
              <a:rPr sz="1200" spc="-10" dirty="0">
                <a:latin typeface="Times New Roman"/>
                <a:cs typeface="Times New Roman"/>
              </a:rPr>
              <a:t>keras </a:t>
            </a:r>
            <a:r>
              <a:rPr sz="1200" dirty="0">
                <a:latin typeface="Times New Roman"/>
                <a:cs typeface="Times New Roman"/>
              </a:rPr>
              <a:t>output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berkembang tidak </a:t>
            </a:r>
            <a:r>
              <a:rPr sz="1200" spc="-5" dirty="0">
                <a:latin typeface="Times New Roman"/>
                <a:cs typeface="Times New Roman"/>
              </a:rPr>
              <a:t>merubah konsep  </a:t>
            </a:r>
            <a:r>
              <a:rPr sz="1200" dirty="0">
                <a:latin typeface="Times New Roman"/>
                <a:cs typeface="Times New Roman"/>
              </a:rPr>
              <a:t>penampilan </a:t>
            </a:r>
            <a:r>
              <a:rPr sz="1200" spc="-5" dirty="0">
                <a:latin typeface="Times New Roman"/>
                <a:cs typeface="Times New Roman"/>
              </a:rPr>
              <a:t>objek </a:t>
            </a:r>
            <a:r>
              <a:rPr sz="1200" dirty="0">
                <a:latin typeface="Times New Roman"/>
                <a:cs typeface="Times New Roman"/>
              </a:rPr>
              <a:t>di </a:t>
            </a:r>
            <a:r>
              <a:rPr sz="1200" spc="-5" dirty="0">
                <a:latin typeface="Times New Roman"/>
                <a:cs typeface="Times New Roman"/>
              </a:rPr>
              <a:t>dalam perangkat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tersebut.</a:t>
            </a:r>
            <a:endParaRPr sz="1200">
              <a:latin typeface="Times New Roman"/>
              <a:cs typeface="Times New Roman"/>
            </a:endParaRPr>
          </a:p>
          <a:p>
            <a:pPr marL="12700" marR="5080" indent="228600" algn="just">
              <a:lnSpc>
                <a:spcPct val="143800"/>
              </a:lnSpc>
              <a:spcBef>
                <a:spcPts val="1010"/>
              </a:spcBef>
            </a:pPr>
            <a:r>
              <a:rPr sz="1200" dirty="0">
                <a:latin typeface="Times New Roman"/>
                <a:cs typeface="Times New Roman"/>
              </a:rPr>
              <a:t>Terdapat dua </a:t>
            </a:r>
            <a:r>
              <a:rPr sz="1200" spc="-5" dirty="0">
                <a:latin typeface="Times New Roman"/>
                <a:cs typeface="Times New Roman"/>
              </a:rPr>
              <a:t>jenis </a:t>
            </a:r>
            <a:r>
              <a:rPr sz="1200" dirty="0">
                <a:latin typeface="Times New Roman"/>
                <a:cs typeface="Times New Roman"/>
              </a:rPr>
              <a:t>cara </a:t>
            </a:r>
            <a:r>
              <a:rPr sz="1200" spc="-5" dirty="0">
                <a:latin typeface="Times New Roman"/>
                <a:cs typeface="Times New Roman"/>
              </a:rPr>
              <a:t>penampilan objek </a:t>
            </a:r>
            <a:r>
              <a:rPr sz="1200" dirty="0">
                <a:latin typeface="Times New Roman"/>
                <a:cs typeface="Times New Roman"/>
              </a:rPr>
              <a:t>di </a:t>
            </a:r>
            <a:r>
              <a:rPr sz="1200" spc="-5" dirty="0">
                <a:latin typeface="Times New Roman"/>
                <a:cs typeface="Times New Roman"/>
              </a:rPr>
              <a:t>dalam perangkat </a:t>
            </a:r>
            <a:r>
              <a:rPr sz="1200" dirty="0">
                <a:latin typeface="Times New Roman"/>
                <a:cs typeface="Times New Roman"/>
              </a:rPr>
              <a:t>output </a:t>
            </a:r>
            <a:r>
              <a:rPr sz="1200" spc="-5" dirty="0">
                <a:latin typeface="Times New Roman"/>
                <a:cs typeface="Times New Roman"/>
              </a:rPr>
              <a:t>yaitu teknologi  </a:t>
            </a:r>
            <a:r>
              <a:rPr sz="1200" dirty="0">
                <a:latin typeface="Times New Roman"/>
                <a:cs typeface="Times New Roman"/>
              </a:rPr>
              <a:t>raster </a:t>
            </a:r>
            <a:r>
              <a:rPr sz="1200" spc="-1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teknologi vektor. Teknologi raster adalah teknologi yang </a:t>
            </a:r>
            <a:r>
              <a:rPr sz="1200" dirty="0">
                <a:latin typeface="Times New Roman"/>
                <a:cs typeface="Times New Roman"/>
              </a:rPr>
              <a:t>berkembang </a:t>
            </a:r>
            <a:r>
              <a:rPr sz="1200" spc="-5" dirty="0">
                <a:latin typeface="Times New Roman"/>
                <a:cs typeface="Times New Roman"/>
              </a:rPr>
              <a:t>dewasa </a:t>
            </a:r>
            <a:r>
              <a:rPr sz="1200" spc="-10" dirty="0">
                <a:latin typeface="Times New Roman"/>
                <a:cs typeface="Times New Roman"/>
              </a:rPr>
              <a:t>ini  </a:t>
            </a:r>
            <a:r>
              <a:rPr sz="1200" dirty="0">
                <a:latin typeface="Times New Roman"/>
                <a:cs typeface="Times New Roman"/>
              </a:rPr>
              <a:t>dimana </a:t>
            </a:r>
            <a:r>
              <a:rPr sz="1200" spc="-10" dirty="0">
                <a:latin typeface="Times New Roman"/>
                <a:cs typeface="Times New Roman"/>
              </a:rPr>
              <a:t>layar </a:t>
            </a:r>
            <a:r>
              <a:rPr sz="1200" dirty="0">
                <a:latin typeface="Times New Roman"/>
                <a:cs typeface="Times New Roman"/>
              </a:rPr>
              <a:t>komputer </a:t>
            </a:r>
            <a:r>
              <a:rPr sz="1200" spc="-5" dirty="0">
                <a:latin typeface="Times New Roman"/>
                <a:cs typeface="Times New Roman"/>
              </a:rPr>
              <a:t>dibayangkan sebagai </a:t>
            </a:r>
            <a:r>
              <a:rPr sz="1200" dirty="0">
                <a:latin typeface="Times New Roman"/>
                <a:cs typeface="Times New Roman"/>
              </a:rPr>
              <a:t>kumpulan titik-titik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disebut </a:t>
            </a:r>
            <a:r>
              <a:rPr sz="1200" spc="-5" dirty="0">
                <a:latin typeface="Times New Roman"/>
                <a:cs typeface="Times New Roman"/>
              </a:rPr>
              <a:t>piksel. </a:t>
            </a:r>
            <a:r>
              <a:rPr sz="1200" dirty="0">
                <a:latin typeface="Times New Roman"/>
                <a:cs typeface="Times New Roman"/>
              </a:rPr>
              <a:t>Titik-  titik </a:t>
            </a:r>
            <a:r>
              <a:rPr sz="1200" spc="-5" dirty="0">
                <a:latin typeface="Times New Roman"/>
                <a:cs typeface="Times New Roman"/>
              </a:rPr>
              <a:t>tersebut diaktifkan berdasarkan alamat atau address </a:t>
            </a:r>
            <a:r>
              <a:rPr sz="1200" dirty="0">
                <a:latin typeface="Times New Roman"/>
                <a:cs typeface="Times New Roman"/>
              </a:rPr>
              <a:t>dari piksel </a:t>
            </a:r>
            <a:r>
              <a:rPr sz="1200" spc="-5" dirty="0">
                <a:latin typeface="Times New Roman"/>
                <a:cs typeface="Times New Roman"/>
              </a:rPr>
              <a:t>tersebut pada </a:t>
            </a:r>
            <a:r>
              <a:rPr sz="1200" spc="-10" dirty="0">
                <a:latin typeface="Times New Roman"/>
                <a:cs typeface="Times New Roman"/>
              </a:rPr>
              <a:t>layar </a:t>
            </a:r>
            <a:r>
              <a:rPr sz="1200" dirty="0">
                <a:latin typeface="Times New Roman"/>
                <a:cs typeface="Times New Roman"/>
              </a:rPr>
              <a:t>mulai  dari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kiri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atas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ke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kanan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bawah.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Aktivitas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tersebut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disebut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retrace,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dimana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gerakan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dari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kiri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ke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38860" y="1567192"/>
            <a:ext cx="4649470" cy="4655820"/>
            <a:chOff x="1038860" y="1567192"/>
            <a:chExt cx="4649470" cy="4655820"/>
          </a:xfrm>
        </p:grpSpPr>
        <p:sp>
          <p:nvSpPr>
            <p:cNvPr id="6" name="object 6"/>
            <p:cNvSpPr/>
            <p:nvPr/>
          </p:nvSpPr>
          <p:spPr>
            <a:xfrm>
              <a:off x="2094547" y="1567192"/>
              <a:ext cx="3593350" cy="46544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38860" y="5133340"/>
              <a:ext cx="2085339" cy="10896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13</a:t>
            </a: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52520" y="9874334"/>
            <a:ext cx="2540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184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01700" y="883919"/>
            <a:ext cx="4963160" cy="8887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84300">
              <a:lnSpc>
                <a:spcPts val="1050"/>
              </a:lnSpc>
              <a:spcBef>
                <a:spcPts val="100"/>
              </a:spcBef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break</a:t>
            </a:r>
            <a:r>
              <a:rPr sz="900" spc="-5" dirty="0">
                <a:latin typeface="Courier New"/>
                <a:cs typeface="Courier New"/>
              </a:rPr>
              <a:t>;</a:t>
            </a:r>
            <a:endParaRPr sz="900">
              <a:latin typeface="Courier New"/>
              <a:cs typeface="Courier New"/>
            </a:endParaRPr>
          </a:p>
          <a:p>
            <a:pPr marL="1384300" marR="1422400" indent="-457200">
              <a:lnSpc>
                <a:spcPts val="1019"/>
              </a:lnSpc>
              <a:spcBef>
                <a:spcPts val="50"/>
              </a:spcBef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case </a:t>
            </a:r>
            <a:r>
              <a:rPr sz="900" spc="-5" dirty="0">
                <a:latin typeface="Courier New"/>
                <a:cs typeface="Courier New"/>
              </a:rPr>
              <a:t>'e': </a:t>
            </a:r>
            <a:r>
              <a:rPr sz="900" spc="-5" dirty="0">
                <a:solidFill>
                  <a:srgbClr val="008000"/>
                </a:solidFill>
                <a:latin typeface="Courier New"/>
                <a:cs typeface="Courier New"/>
              </a:rPr>
              <a:t>/* e key rotates at elbow */  </a:t>
            </a:r>
            <a:r>
              <a:rPr sz="900" spc="-5" dirty="0">
                <a:latin typeface="Courier New"/>
                <a:cs typeface="Courier New"/>
              </a:rPr>
              <a:t>elbow = (elbow + 5) % 360;  glutPostRedisplay();</a:t>
            </a:r>
            <a:endParaRPr sz="900">
              <a:latin typeface="Courier New"/>
              <a:cs typeface="Courier New"/>
            </a:endParaRPr>
          </a:p>
          <a:p>
            <a:pPr marL="927100" marR="3159760" indent="457200">
              <a:lnSpc>
                <a:spcPts val="1019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break</a:t>
            </a:r>
            <a:r>
              <a:rPr sz="900" spc="-5" dirty="0">
                <a:latin typeface="Courier New"/>
                <a:cs typeface="Courier New"/>
              </a:rPr>
              <a:t>; 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case</a:t>
            </a:r>
            <a:r>
              <a:rPr sz="900" spc="-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'E':</a:t>
            </a:r>
            <a:endParaRPr sz="900">
              <a:latin typeface="Courier New"/>
              <a:cs typeface="Courier New"/>
            </a:endParaRPr>
          </a:p>
          <a:p>
            <a:pPr marL="1384300" marR="178816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elbow = (elbow - 5) % 360;  glutPostRedisplay(); 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break</a:t>
            </a:r>
            <a:r>
              <a:rPr sz="900" spc="-5" dirty="0">
                <a:latin typeface="Courier New"/>
                <a:cs typeface="Courier New"/>
              </a:rPr>
              <a:t>;</a:t>
            </a:r>
            <a:endParaRPr sz="900">
              <a:latin typeface="Courier New"/>
              <a:cs typeface="Courier New"/>
            </a:endParaRPr>
          </a:p>
          <a:p>
            <a:pPr marL="927100">
              <a:lnSpc>
                <a:spcPts val="965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default</a:t>
            </a:r>
            <a:r>
              <a:rPr sz="900" spc="-5" dirty="0">
                <a:latin typeface="Courier New"/>
                <a:cs typeface="Courier New"/>
              </a:rPr>
              <a:t>:</a:t>
            </a:r>
            <a:endParaRPr sz="900">
              <a:latin typeface="Courier New"/>
              <a:cs typeface="Courier New"/>
            </a:endParaRPr>
          </a:p>
          <a:p>
            <a:pPr marL="1384300">
              <a:lnSpc>
                <a:spcPts val="1019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break</a:t>
            </a:r>
            <a:r>
              <a:rPr sz="900" spc="-5" dirty="0">
                <a:latin typeface="Courier New"/>
                <a:cs typeface="Courier New"/>
              </a:rPr>
              <a:t>;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}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}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900" spc="-5" dirty="0">
                <a:latin typeface="Courier New"/>
                <a:cs typeface="Courier New"/>
              </a:rPr>
              <a:t>main(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900" spc="-5" dirty="0">
                <a:latin typeface="Courier New"/>
                <a:cs typeface="Courier New"/>
              </a:rPr>
              <a:t>argc,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char</a:t>
            </a:r>
            <a:r>
              <a:rPr sz="900" spc="-5" dirty="0">
                <a:latin typeface="Courier New"/>
                <a:cs typeface="Courier New"/>
              </a:rPr>
              <a:t>** argv)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{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glutInit(&amp;argc, argv);</a:t>
            </a:r>
            <a:endParaRPr sz="900">
              <a:latin typeface="Courier New"/>
              <a:cs typeface="Courier New"/>
            </a:endParaRPr>
          </a:p>
          <a:p>
            <a:pPr marL="469900" marR="1399540">
              <a:lnSpc>
                <a:spcPts val="1019"/>
              </a:lnSpc>
              <a:spcBef>
                <a:spcPts val="55"/>
              </a:spcBef>
            </a:pPr>
            <a:r>
              <a:rPr sz="900" spc="-5" dirty="0">
                <a:latin typeface="Courier New"/>
                <a:cs typeface="Courier New"/>
              </a:rPr>
              <a:t>glutInitDisplayMode (GLUT_DOUBLE | GLUT_RGB);  glutInitWindowSize (500, 500);</a:t>
            </a:r>
            <a:endParaRPr sz="900">
              <a:latin typeface="Courier New"/>
              <a:cs typeface="Courier New"/>
            </a:endParaRPr>
          </a:p>
          <a:p>
            <a:pPr marL="469900" marR="215392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glutInitWindowPosition (100, 100);  glutCreateWindow (argv[0]);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965"/>
              </a:lnSpc>
            </a:pPr>
            <a:r>
              <a:rPr sz="900" spc="-5" dirty="0">
                <a:latin typeface="Courier New"/>
                <a:cs typeface="Courier New"/>
              </a:rPr>
              <a:t>init</a:t>
            </a:r>
            <a:r>
              <a:rPr sz="900" spc="-1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();</a:t>
            </a:r>
            <a:endParaRPr sz="900">
              <a:latin typeface="Courier New"/>
              <a:cs typeface="Courier New"/>
            </a:endParaRPr>
          </a:p>
          <a:p>
            <a:pPr marL="469900" marR="2633980">
              <a:lnSpc>
                <a:spcPct val="93800"/>
              </a:lnSpc>
              <a:spcBef>
                <a:spcPts val="35"/>
              </a:spcBef>
            </a:pPr>
            <a:r>
              <a:rPr sz="900" spc="-5" dirty="0">
                <a:latin typeface="Courier New"/>
                <a:cs typeface="Courier New"/>
              </a:rPr>
              <a:t>glutDisplayFunc(display);  glutReshapeFunc(reshape);  glutKeyboardFunc(keyboard);  glutMainLoop();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990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sz="900" spc="-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0;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50"/>
              </a:lnSpc>
            </a:pPr>
            <a:r>
              <a:rPr sz="900" spc="-5" dirty="0">
                <a:latin typeface="Courier New"/>
                <a:cs typeface="Courier New"/>
              </a:rPr>
              <a:t>}</a:t>
            </a:r>
            <a:endParaRPr sz="9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09: </a:t>
            </a:r>
            <a:r>
              <a:rPr sz="1200" b="1" spc="-5" dirty="0">
                <a:latin typeface="Times New Roman"/>
                <a:cs typeface="Times New Roman"/>
              </a:rPr>
              <a:t>Geometric Processing Pipeline (Example</a:t>
            </a:r>
            <a:r>
              <a:rPr sz="1200" b="1" spc="2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3-8)</a:t>
            </a:r>
            <a:endParaRPr sz="1200">
              <a:latin typeface="Times New Roman"/>
              <a:cs typeface="Times New Roman"/>
            </a:endParaRPr>
          </a:p>
          <a:p>
            <a:pPr marL="12700" marR="3571240">
              <a:lnSpc>
                <a:spcPts val="1019"/>
              </a:lnSpc>
              <a:spcBef>
                <a:spcPts val="1025"/>
              </a:spcBef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#include</a:t>
            </a:r>
            <a:r>
              <a:rPr sz="900" spc="-1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&lt;windows.h&gt; 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#include</a:t>
            </a:r>
            <a:r>
              <a:rPr sz="900" spc="-1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&lt;GL/glut.h&gt; 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#include </a:t>
            </a:r>
            <a:r>
              <a:rPr sz="900" spc="-5" dirty="0">
                <a:latin typeface="Courier New"/>
                <a:cs typeface="Courier New"/>
              </a:rPr>
              <a:t>&lt;stdlib.h&gt; 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#include </a:t>
            </a:r>
            <a:r>
              <a:rPr sz="900" spc="-5" dirty="0">
                <a:latin typeface="Courier New"/>
                <a:cs typeface="Courier New"/>
              </a:rPr>
              <a:t>&lt;stdio.h&gt; 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900" spc="-1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display(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900" spc="-5" dirty="0">
                <a:latin typeface="Courier New"/>
                <a:cs typeface="Courier New"/>
              </a:rPr>
              <a:t>)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965"/>
              </a:lnSpc>
            </a:pPr>
            <a:r>
              <a:rPr sz="900" spc="-5" dirty="0">
                <a:latin typeface="Courier New"/>
                <a:cs typeface="Courier New"/>
              </a:rPr>
              <a:t>{</a:t>
            </a:r>
            <a:endParaRPr sz="900">
              <a:latin typeface="Courier New"/>
              <a:cs typeface="Courier New"/>
            </a:endParaRPr>
          </a:p>
          <a:p>
            <a:pPr marL="469900" marR="2496820">
              <a:lnSpc>
                <a:spcPts val="1019"/>
              </a:lnSpc>
              <a:spcBef>
                <a:spcPts val="50"/>
              </a:spcBef>
            </a:pPr>
            <a:r>
              <a:rPr sz="900" spc="-5" dirty="0">
                <a:latin typeface="Courier New"/>
                <a:cs typeface="Courier New"/>
              </a:rPr>
              <a:t>glClear(GL_COLOR_BUFFER_BIT);  glFlush();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965"/>
              </a:lnSpc>
            </a:pPr>
            <a:r>
              <a:rPr sz="900" spc="-5" dirty="0">
                <a:latin typeface="Courier New"/>
                <a:cs typeface="Courier New"/>
              </a:rPr>
              <a:t>}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void </a:t>
            </a:r>
            <a:r>
              <a:rPr sz="900" spc="-5" dirty="0">
                <a:latin typeface="Courier New"/>
                <a:cs typeface="Courier New"/>
              </a:rPr>
              <a:t>reshape(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900" spc="-5" dirty="0">
                <a:latin typeface="Courier New"/>
                <a:cs typeface="Courier New"/>
              </a:rPr>
              <a:t>w,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900" spc="-5" dirty="0">
                <a:latin typeface="Courier New"/>
                <a:cs typeface="Courier New"/>
              </a:rPr>
              <a:t>h)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{</a:t>
            </a:r>
            <a:endParaRPr sz="900">
              <a:latin typeface="Courier New"/>
              <a:cs typeface="Courier New"/>
            </a:endParaRPr>
          </a:p>
          <a:p>
            <a:pPr marL="469900" marR="1468120">
              <a:lnSpc>
                <a:spcPts val="1019"/>
              </a:lnSpc>
              <a:spcBef>
                <a:spcPts val="55"/>
              </a:spcBef>
            </a:pPr>
            <a:r>
              <a:rPr sz="900" spc="-5" dirty="0">
                <a:latin typeface="Courier New"/>
                <a:cs typeface="Courier New"/>
              </a:rPr>
              <a:t>glViewport (0, 0, (GLsizei) w, (GLsizei) h);  glMatrixMode(GL_PROJECTION);  glLoadIdentity();</a:t>
            </a:r>
            <a:endParaRPr sz="900">
              <a:latin typeface="Courier New"/>
              <a:cs typeface="Courier New"/>
            </a:endParaRPr>
          </a:p>
          <a:p>
            <a:pPr marL="469900" marR="440055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gluPerspective (45.0, (GLfloat) w/(GLfloat) h, 1.0, 100.0);  glMatrixMode(GL_MODELVIEW);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944"/>
              </a:lnSpc>
            </a:pPr>
            <a:r>
              <a:rPr sz="900" spc="-5" dirty="0">
                <a:latin typeface="Courier New"/>
                <a:cs typeface="Courier New"/>
              </a:rPr>
              <a:t>glLoadIdentity();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}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void </a:t>
            </a:r>
            <a:r>
              <a:rPr sz="900" spc="-5" dirty="0">
                <a:latin typeface="Courier New"/>
                <a:cs typeface="Courier New"/>
              </a:rPr>
              <a:t>mouse(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900" spc="-5" dirty="0">
                <a:latin typeface="Courier New"/>
                <a:cs typeface="Courier New"/>
              </a:rPr>
              <a:t>button,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900" spc="-5" dirty="0">
                <a:latin typeface="Courier New"/>
                <a:cs typeface="Courier New"/>
              </a:rPr>
              <a:t>state,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900" spc="-5" dirty="0">
                <a:latin typeface="Courier New"/>
                <a:cs typeface="Courier New"/>
              </a:rPr>
              <a:t>x,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900" spc="1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y)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{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GLint</a:t>
            </a:r>
            <a:r>
              <a:rPr sz="900" spc="-1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viewport[4];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GLdouble mvmatrix[16],</a:t>
            </a:r>
            <a:r>
              <a:rPr sz="90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projmatrix[16];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GLint realy; </a:t>
            </a:r>
            <a:r>
              <a:rPr sz="900" spc="-5" dirty="0">
                <a:solidFill>
                  <a:srgbClr val="008000"/>
                </a:solidFill>
                <a:latin typeface="Courier New"/>
                <a:cs typeface="Courier New"/>
              </a:rPr>
              <a:t>/* OpenGL y coordinate position</a:t>
            </a:r>
            <a:r>
              <a:rPr sz="900" spc="2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solidFill>
                  <a:srgbClr val="008000"/>
                </a:solidFill>
                <a:latin typeface="Courier New"/>
                <a:cs typeface="Courier New"/>
              </a:rPr>
              <a:t>*/</a:t>
            </a:r>
            <a:endParaRPr sz="900">
              <a:latin typeface="Courier New"/>
              <a:cs typeface="Courier New"/>
            </a:endParaRPr>
          </a:p>
          <a:p>
            <a:pPr marL="469900" marR="645795">
              <a:lnSpc>
                <a:spcPts val="1019"/>
              </a:lnSpc>
              <a:spcBef>
                <a:spcPts val="55"/>
              </a:spcBef>
            </a:pPr>
            <a:r>
              <a:rPr sz="900" spc="-5" dirty="0">
                <a:latin typeface="Courier New"/>
                <a:cs typeface="Courier New"/>
              </a:rPr>
              <a:t>GLdouble wx, wy, wz; </a:t>
            </a:r>
            <a:r>
              <a:rPr sz="900" spc="-5" dirty="0">
                <a:solidFill>
                  <a:srgbClr val="008000"/>
                </a:solidFill>
                <a:latin typeface="Courier New"/>
                <a:cs typeface="Courier New"/>
              </a:rPr>
              <a:t>/* returned world x, y, z coords */ 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switch </a:t>
            </a:r>
            <a:r>
              <a:rPr sz="900" spc="-5" dirty="0">
                <a:latin typeface="Courier New"/>
                <a:cs typeface="Courier New"/>
              </a:rPr>
              <a:t>(button)</a:t>
            </a:r>
            <a:r>
              <a:rPr sz="900" spc="-1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{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965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case </a:t>
            </a:r>
            <a:r>
              <a:rPr sz="900" spc="-5" dirty="0">
                <a:latin typeface="Courier New"/>
                <a:cs typeface="Courier New"/>
              </a:rPr>
              <a:t>GLUT_LEFT_BUTTON:</a:t>
            </a:r>
            <a:endParaRPr sz="900">
              <a:latin typeface="Courier New"/>
              <a:cs typeface="Courier New"/>
            </a:endParaRPr>
          </a:p>
          <a:p>
            <a:pPr marL="927100">
              <a:lnSpc>
                <a:spcPts val="1019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sz="900" spc="-5" dirty="0">
                <a:latin typeface="Courier New"/>
                <a:cs typeface="Courier New"/>
              </a:rPr>
              <a:t>(state == GLUT_DOWN) {</a:t>
            </a:r>
            <a:endParaRPr sz="900">
              <a:latin typeface="Courier New"/>
              <a:cs typeface="Courier New"/>
            </a:endParaRPr>
          </a:p>
          <a:p>
            <a:pPr marL="1384300" marR="279400">
              <a:lnSpc>
                <a:spcPts val="1019"/>
              </a:lnSpc>
              <a:spcBef>
                <a:spcPts val="55"/>
              </a:spcBef>
            </a:pPr>
            <a:r>
              <a:rPr sz="900" spc="-5" dirty="0">
                <a:latin typeface="Courier New"/>
                <a:cs typeface="Courier New"/>
              </a:rPr>
              <a:t>glGetIntegerv (GL_VIEWPORT, viewport);  glGetDoublev (GL_MODELVIEW_MATRIX, mvmatrix);  glGetDoublev (GL_PROJECTION_MATRIX,</a:t>
            </a:r>
            <a:r>
              <a:rPr sz="900" spc="114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projmatrix);</a:t>
            </a:r>
            <a:endParaRPr sz="900">
              <a:latin typeface="Courier New"/>
              <a:cs typeface="Courier New"/>
            </a:endParaRPr>
          </a:p>
          <a:p>
            <a:pPr marL="1384300" marR="5080">
              <a:lnSpc>
                <a:spcPts val="1019"/>
              </a:lnSpc>
            </a:pPr>
            <a:r>
              <a:rPr sz="900" spc="-5" dirty="0">
                <a:solidFill>
                  <a:srgbClr val="008000"/>
                </a:solidFill>
                <a:latin typeface="Courier New"/>
                <a:cs typeface="Courier New"/>
              </a:rPr>
              <a:t>/* note viewport[3] is height of window in pixels */  </a:t>
            </a:r>
            <a:r>
              <a:rPr sz="900" spc="-5" dirty="0">
                <a:latin typeface="Courier New"/>
                <a:cs typeface="Courier New"/>
              </a:rPr>
              <a:t>realy = viewport[3] - (GLint) y -</a:t>
            </a:r>
            <a:r>
              <a:rPr sz="900" spc="5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1;</a:t>
            </a:r>
            <a:endParaRPr sz="900">
              <a:latin typeface="Courier New"/>
              <a:cs typeface="Courier New"/>
            </a:endParaRPr>
          </a:p>
          <a:p>
            <a:pPr marL="1384300" marR="210820">
              <a:lnSpc>
                <a:spcPts val="1019"/>
              </a:lnSpc>
              <a:spcBef>
                <a:spcPts val="5"/>
              </a:spcBef>
            </a:pPr>
            <a:r>
              <a:rPr sz="900" spc="-5" dirty="0">
                <a:latin typeface="Courier New"/>
                <a:cs typeface="Courier New"/>
              </a:rPr>
              <a:t>printf ("Coordinates at cursor are (%4d, %4d)\n",  x,</a:t>
            </a:r>
            <a:r>
              <a:rPr sz="900" spc="-1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realy);</a:t>
            </a:r>
            <a:endParaRPr sz="900">
              <a:latin typeface="Courier New"/>
              <a:cs typeface="Courier New"/>
            </a:endParaRPr>
          </a:p>
          <a:p>
            <a:pPr marL="1384300" marR="7366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gluUnProject ((GLdouble) x, (GLdouble) realy, 0.0,  mvmatrix, projmatrix, viewport, &amp;wx, &amp;wy, &amp;wz);  printf ("World coords at z=0.0 are (%f, %f, %f)\n",  wx, wy,</a:t>
            </a:r>
            <a:r>
              <a:rPr sz="900" spc="-1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wz);</a:t>
            </a:r>
            <a:endParaRPr sz="9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27120" y="9874334"/>
            <a:ext cx="304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185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01700" y="883919"/>
            <a:ext cx="4917440" cy="888619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384300" marR="27940">
              <a:lnSpc>
                <a:spcPts val="1019"/>
              </a:lnSpc>
              <a:spcBef>
                <a:spcPts val="185"/>
              </a:spcBef>
            </a:pPr>
            <a:r>
              <a:rPr sz="900" spc="-5" dirty="0">
                <a:latin typeface="Courier New"/>
                <a:cs typeface="Courier New"/>
              </a:rPr>
              <a:t>gluUnProject ((GLdouble) x, (GLdouble) realy, 1.0,  mvmatrix, projmatrix, viewport, &amp;wx, &amp;wy, &amp;wz);  printf ("World coords at z=1.0 are (%f, %f, %f)\n",  wx, wy,</a:t>
            </a:r>
            <a:r>
              <a:rPr sz="900" spc="-1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wz);</a:t>
            </a:r>
            <a:endParaRPr sz="900">
              <a:latin typeface="Courier New"/>
              <a:cs typeface="Courier New"/>
            </a:endParaRPr>
          </a:p>
          <a:p>
            <a:pPr marL="927100">
              <a:lnSpc>
                <a:spcPts val="965"/>
              </a:lnSpc>
            </a:pPr>
            <a:r>
              <a:rPr sz="900" spc="-5" dirty="0">
                <a:latin typeface="Courier New"/>
                <a:cs typeface="Courier New"/>
              </a:rPr>
              <a:t>}</a:t>
            </a:r>
            <a:endParaRPr sz="900">
              <a:latin typeface="Courier New"/>
              <a:cs typeface="Courier New"/>
            </a:endParaRPr>
          </a:p>
          <a:p>
            <a:pPr marL="927100">
              <a:lnSpc>
                <a:spcPts val="1019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break</a:t>
            </a:r>
            <a:r>
              <a:rPr sz="900" spc="-5" dirty="0">
                <a:latin typeface="Courier New"/>
                <a:cs typeface="Courier New"/>
              </a:rPr>
              <a:t>;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1019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case </a:t>
            </a:r>
            <a:r>
              <a:rPr sz="900" spc="-5" dirty="0">
                <a:latin typeface="Courier New"/>
                <a:cs typeface="Courier New"/>
              </a:rPr>
              <a:t>GLUT_RIGHT_BUTTON:</a:t>
            </a:r>
            <a:endParaRPr sz="900">
              <a:latin typeface="Courier New"/>
              <a:cs typeface="Courier New"/>
            </a:endParaRPr>
          </a:p>
          <a:p>
            <a:pPr marL="1384300" marR="2405380" indent="-457200">
              <a:lnSpc>
                <a:spcPts val="1019"/>
              </a:lnSpc>
              <a:spcBef>
                <a:spcPts val="50"/>
              </a:spcBef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sz="900" spc="-5" dirty="0">
                <a:latin typeface="Courier New"/>
                <a:cs typeface="Courier New"/>
              </a:rPr>
              <a:t>(state == GLUT_DOWN)  exit(0);</a:t>
            </a:r>
            <a:endParaRPr sz="900">
              <a:latin typeface="Courier New"/>
              <a:cs typeface="Courier New"/>
            </a:endParaRPr>
          </a:p>
          <a:p>
            <a:pPr marL="469900" marR="3571240" indent="457200">
              <a:lnSpc>
                <a:spcPts val="1019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break</a:t>
            </a:r>
            <a:r>
              <a:rPr sz="900" spc="-5" dirty="0">
                <a:latin typeface="Courier New"/>
                <a:cs typeface="Courier New"/>
              </a:rPr>
              <a:t>; 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default</a:t>
            </a:r>
            <a:r>
              <a:rPr sz="900" spc="-5" dirty="0">
                <a:latin typeface="Courier New"/>
                <a:cs typeface="Courier New"/>
              </a:rPr>
              <a:t>:</a:t>
            </a:r>
            <a:endParaRPr sz="900">
              <a:latin typeface="Courier New"/>
              <a:cs typeface="Courier New"/>
            </a:endParaRPr>
          </a:p>
          <a:p>
            <a:pPr marL="927100">
              <a:lnSpc>
                <a:spcPts val="965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break</a:t>
            </a:r>
            <a:r>
              <a:rPr sz="900" spc="-5" dirty="0">
                <a:latin typeface="Courier New"/>
                <a:cs typeface="Courier New"/>
              </a:rPr>
              <a:t>;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}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}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900" spc="-5" dirty="0">
                <a:latin typeface="Courier New"/>
                <a:cs typeface="Courier New"/>
              </a:rPr>
              <a:t>main(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900" spc="-5" dirty="0">
                <a:latin typeface="Courier New"/>
                <a:cs typeface="Courier New"/>
              </a:rPr>
              <a:t>argc,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char</a:t>
            </a:r>
            <a:r>
              <a:rPr sz="900" spc="-5" dirty="0">
                <a:latin typeface="Courier New"/>
                <a:cs typeface="Courier New"/>
              </a:rPr>
              <a:t>** argv)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{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glutInit(&amp;argc, argv);</a:t>
            </a:r>
            <a:endParaRPr sz="900">
              <a:latin typeface="Courier New"/>
              <a:cs typeface="Courier New"/>
            </a:endParaRPr>
          </a:p>
          <a:p>
            <a:pPr marL="469900" marR="1353820">
              <a:lnSpc>
                <a:spcPts val="1019"/>
              </a:lnSpc>
              <a:spcBef>
                <a:spcPts val="55"/>
              </a:spcBef>
            </a:pPr>
            <a:r>
              <a:rPr sz="900" spc="-5" dirty="0">
                <a:latin typeface="Courier New"/>
                <a:cs typeface="Courier New"/>
              </a:rPr>
              <a:t>glutInitDisplayMode (GLUT_SINGLE | GLUT_RGB);  glutInitWindowSize (500, 500);</a:t>
            </a:r>
            <a:endParaRPr sz="900">
              <a:latin typeface="Courier New"/>
              <a:cs typeface="Courier New"/>
            </a:endParaRPr>
          </a:p>
          <a:p>
            <a:pPr marL="469900" marR="21082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glutInitWindowPosition (100, 100);  glutCreateWindow (argv[0]);</a:t>
            </a:r>
            <a:endParaRPr sz="900">
              <a:latin typeface="Courier New"/>
              <a:cs typeface="Courier New"/>
            </a:endParaRPr>
          </a:p>
          <a:p>
            <a:pPr marL="469900" marR="2725420">
              <a:lnSpc>
                <a:spcPts val="1000"/>
              </a:lnSpc>
              <a:spcBef>
                <a:spcPts val="15"/>
              </a:spcBef>
            </a:pPr>
            <a:r>
              <a:rPr sz="900" spc="-5" dirty="0">
                <a:latin typeface="Courier New"/>
                <a:cs typeface="Courier New"/>
              </a:rPr>
              <a:t>glutDisplayFunc(display);  glutReshapeFunc(reshape);</a:t>
            </a:r>
            <a:endParaRPr sz="900">
              <a:latin typeface="Courier New"/>
              <a:cs typeface="Courier New"/>
            </a:endParaRPr>
          </a:p>
          <a:p>
            <a:pPr marL="469900" marR="2999740">
              <a:lnSpc>
                <a:spcPts val="1019"/>
              </a:lnSpc>
              <a:spcBef>
                <a:spcPts val="5"/>
              </a:spcBef>
            </a:pPr>
            <a:r>
              <a:rPr sz="900" spc="-5" dirty="0">
                <a:latin typeface="Courier New"/>
                <a:cs typeface="Courier New"/>
              </a:rPr>
              <a:t>glutMouseFunc(mouse);  glutMainLoop(); 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sz="900" spc="-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0;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994"/>
              </a:lnSpc>
            </a:pPr>
            <a:r>
              <a:rPr sz="900" spc="-5" dirty="0">
                <a:latin typeface="Courier New"/>
                <a:cs typeface="Courier New"/>
              </a:rPr>
              <a:t>}</a:t>
            </a:r>
            <a:endParaRPr sz="9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10: </a:t>
            </a:r>
            <a:r>
              <a:rPr sz="1200" b="1" spc="-5" dirty="0">
                <a:latin typeface="Times New Roman"/>
                <a:cs typeface="Times New Roman"/>
              </a:rPr>
              <a:t>Menggambar </a:t>
            </a:r>
            <a:r>
              <a:rPr sz="1200" b="1" dirty="0">
                <a:latin typeface="Times New Roman"/>
                <a:cs typeface="Times New Roman"/>
              </a:rPr>
              <a:t>Segitiga </a:t>
            </a:r>
            <a:r>
              <a:rPr sz="1200" b="1" spc="-5" dirty="0">
                <a:latin typeface="Times New Roman"/>
                <a:cs typeface="Times New Roman"/>
              </a:rPr>
              <a:t>Warna-warni Bergradasi (Example</a:t>
            </a:r>
            <a:r>
              <a:rPr sz="1200" b="1" spc="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4-1)</a:t>
            </a:r>
            <a:endParaRPr sz="1200">
              <a:latin typeface="Times New Roman"/>
              <a:cs typeface="Times New Roman"/>
            </a:endParaRPr>
          </a:p>
          <a:p>
            <a:pPr marL="12700" marR="3525520" algn="just">
              <a:lnSpc>
                <a:spcPts val="1019"/>
              </a:lnSpc>
              <a:spcBef>
                <a:spcPts val="1025"/>
              </a:spcBef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#include</a:t>
            </a:r>
            <a:r>
              <a:rPr sz="900" spc="-1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&lt;windows.h&gt; 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#include</a:t>
            </a:r>
            <a:r>
              <a:rPr sz="900" spc="-1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&lt;GL/glut.h&gt; 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900" spc="-1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init(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900" spc="-5" dirty="0">
                <a:latin typeface="Courier New"/>
                <a:cs typeface="Courier New"/>
              </a:rPr>
              <a:t>)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965"/>
              </a:lnSpc>
            </a:pPr>
            <a:r>
              <a:rPr sz="900" spc="-5" dirty="0">
                <a:latin typeface="Courier New"/>
                <a:cs typeface="Courier New"/>
              </a:rPr>
              <a:t>{</a:t>
            </a:r>
            <a:endParaRPr sz="900">
              <a:latin typeface="Courier New"/>
              <a:cs typeface="Courier New"/>
            </a:endParaRPr>
          </a:p>
          <a:p>
            <a:pPr marL="469900" marR="2108200">
              <a:lnSpc>
                <a:spcPts val="1019"/>
              </a:lnSpc>
              <a:spcBef>
                <a:spcPts val="55"/>
              </a:spcBef>
            </a:pPr>
            <a:r>
              <a:rPr sz="900" spc="-5" dirty="0">
                <a:latin typeface="Courier New"/>
                <a:cs typeface="Courier New"/>
              </a:rPr>
              <a:t>glClearColor (0.0, 0.0, 0.0, 0.0);  glShadeModel (GL_SMOOTH);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965"/>
              </a:lnSpc>
            </a:pPr>
            <a:r>
              <a:rPr sz="900" spc="-5" dirty="0">
                <a:latin typeface="Courier New"/>
                <a:cs typeface="Courier New"/>
              </a:rPr>
              <a:t>}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900" spc="-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triangle(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900" spc="-5" dirty="0">
                <a:latin typeface="Courier New"/>
                <a:cs typeface="Courier New"/>
              </a:rPr>
              <a:t>)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{</a:t>
            </a:r>
            <a:endParaRPr sz="900">
              <a:latin typeface="Courier New"/>
              <a:cs typeface="Courier New"/>
            </a:endParaRPr>
          </a:p>
          <a:p>
            <a:pPr marL="469900" marR="2656840">
              <a:lnSpc>
                <a:spcPts val="1019"/>
              </a:lnSpc>
              <a:spcBef>
                <a:spcPts val="55"/>
              </a:spcBef>
            </a:pPr>
            <a:r>
              <a:rPr sz="900" spc="-5" dirty="0">
                <a:latin typeface="Courier New"/>
                <a:cs typeface="Courier New"/>
              </a:rPr>
              <a:t>glBegin (GL_TRIANGLES);  glColor3f (1.0, 0.0,</a:t>
            </a:r>
            <a:r>
              <a:rPr sz="900" spc="5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0.0);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965"/>
              </a:lnSpc>
            </a:pPr>
            <a:r>
              <a:rPr sz="900" spc="-5" dirty="0">
                <a:latin typeface="Courier New"/>
                <a:cs typeface="Courier New"/>
              </a:rPr>
              <a:t>glVertex2f (5.0,</a:t>
            </a:r>
            <a:r>
              <a:rPr sz="900" spc="-1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5.0);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glColor3f (0.0, 1.0, 0.0);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glVertex2f (25.0, 5.0);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glColor3f (0.0, 0.0, 1.0);</a:t>
            </a:r>
            <a:endParaRPr sz="900">
              <a:latin typeface="Courier New"/>
              <a:cs typeface="Courier New"/>
            </a:endParaRPr>
          </a:p>
          <a:p>
            <a:pPr marL="469900" marR="2862580">
              <a:lnSpc>
                <a:spcPts val="1000"/>
              </a:lnSpc>
              <a:spcBef>
                <a:spcPts val="70"/>
              </a:spcBef>
            </a:pPr>
            <a:r>
              <a:rPr sz="900" spc="-5" dirty="0">
                <a:latin typeface="Courier New"/>
                <a:cs typeface="Courier New"/>
              </a:rPr>
              <a:t>glVertex2f (5.0, 25.0);  glEnd();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969"/>
              </a:lnSpc>
            </a:pPr>
            <a:r>
              <a:rPr sz="900" spc="-5" dirty="0">
                <a:latin typeface="Courier New"/>
                <a:cs typeface="Courier New"/>
              </a:rPr>
              <a:t>}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900" spc="-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display(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900" spc="-5" dirty="0">
                <a:latin typeface="Courier New"/>
                <a:cs typeface="Courier New"/>
              </a:rPr>
              <a:t>)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{</a:t>
            </a:r>
            <a:endParaRPr sz="900">
              <a:latin typeface="Courier New"/>
              <a:cs typeface="Courier New"/>
            </a:endParaRPr>
          </a:p>
          <a:p>
            <a:pPr marL="469900" marR="2382520">
              <a:lnSpc>
                <a:spcPts val="1019"/>
              </a:lnSpc>
              <a:spcBef>
                <a:spcPts val="50"/>
              </a:spcBef>
            </a:pPr>
            <a:r>
              <a:rPr sz="900" spc="-5" dirty="0">
                <a:latin typeface="Courier New"/>
                <a:cs typeface="Courier New"/>
              </a:rPr>
              <a:t>glClear (GL_COLOR_BUFFER_BIT);  triangle</a:t>
            </a:r>
            <a:r>
              <a:rPr sz="900" spc="-1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();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965"/>
              </a:lnSpc>
            </a:pPr>
            <a:r>
              <a:rPr sz="900" spc="-5" dirty="0">
                <a:latin typeface="Courier New"/>
                <a:cs typeface="Courier New"/>
              </a:rPr>
              <a:t>glFlush</a:t>
            </a:r>
            <a:r>
              <a:rPr sz="900" spc="-1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();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}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void </a:t>
            </a:r>
            <a:r>
              <a:rPr sz="900" spc="-5" dirty="0">
                <a:latin typeface="Courier New"/>
                <a:cs typeface="Courier New"/>
              </a:rPr>
              <a:t>reshape (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900" spc="-5" dirty="0">
                <a:latin typeface="Courier New"/>
                <a:cs typeface="Courier New"/>
              </a:rPr>
              <a:t>w,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900" spc="-5" dirty="0">
                <a:latin typeface="Courier New"/>
                <a:cs typeface="Courier New"/>
              </a:rPr>
              <a:t>h)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{</a:t>
            </a:r>
            <a:endParaRPr sz="900">
              <a:latin typeface="Courier New"/>
              <a:cs typeface="Courier New"/>
            </a:endParaRPr>
          </a:p>
          <a:p>
            <a:pPr marL="469900" marR="1422400">
              <a:lnSpc>
                <a:spcPts val="1019"/>
              </a:lnSpc>
              <a:spcBef>
                <a:spcPts val="55"/>
              </a:spcBef>
            </a:pPr>
            <a:r>
              <a:rPr sz="900" spc="-5" dirty="0">
                <a:latin typeface="Courier New"/>
                <a:cs typeface="Courier New"/>
              </a:rPr>
              <a:t>glViewport (0, 0, (GLsizei) w, (GLsizei) h);  glMatrixMode (GL_PROJECTION);</a:t>
            </a:r>
            <a:endParaRPr sz="900">
              <a:latin typeface="Courier New"/>
              <a:cs typeface="Courier New"/>
            </a:endParaRPr>
          </a:p>
          <a:p>
            <a:pPr marL="469900" marR="320548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glLoadIdentity</a:t>
            </a:r>
            <a:r>
              <a:rPr sz="900" spc="-25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(); 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sz="900" spc="-5" dirty="0">
                <a:latin typeface="Courier New"/>
                <a:cs typeface="Courier New"/>
              </a:rPr>
              <a:t>(w &lt;=</a:t>
            </a:r>
            <a:r>
              <a:rPr sz="900" spc="-25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h)</a:t>
            </a:r>
            <a:endParaRPr sz="900">
              <a:latin typeface="Courier New"/>
              <a:cs typeface="Courier New"/>
            </a:endParaRPr>
          </a:p>
          <a:p>
            <a:pPr marL="927100">
              <a:lnSpc>
                <a:spcPts val="965"/>
              </a:lnSpc>
            </a:pPr>
            <a:r>
              <a:rPr sz="900" spc="-5" dirty="0">
                <a:latin typeface="Courier New"/>
                <a:cs typeface="Courier New"/>
              </a:rPr>
              <a:t>gluOrtho2D (0.0, 30.0, 0.0, 30.0*(GLfloat) h/(GLfloat)</a:t>
            </a:r>
            <a:r>
              <a:rPr sz="900" spc="14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w);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1019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else</a:t>
            </a:r>
            <a:endParaRPr sz="900">
              <a:latin typeface="Courier New"/>
              <a:cs typeface="Courier New"/>
            </a:endParaRPr>
          </a:p>
          <a:p>
            <a:pPr marL="469900" marR="5080" indent="457200">
              <a:lnSpc>
                <a:spcPts val="1019"/>
              </a:lnSpc>
              <a:spcBef>
                <a:spcPts val="55"/>
              </a:spcBef>
            </a:pPr>
            <a:r>
              <a:rPr sz="900" spc="-5" dirty="0">
                <a:latin typeface="Courier New"/>
                <a:cs typeface="Courier New"/>
              </a:rPr>
              <a:t>gluOrtho2D (0.0, 30.0*(GLfloat) w/(GLfloat) h, 0.0, 30.0);  glMatrixMode(GL_MODELVIEW);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965"/>
              </a:lnSpc>
            </a:pPr>
            <a:r>
              <a:rPr sz="900" spc="-5" dirty="0">
                <a:latin typeface="Courier New"/>
                <a:cs typeface="Courier New"/>
              </a:rPr>
              <a:t>}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900" spc="-5" dirty="0">
                <a:latin typeface="Courier New"/>
                <a:cs typeface="Courier New"/>
              </a:rPr>
              <a:t>main(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900" spc="-5" dirty="0">
                <a:latin typeface="Courier New"/>
                <a:cs typeface="Courier New"/>
              </a:rPr>
              <a:t>argc,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char</a:t>
            </a:r>
            <a:r>
              <a:rPr sz="900" spc="-5" dirty="0">
                <a:latin typeface="Courier New"/>
                <a:cs typeface="Courier New"/>
              </a:rPr>
              <a:t>** argv)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{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1050"/>
              </a:lnSpc>
            </a:pPr>
            <a:r>
              <a:rPr sz="900" spc="-5" dirty="0">
                <a:latin typeface="Courier New"/>
                <a:cs typeface="Courier New"/>
              </a:rPr>
              <a:t>glutInit(&amp;argc, argv);</a:t>
            </a:r>
            <a:endParaRPr sz="9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627120" y="9874334"/>
            <a:ext cx="304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186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01700" y="883919"/>
            <a:ext cx="3568700" cy="132842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469900" marR="5080">
              <a:lnSpc>
                <a:spcPts val="1019"/>
              </a:lnSpc>
              <a:spcBef>
                <a:spcPts val="185"/>
              </a:spcBef>
            </a:pPr>
            <a:r>
              <a:rPr sz="900" spc="-5" dirty="0">
                <a:latin typeface="Courier New"/>
                <a:cs typeface="Courier New"/>
              </a:rPr>
              <a:t>glutInitDisplayMode (GLUT_SINGLE | GLUT_RGB);  glutInitWindowSize (500, 500);</a:t>
            </a:r>
            <a:endParaRPr sz="900">
              <a:latin typeface="Courier New"/>
              <a:cs typeface="Courier New"/>
            </a:endParaRPr>
          </a:p>
          <a:p>
            <a:pPr marL="469900" marR="75946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glutInitWindowPosition (100, 100);  glutCreateWindow (argv[0]);</a:t>
            </a:r>
            <a:endParaRPr sz="900">
              <a:latin typeface="Courier New"/>
              <a:cs typeface="Courier New"/>
            </a:endParaRPr>
          </a:p>
          <a:p>
            <a:pPr marL="469900" marR="1376680">
              <a:lnSpc>
                <a:spcPts val="1019"/>
              </a:lnSpc>
            </a:pPr>
            <a:r>
              <a:rPr sz="900" spc="-5" dirty="0">
                <a:latin typeface="Courier New"/>
                <a:cs typeface="Courier New"/>
              </a:rPr>
              <a:t>init ();  glutDisplayFunc(display);  glutReshapeFunc(reshape);  glutMainLoop();</a:t>
            </a:r>
            <a:endParaRPr sz="900">
              <a:latin typeface="Courier New"/>
              <a:cs typeface="Courier New"/>
            </a:endParaRPr>
          </a:p>
          <a:p>
            <a:pPr marL="469900">
              <a:lnSpc>
                <a:spcPts val="965"/>
              </a:lnSpc>
            </a:pP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sz="900" spc="-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0;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50"/>
              </a:lnSpc>
            </a:pPr>
            <a:r>
              <a:rPr sz="900" spc="-5" dirty="0">
                <a:latin typeface="Courier New"/>
                <a:cs typeface="Courier New"/>
              </a:rPr>
              <a:t>}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9000" y="2443480"/>
            <a:ext cx="5848985" cy="2217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Times New Roman"/>
                <a:cs typeface="Times New Roman"/>
              </a:rPr>
              <a:t>Daftar </a:t>
            </a:r>
            <a:r>
              <a:rPr sz="1400" b="1" spc="-5" dirty="0">
                <a:latin typeface="Times New Roman"/>
                <a:cs typeface="Times New Roman"/>
              </a:rPr>
              <a:t>Pustaka</a:t>
            </a:r>
            <a:endParaRPr sz="1400">
              <a:latin typeface="Times New Roman"/>
              <a:cs typeface="Times New Roman"/>
            </a:endParaRPr>
          </a:p>
          <a:p>
            <a:pPr marL="482600" marR="82550" indent="-228600">
              <a:lnSpc>
                <a:spcPct val="144400"/>
              </a:lnSpc>
              <a:spcBef>
                <a:spcPts val="1080"/>
              </a:spcBef>
              <a:buAutoNum type="arabicPeriod"/>
              <a:tabLst>
                <a:tab pos="482600" algn="l"/>
              </a:tabLst>
            </a:pPr>
            <a:r>
              <a:rPr sz="1200" dirty="0">
                <a:latin typeface="Times New Roman"/>
                <a:cs typeface="Times New Roman"/>
              </a:rPr>
              <a:t>Donald </a:t>
            </a:r>
            <a:r>
              <a:rPr sz="1200" spc="-10" dirty="0">
                <a:latin typeface="Times New Roman"/>
                <a:cs typeface="Times New Roman"/>
              </a:rPr>
              <a:t>D. </a:t>
            </a:r>
            <a:r>
              <a:rPr sz="1200" spc="-5" dirty="0">
                <a:latin typeface="Times New Roman"/>
                <a:cs typeface="Times New Roman"/>
              </a:rPr>
              <a:t>Hearn, </a:t>
            </a:r>
            <a:r>
              <a:rPr sz="1200" spc="-10" dirty="0">
                <a:latin typeface="Times New Roman"/>
                <a:cs typeface="Times New Roman"/>
              </a:rPr>
              <a:t>M. </a:t>
            </a:r>
            <a:r>
              <a:rPr sz="1200" dirty="0">
                <a:latin typeface="Times New Roman"/>
                <a:cs typeface="Times New Roman"/>
              </a:rPr>
              <a:t>Pauline, </a:t>
            </a:r>
            <a:r>
              <a:rPr sz="1200" spc="-5" dirty="0">
                <a:latin typeface="Times New Roman"/>
                <a:cs typeface="Times New Roman"/>
              </a:rPr>
              <a:t>Warren Carithers, Computer Graphics </a:t>
            </a:r>
            <a:r>
              <a:rPr sz="1200" dirty="0">
                <a:latin typeface="Times New Roman"/>
                <a:cs typeface="Times New Roman"/>
              </a:rPr>
              <a:t>with </a:t>
            </a:r>
            <a:r>
              <a:rPr sz="1200" spc="-5" dirty="0">
                <a:latin typeface="Times New Roman"/>
                <a:cs typeface="Times New Roman"/>
              </a:rPr>
              <a:t>Open </a:t>
            </a:r>
            <a:r>
              <a:rPr sz="1200" dirty="0">
                <a:latin typeface="Times New Roman"/>
                <a:cs typeface="Times New Roman"/>
              </a:rPr>
              <a:t>GL  (4th Edition), </a:t>
            </a:r>
            <a:r>
              <a:rPr sz="1200" spc="-5" dirty="0">
                <a:latin typeface="Times New Roman"/>
                <a:cs typeface="Times New Roman"/>
              </a:rPr>
              <a:t>Prentice-Hall, </a:t>
            </a:r>
            <a:r>
              <a:rPr sz="1200" dirty="0">
                <a:latin typeface="Times New Roman"/>
                <a:cs typeface="Times New Roman"/>
              </a:rPr>
              <a:t>2011</a:t>
            </a:r>
            <a:endParaRPr sz="1200">
              <a:latin typeface="Times New Roman"/>
              <a:cs typeface="Times New Roman"/>
            </a:endParaRPr>
          </a:p>
          <a:p>
            <a:pPr marL="482600" marR="81280" indent="-228600">
              <a:lnSpc>
                <a:spcPts val="2080"/>
              </a:lnSpc>
              <a:spcBef>
                <a:spcPts val="155"/>
              </a:spcBef>
              <a:buAutoNum type="arabicPeriod"/>
              <a:tabLst>
                <a:tab pos="482600" algn="l"/>
              </a:tabLst>
            </a:pPr>
            <a:r>
              <a:rPr sz="1200" dirty="0">
                <a:latin typeface="Times New Roman"/>
                <a:cs typeface="Times New Roman"/>
              </a:rPr>
              <a:t>Edward </a:t>
            </a:r>
            <a:r>
              <a:rPr sz="1200" spc="-5" dirty="0">
                <a:latin typeface="Times New Roman"/>
                <a:cs typeface="Times New Roman"/>
              </a:rPr>
              <a:t>Angel, Interactive </a:t>
            </a:r>
            <a:r>
              <a:rPr sz="1200" dirty="0">
                <a:latin typeface="Times New Roman"/>
                <a:cs typeface="Times New Roman"/>
              </a:rPr>
              <a:t>Computer </a:t>
            </a:r>
            <a:r>
              <a:rPr sz="1200" spc="-5" dirty="0">
                <a:latin typeface="Times New Roman"/>
                <a:cs typeface="Times New Roman"/>
              </a:rPr>
              <a:t>Graphics: A Top-Down </a:t>
            </a:r>
            <a:r>
              <a:rPr sz="1200" dirty="0">
                <a:latin typeface="Times New Roman"/>
                <a:cs typeface="Times New Roman"/>
              </a:rPr>
              <a:t>Approach with OpenGL  2nd, </a:t>
            </a:r>
            <a:r>
              <a:rPr sz="1200" spc="-10" dirty="0">
                <a:latin typeface="Times New Roman"/>
                <a:cs typeface="Times New Roman"/>
              </a:rPr>
              <a:t>Addison </a:t>
            </a:r>
            <a:r>
              <a:rPr sz="1200" spc="-5" dirty="0">
                <a:latin typeface="Times New Roman"/>
                <a:cs typeface="Times New Roman"/>
              </a:rPr>
              <a:t>Wesley,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2005</a:t>
            </a:r>
            <a:endParaRPr sz="1200">
              <a:latin typeface="Times New Roman"/>
              <a:cs typeface="Times New Roman"/>
            </a:endParaRPr>
          </a:p>
          <a:p>
            <a:pPr marL="482600" indent="-228600">
              <a:lnSpc>
                <a:spcPct val="100000"/>
              </a:lnSpc>
              <a:spcBef>
                <a:spcPts val="445"/>
              </a:spcBef>
              <a:buAutoNum type="arabicPeriod"/>
              <a:tabLst>
                <a:tab pos="482600" algn="l"/>
              </a:tabLst>
            </a:pPr>
            <a:r>
              <a:rPr sz="1200" dirty="0">
                <a:latin typeface="Times New Roman"/>
                <a:cs typeface="Times New Roman"/>
              </a:rPr>
              <a:t>John </a:t>
            </a:r>
            <a:r>
              <a:rPr sz="1200" spc="-30" dirty="0">
                <a:latin typeface="Times New Roman"/>
                <a:cs typeface="Times New Roman"/>
              </a:rPr>
              <a:t>F. </a:t>
            </a:r>
            <a:r>
              <a:rPr sz="1200" spc="-5" dirty="0">
                <a:latin typeface="Times New Roman"/>
                <a:cs typeface="Times New Roman"/>
              </a:rPr>
              <a:t>Hughes, Andries Van </a:t>
            </a:r>
            <a:r>
              <a:rPr sz="1200" dirty="0">
                <a:latin typeface="Times New Roman"/>
                <a:cs typeface="Times New Roman"/>
              </a:rPr>
              <a:t>Dam, </a:t>
            </a:r>
            <a:r>
              <a:rPr sz="1200" spc="-5" dirty="0">
                <a:latin typeface="Times New Roman"/>
                <a:cs typeface="Times New Roman"/>
              </a:rPr>
              <a:t>Morgan Mcguire, David </a:t>
            </a:r>
            <a:r>
              <a:rPr sz="1200" spc="-20" dirty="0">
                <a:latin typeface="Times New Roman"/>
                <a:cs typeface="Times New Roman"/>
              </a:rPr>
              <a:t>F. </a:t>
            </a:r>
            <a:r>
              <a:rPr sz="1200" dirty="0">
                <a:latin typeface="Times New Roman"/>
                <a:cs typeface="Times New Roman"/>
              </a:rPr>
              <a:t>Sklar, </a:t>
            </a:r>
            <a:r>
              <a:rPr sz="1200" spc="5" dirty="0">
                <a:latin typeface="Times New Roman"/>
                <a:cs typeface="Times New Roman"/>
              </a:rPr>
              <a:t>James</a:t>
            </a:r>
            <a:r>
              <a:rPr sz="1200" spc="21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D.</a:t>
            </a:r>
            <a:endParaRPr sz="1200">
              <a:latin typeface="Times New Roman"/>
              <a:cs typeface="Times New Roman"/>
            </a:endParaRPr>
          </a:p>
          <a:p>
            <a:pPr marL="482600" marR="81915">
              <a:lnSpc>
                <a:spcPct val="143100"/>
              </a:lnSpc>
              <a:spcBef>
                <a:spcPts val="20"/>
              </a:spcBef>
            </a:pPr>
            <a:r>
              <a:rPr sz="1200" spc="-5" dirty="0">
                <a:latin typeface="Times New Roman"/>
                <a:cs typeface="Times New Roman"/>
              </a:rPr>
              <a:t>Foley, </a:t>
            </a:r>
            <a:r>
              <a:rPr sz="1200" dirty="0">
                <a:latin typeface="Times New Roman"/>
                <a:cs typeface="Times New Roman"/>
              </a:rPr>
              <a:t>Steven </a:t>
            </a:r>
            <a:r>
              <a:rPr sz="1200" spc="-20" dirty="0">
                <a:latin typeface="Times New Roman"/>
                <a:cs typeface="Times New Roman"/>
              </a:rPr>
              <a:t>K. </a:t>
            </a:r>
            <a:r>
              <a:rPr sz="1200" spc="-5" dirty="0">
                <a:latin typeface="Times New Roman"/>
                <a:cs typeface="Times New Roman"/>
              </a:rPr>
              <a:t>Feiner, </a:t>
            </a:r>
            <a:r>
              <a:rPr sz="1200" spc="-10" dirty="0">
                <a:latin typeface="Times New Roman"/>
                <a:cs typeface="Times New Roman"/>
              </a:rPr>
              <a:t>Kurt </a:t>
            </a:r>
            <a:r>
              <a:rPr sz="1200" spc="-5" dirty="0">
                <a:latin typeface="Times New Roman"/>
                <a:cs typeface="Times New Roman"/>
              </a:rPr>
              <a:t>Akeley, </a:t>
            </a:r>
            <a:r>
              <a:rPr sz="1200" dirty="0">
                <a:latin typeface="Times New Roman"/>
                <a:cs typeface="Times New Roman"/>
              </a:rPr>
              <a:t>Computer </a:t>
            </a:r>
            <a:r>
              <a:rPr sz="1200" spc="-5" dirty="0">
                <a:latin typeface="Times New Roman"/>
                <a:cs typeface="Times New Roman"/>
              </a:rPr>
              <a:t>Graphics: </a:t>
            </a:r>
            <a:r>
              <a:rPr sz="1200" dirty="0">
                <a:latin typeface="Times New Roman"/>
                <a:cs typeface="Times New Roman"/>
              </a:rPr>
              <a:t>Principles and Practice  </a:t>
            </a:r>
            <a:r>
              <a:rPr sz="1200" spc="-5" dirty="0">
                <a:latin typeface="Times New Roman"/>
                <a:cs typeface="Times New Roman"/>
              </a:rPr>
              <a:t>(3</a:t>
            </a:r>
            <a:r>
              <a:rPr sz="1200" spc="-7" baseline="38194" dirty="0">
                <a:latin typeface="Times New Roman"/>
                <a:cs typeface="Times New Roman"/>
              </a:rPr>
              <a:t>rd </a:t>
            </a:r>
            <a:r>
              <a:rPr sz="1200" dirty="0">
                <a:latin typeface="Times New Roman"/>
                <a:cs typeface="Times New Roman"/>
              </a:rPr>
              <a:t>edition), </a:t>
            </a:r>
            <a:r>
              <a:rPr sz="1200" spc="-5" dirty="0">
                <a:latin typeface="Times New Roman"/>
                <a:cs typeface="Times New Roman"/>
              </a:rPr>
              <a:t>Addison-Wesley,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2014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0890" y="431800"/>
            <a:ext cx="442595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29435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Times New Roman"/>
                <a:cs typeface="Times New Roman"/>
              </a:rPr>
              <a:t>TUGAS </a:t>
            </a:r>
            <a:r>
              <a:rPr sz="1400" b="1" spc="-5" dirty="0">
                <a:latin typeface="Times New Roman"/>
                <a:cs typeface="Times New Roman"/>
              </a:rPr>
              <a:t>GRAFIKA</a:t>
            </a:r>
            <a:r>
              <a:rPr sz="1400" b="1" spc="-4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KOMPUTER</a:t>
            </a:r>
            <a:endParaRPr sz="1400">
              <a:latin typeface="Times New Roman"/>
              <a:cs typeface="Times New Roman"/>
            </a:endParaRPr>
          </a:p>
          <a:p>
            <a:pPr marL="238125" indent="-226060">
              <a:lnSpc>
                <a:spcPct val="100000"/>
              </a:lnSpc>
              <a:spcBef>
                <a:spcPts val="1220"/>
              </a:spcBef>
              <a:buAutoNum type="alphaUcPeriod"/>
              <a:tabLst>
                <a:tab pos="238760" algn="l"/>
              </a:tabLst>
            </a:pPr>
            <a:r>
              <a:rPr sz="1100" b="1" spc="-5" dirty="0">
                <a:latin typeface="Carlito"/>
                <a:cs typeface="Carlito"/>
              </a:rPr>
              <a:t>Pengetahuan</a:t>
            </a:r>
            <a:r>
              <a:rPr sz="1100" b="1" spc="-10" dirty="0">
                <a:latin typeface="Carlito"/>
                <a:cs typeface="Carlito"/>
              </a:rPr>
              <a:t> </a:t>
            </a:r>
            <a:r>
              <a:rPr sz="1100" b="1" spc="-5" dirty="0">
                <a:latin typeface="Carlito"/>
                <a:cs typeface="Carlito"/>
              </a:rPr>
              <a:t>Konseptual</a:t>
            </a:r>
            <a:endParaRPr sz="1100">
              <a:latin typeface="Carlito"/>
              <a:cs typeface="Carlito"/>
            </a:endParaRPr>
          </a:p>
          <a:p>
            <a:pPr marL="504825" lvl="1" indent="-229235">
              <a:lnSpc>
                <a:spcPct val="100000"/>
              </a:lnSpc>
              <a:spcBef>
                <a:spcPts val="220"/>
              </a:spcBef>
              <a:buAutoNum type="arabicParenR"/>
              <a:tabLst>
                <a:tab pos="505459" algn="l"/>
              </a:tabLst>
            </a:pPr>
            <a:r>
              <a:rPr sz="1100" spc="-5" dirty="0">
                <a:latin typeface="Carlito"/>
                <a:cs typeface="Carlito"/>
              </a:rPr>
              <a:t>Jelaskan gambar</a:t>
            </a:r>
            <a:r>
              <a:rPr sz="1100" spc="-25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ini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30617" y="3320415"/>
            <a:ext cx="28905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rlito"/>
                <a:cs typeface="Carlito"/>
              </a:rPr>
              <a:t>2) </a:t>
            </a:r>
            <a:r>
              <a:rPr sz="1100" spc="-5" dirty="0">
                <a:latin typeface="Carlito"/>
                <a:cs typeface="Carlito"/>
              </a:rPr>
              <a:t>Jelaskan </a:t>
            </a:r>
            <a:r>
              <a:rPr sz="1100" dirty="0">
                <a:latin typeface="Carlito"/>
                <a:cs typeface="Carlito"/>
              </a:rPr>
              <a:t>istilah </a:t>
            </a:r>
            <a:r>
              <a:rPr sz="1100" spc="-5" dirty="0">
                <a:latin typeface="Carlito"/>
                <a:cs typeface="Carlito"/>
              </a:rPr>
              <a:t>ini, ilustrasikan dengan</a:t>
            </a:r>
            <a:r>
              <a:rPr sz="1100" spc="-155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gambar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04975" y="3488181"/>
            <a:ext cx="1186180" cy="41719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1100" spc="-5" dirty="0">
                <a:latin typeface="Carlito"/>
                <a:cs typeface="Carlito"/>
              </a:rPr>
              <a:t>a) Refresh</a:t>
            </a:r>
            <a:r>
              <a:rPr sz="1100" spc="45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rate</a:t>
            </a:r>
            <a:endParaRPr sz="11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100" spc="-5" dirty="0">
                <a:latin typeface="Carlito"/>
                <a:cs typeface="Carlito"/>
              </a:rPr>
              <a:t>c) Horizontal</a:t>
            </a:r>
            <a:r>
              <a:rPr sz="1100" spc="-60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retrace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46246" y="3488181"/>
            <a:ext cx="1046480" cy="41719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1100" spc="-5" dirty="0">
                <a:latin typeface="Carlito"/>
                <a:cs typeface="Carlito"/>
              </a:rPr>
              <a:t>b) </a:t>
            </a:r>
            <a:r>
              <a:rPr sz="1100" spc="-10" dirty="0">
                <a:latin typeface="Carlito"/>
                <a:cs typeface="Carlito"/>
              </a:rPr>
              <a:t>Scan</a:t>
            </a:r>
            <a:r>
              <a:rPr sz="1100" spc="-20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line</a:t>
            </a:r>
            <a:endParaRPr sz="11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100" spc="-5" dirty="0">
                <a:latin typeface="Carlito"/>
                <a:cs typeface="Carlito"/>
              </a:rPr>
              <a:t>d) </a:t>
            </a:r>
            <a:r>
              <a:rPr sz="1100" spc="-10" dirty="0">
                <a:latin typeface="Carlito"/>
                <a:cs typeface="Carlito"/>
              </a:rPr>
              <a:t>Vertical</a:t>
            </a:r>
            <a:r>
              <a:rPr sz="1100" spc="-15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retrace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430" y="4072382"/>
            <a:ext cx="5137150" cy="61785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340"/>
              </a:spcBef>
              <a:buAutoNum type="alphaUcPeriod" startAt="2"/>
              <a:tabLst>
                <a:tab pos="241300" algn="l"/>
              </a:tabLst>
            </a:pPr>
            <a:r>
              <a:rPr sz="1100" b="1" spc="-5" dirty="0">
                <a:latin typeface="Carlito"/>
                <a:cs typeface="Carlito"/>
              </a:rPr>
              <a:t>Pengetahuan</a:t>
            </a:r>
            <a:r>
              <a:rPr sz="1100" b="1" spc="-10" dirty="0">
                <a:latin typeface="Carlito"/>
                <a:cs typeface="Carlito"/>
              </a:rPr>
              <a:t> </a:t>
            </a:r>
            <a:r>
              <a:rPr sz="1100" b="1" spc="-5" dirty="0">
                <a:latin typeface="Carlito"/>
                <a:cs typeface="Carlito"/>
              </a:rPr>
              <a:t>Programatikal</a:t>
            </a:r>
            <a:endParaRPr sz="1100">
              <a:latin typeface="Carlito"/>
              <a:cs typeface="Carlito"/>
            </a:endParaRPr>
          </a:p>
          <a:p>
            <a:pPr marL="697865" lvl="1" indent="-229235">
              <a:lnSpc>
                <a:spcPct val="100000"/>
              </a:lnSpc>
              <a:spcBef>
                <a:spcPts val="240"/>
              </a:spcBef>
              <a:buAutoNum type="arabicParenR"/>
              <a:tabLst>
                <a:tab pos="698500" algn="l"/>
              </a:tabLst>
            </a:pPr>
            <a:r>
              <a:rPr sz="1100" spc="-5" dirty="0">
                <a:latin typeface="Carlito"/>
                <a:cs typeface="Carlito"/>
              </a:rPr>
              <a:t>Tuliskan algoritma perkalian matriks secara</a:t>
            </a:r>
            <a:r>
              <a:rPr sz="1100" spc="-20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umum</a:t>
            </a:r>
            <a:endParaRPr sz="1100">
              <a:latin typeface="Carlito"/>
              <a:cs typeface="Carlito"/>
            </a:endParaRPr>
          </a:p>
          <a:p>
            <a:pPr marL="697865" lvl="1" indent="-229235">
              <a:lnSpc>
                <a:spcPct val="100000"/>
              </a:lnSpc>
              <a:spcBef>
                <a:spcPts val="220"/>
              </a:spcBef>
              <a:buAutoNum type="arabicParenR"/>
              <a:tabLst>
                <a:tab pos="698500" algn="l"/>
              </a:tabLst>
            </a:pPr>
            <a:r>
              <a:rPr sz="1100" spc="-5" dirty="0">
                <a:latin typeface="Carlito"/>
                <a:cs typeface="Carlito"/>
              </a:rPr>
              <a:t>Tuliskan program dalam bahasa C# </a:t>
            </a:r>
            <a:r>
              <a:rPr sz="1100" dirty="0">
                <a:latin typeface="Carlito"/>
                <a:cs typeface="Carlito"/>
              </a:rPr>
              <a:t>untuk </a:t>
            </a:r>
            <a:r>
              <a:rPr sz="1100" spc="-5" dirty="0">
                <a:latin typeface="Carlito"/>
                <a:cs typeface="Carlito"/>
              </a:rPr>
              <a:t>menggambar objek </a:t>
            </a:r>
            <a:r>
              <a:rPr sz="1100" dirty="0">
                <a:latin typeface="Carlito"/>
                <a:cs typeface="Carlito"/>
              </a:rPr>
              <a:t>mobil </a:t>
            </a:r>
            <a:r>
              <a:rPr sz="1100" spc="-5" dirty="0">
                <a:latin typeface="Carlito"/>
                <a:cs typeface="Carlito"/>
              </a:rPr>
              <a:t>berikut</a:t>
            </a:r>
            <a:r>
              <a:rPr sz="1100" spc="-25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ini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3430" y="6707123"/>
            <a:ext cx="5549900" cy="838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Carlito"/>
                <a:cs typeface="Carlito"/>
              </a:rPr>
              <a:t>C. Kemampuan</a:t>
            </a:r>
            <a:r>
              <a:rPr sz="1100" b="1" spc="-60" dirty="0">
                <a:latin typeface="Carlito"/>
                <a:cs typeface="Carlito"/>
              </a:rPr>
              <a:t> </a:t>
            </a:r>
            <a:r>
              <a:rPr sz="1100" b="1" spc="-5" dirty="0">
                <a:latin typeface="Carlito"/>
                <a:cs typeface="Carlito"/>
              </a:rPr>
              <a:t>Numerikal</a:t>
            </a:r>
            <a:endParaRPr sz="11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000">
              <a:latin typeface="Carlito"/>
              <a:cs typeface="Carlito"/>
            </a:endParaRPr>
          </a:p>
          <a:p>
            <a:pPr marL="469265">
              <a:lnSpc>
                <a:spcPct val="100000"/>
              </a:lnSpc>
            </a:pPr>
            <a:r>
              <a:rPr sz="1100" spc="-5" dirty="0">
                <a:latin typeface="Carlito"/>
                <a:cs typeface="Carlito"/>
              </a:rPr>
              <a:t>Diketahui sebuah objek seperti </a:t>
            </a:r>
            <a:r>
              <a:rPr sz="1100" dirty="0">
                <a:latin typeface="Carlito"/>
                <a:cs typeface="Carlito"/>
              </a:rPr>
              <a:t>pada gambar </a:t>
            </a:r>
            <a:r>
              <a:rPr sz="1100" spc="-5" dirty="0">
                <a:latin typeface="Carlito"/>
                <a:cs typeface="Carlito"/>
              </a:rPr>
              <a:t>di sebelah. Vektor </a:t>
            </a:r>
            <a:r>
              <a:rPr sz="1100" dirty="0">
                <a:latin typeface="Carlito"/>
                <a:cs typeface="Carlito"/>
              </a:rPr>
              <a:t>posisinya</a:t>
            </a:r>
            <a:r>
              <a:rPr sz="1100" spc="-20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adalah</a:t>
            </a:r>
            <a:endParaRPr sz="11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950">
              <a:latin typeface="Carlito"/>
              <a:cs typeface="Carlito"/>
            </a:endParaRPr>
          </a:p>
          <a:p>
            <a:pPr marL="469265">
              <a:lnSpc>
                <a:spcPct val="100000"/>
              </a:lnSpc>
              <a:spcBef>
                <a:spcPts val="5"/>
              </a:spcBef>
            </a:pPr>
            <a:r>
              <a:rPr sz="1100" spc="-5" dirty="0">
                <a:latin typeface="Carlito"/>
                <a:cs typeface="Carlito"/>
              </a:rPr>
              <a:t>{(1 </a:t>
            </a:r>
            <a:r>
              <a:rPr sz="1100" dirty="0">
                <a:latin typeface="Carlito"/>
                <a:cs typeface="Carlito"/>
              </a:rPr>
              <a:t>1), (1 2), (5 6), (4 3), (6 </a:t>
            </a:r>
            <a:r>
              <a:rPr sz="1100" spc="-5" dirty="0">
                <a:latin typeface="Carlito"/>
                <a:cs typeface="Carlito"/>
              </a:rPr>
              <a:t>5), </a:t>
            </a:r>
            <a:r>
              <a:rPr sz="1100" dirty="0">
                <a:latin typeface="Carlito"/>
                <a:cs typeface="Carlito"/>
              </a:rPr>
              <a:t>(6 4), (13.5 </a:t>
            </a:r>
            <a:r>
              <a:rPr sz="1100" spc="-5" dirty="0">
                <a:latin typeface="Carlito"/>
                <a:cs typeface="Carlito"/>
              </a:rPr>
              <a:t>6), (13.5 </a:t>
            </a:r>
            <a:r>
              <a:rPr sz="1100" dirty="0">
                <a:latin typeface="Carlito"/>
                <a:cs typeface="Carlito"/>
              </a:rPr>
              <a:t>5), (12.5 5), </a:t>
            </a:r>
            <a:r>
              <a:rPr sz="1100" spc="-5" dirty="0">
                <a:latin typeface="Carlito"/>
                <a:cs typeface="Carlito"/>
              </a:rPr>
              <a:t>(12.5 </a:t>
            </a:r>
            <a:r>
              <a:rPr sz="1100" dirty="0">
                <a:latin typeface="Carlito"/>
                <a:cs typeface="Carlito"/>
              </a:rPr>
              <a:t>4), (11.5 </a:t>
            </a:r>
            <a:r>
              <a:rPr sz="1100" spc="-5" dirty="0">
                <a:latin typeface="Carlito"/>
                <a:cs typeface="Carlito"/>
              </a:rPr>
              <a:t>2), </a:t>
            </a:r>
            <a:r>
              <a:rPr sz="1100" dirty="0">
                <a:latin typeface="Carlito"/>
                <a:cs typeface="Carlito"/>
              </a:rPr>
              <a:t>(11.5</a:t>
            </a:r>
            <a:r>
              <a:rPr sz="1100" spc="-120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1)}.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86351" y="7675244"/>
            <a:ext cx="2399665" cy="36322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80"/>
              </a:spcBef>
            </a:pPr>
            <a:r>
              <a:rPr sz="1100" spc="-5" dirty="0">
                <a:latin typeface="Carlito"/>
                <a:cs typeface="Carlito"/>
              </a:rPr>
              <a:t>Tentukan koordinat objek dan gambarkan  untuk </a:t>
            </a:r>
            <a:r>
              <a:rPr sz="1100" spc="-10" dirty="0">
                <a:latin typeface="Carlito"/>
                <a:cs typeface="Carlito"/>
              </a:rPr>
              <a:t>urutan </a:t>
            </a:r>
            <a:r>
              <a:rPr sz="1100" spc="-5" dirty="0">
                <a:latin typeface="Carlito"/>
                <a:cs typeface="Carlito"/>
              </a:rPr>
              <a:t>proses</a:t>
            </a:r>
            <a:r>
              <a:rPr sz="1100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transformasi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86351" y="8015605"/>
            <a:ext cx="2251710" cy="87630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81305" marR="5080" indent="-269240">
              <a:lnSpc>
                <a:spcPct val="103000"/>
              </a:lnSpc>
              <a:spcBef>
                <a:spcPts val="60"/>
              </a:spcBef>
              <a:buAutoNum type="arabicParenR"/>
              <a:tabLst>
                <a:tab pos="281305" algn="l"/>
                <a:tab pos="281940" algn="l"/>
              </a:tabLst>
            </a:pPr>
            <a:r>
              <a:rPr sz="1100" spc="-5" dirty="0">
                <a:latin typeface="Carlito"/>
                <a:cs typeface="Carlito"/>
              </a:rPr>
              <a:t>rotasi dengan sumbu rotasi adalah  sumbu </a:t>
            </a:r>
            <a:r>
              <a:rPr sz="1100" dirty="0">
                <a:latin typeface="Carlito"/>
                <a:cs typeface="Carlito"/>
              </a:rPr>
              <a:t>origin </a:t>
            </a:r>
            <a:r>
              <a:rPr sz="1100" spc="-5" dirty="0">
                <a:latin typeface="Carlito"/>
                <a:cs typeface="Carlito"/>
              </a:rPr>
              <a:t>sebesar </a:t>
            </a:r>
            <a:r>
              <a:rPr sz="1100" dirty="0">
                <a:latin typeface="Carlito"/>
                <a:cs typeface="Carlito"/>
              </a:rPr>
              <a:t>60º</a:t>
            </a:r>
            <a:r>
              <a:rPr sz="1100" spc="-55" dirty="0">
                <a:latin typeface="Carlito"/>
                <a:cs typeface="Carlito"/>
              </a:rPr>
              <a:t> </a:t>
            </a:r>
            <a:r>
              <a:rPr sz="1100" spc="-10" dirty="0">
                <a:latin typeface="Carlito"/>
                <a:cs typeface="Carlito"/>
              </a:rPr>
              <a:t>ccw</a:t>
            </a:r>
            <a:endParaRPr sz="1100">
              <a:latin typeface="Carlito"/>
              <a:cs typeface="Carlito"/>
            </a:endParaRPr>
          </a:p>
          <a:p>
            <a:pPr marL="281305" marR="10795" indent="-269240">
              <a:lnSpc>
                <a:spcPct val="101499"/>
              </a:lnSpc>
              <a:buAutoNum type="arabicParenR"/>
              <a:tabLst>
                <a:tab pos="281305" algn="l"/>
                <a:tab pos="281940" algn="l"/>
              </a:tabLst>
            </a:pPr>
            <a:r>
              <a:rPr sz="1100" spc="-5" dirty="0">
                <a:latin typeface="Carlito"/>
                <a:cs typeface="Carlito"/>
              </a:rPr>
              <a:t>Refleksi pada cermin yang terletak  sejajar</a:t>
            </a:r>
            <a:r>
              <a:rPr sz="1100" spc="-20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sumbu-x</a:t>
            </a:r>
            <a:endParaRPr sz="1100">
              <a:latin typeface="Carlito"/>
              <a:cs typeface="Carlito"/>
            </a:endParaRPr>
          </a:p>
          <a:p>
            <a:pPr marL="281305" indent="-269240">
              <a:lnSpc>
                <a:spcPct val="100000"/>
              </a:lnSpc>
              <a:spcBef>
                <a:spcPts val="20"/>
              </a:spcBef>
              <a:buAutoNum type="arabicParenR"/>
              <a:tabLst>
                <a:tab pos="281305" algn="l"/>
                <a:tab pos="281940" algn="l"/>
              </a:tabLst>
            </a:pPr>
            <a:r>
              <a:rPr sz="1100" spc="-5" dirty="0">
                <a:latin typeface="Carlito"/>
                <a:cs typeface="Carlito"/>
              </a:rPr>
              <a:t>local scaling sebesar</a:t>
            </a:r>
            <a:r>
              <a:rPr sz="1100" spc="-30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0.5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83352" y="1338580"/>
            <a:ext cx="3385802" cy="1792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05710" y="4904359"/>
            <a:ext cx="2465197" cy="15758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1340367" y="7930722"/>
            <a:ext cx="2934970" cy="1315720"/>
            <a:chOff x="1340367" y="7930722"/>
            <a:chExt cx="2934970" cy="1315720"/>
          </a:xfrm>
        </p:grpSpPr>
        <p:sp>
          <p:nvSpPr>
            <p:cNvPr id="13" name="object 13"/>
            <p:cNvSpPr/>
            <p:nvPr/>
          </p:nvSpPr>
          <p:spPr>
            <a:xfrm>
              <a:off x="4156479" y="7940515"/>
              <a:ext cx="109220" cy="258445"/>
            </a:xfrm>
            <a:custGeom>
              <a:avLst/>
              <a:gdLst/>
              <a:ahLst/>
              <a:cxnLst/>
              <a:rect l="l" t="t" r="r" b="b"/>
              <a:pathLst>
                <a:path w="109220" h="258445">
                  <a:moveTo>
                    <a:pt x="0" y="128964"/>
                  </a:moveTo>
                  <a:lnTo>
                    <a:pt x="3409" y="82922"/>
                  </a:lnTo>
                  <a:lnTo>
                    <a:pt x="13868" y="42606"/>
                  </a:lnTo>
                  <a:lnTo>
                    <a:pt x="39236" y="4638"/>
                  </a:lnTo>
                  <a:lnTo>
                    <a:pt x="49695" y="0"/>
                  </a:lnTo>
                  <a:lnTo>
                    <a:pt x="58998" y="0"/>
                  </a:lnTo>
                  <a:lnTo>
                    <a:pt x="86793" y="26514"/>
                  </a:lnTo>
                  <a:lnTo>
                    <a:pt x="105284" y="82922"/>
                  </a:lnTo>
                  <a:lnTo>
                    <a:pt x="108635" y="128964"/>
                  </a:lnTo>
                  <a:lnTo>
                    <a:pt x="107537" y="153130"/>
                  </a:lnTo>
                  <a:lnTo>
                    <a:pt x="100603" y="198085"/>
                  </a:lnTo>
                  <a:lnTo>
                    <a:pt x="78587" y="245387"/>
                  </a:lnTo>
                  <a:lnTo>
                    <a:pt x="58998" y="257928"/>
                  </a:lnTo>
                  <a:lnTo>
                    <a:pt x="49695" y="257928"/>
                  </a:lnTo>
                  <a:lnTo>
                    <a:pt x="13868" y="216467"/>
                  </a:lnTo>
                  <a:lnTo>
                    <a:pt x="3409" y="176152"/>
                  </a:lnTo>
                  <a:lnTo>
                    <a:pt x="0" y="128964"/>
                  </a:lnTo>
                  <a:close/>
                </a:path>
              </a:pathLst>
            </a:custGeom>
            <a:ln w="195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74864" y="7940515"/>
              <a:ext cx="2236470" cy="0"/>
            </a:xfrm>
            <a:custGeom>
              <a:avLst/>
              <a:gdLst/>
              <a:ahLst/>
              <a:cxnLst/>
              <a:rect l="l" t="t" r="r" b="b"/>
              <a:pathLst>
                <a:path w="2236470">
                  <a:moveTo>
                    <a:pt x="0" y="0"/>
                  </a:moveTo>
                  <a:lnTo>
                    <a:pt x="2235932" y="0"/>
                  </a:lnTo>
                </a:path>
              </a:pathLst>
            </a:custGeom>
            <a:ln w="194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844151" y="8458720"/>
              <a:ext cx="109220" cy="258445"/>
            </a:xfrm>
            <a:custGeom>
              <a:avLst/>
              <a:gdLst/>
              <a:ahLst/>
              <a:cxnLst/>
              <a:rect l="l" t="t" r="r" b="b"/>
              <a:pathLst>
                <a:path w="109220" h="258445">
                  <a:moveTo>
                    <a:pt x="0" y="129136"/>
                  </a:moveTo>
                  <a:lnTo>
                    <a:pt x="3409" y="83036"/>
                  </a:lnTo>
                  <a:lnTo>
                    <a:pt x="13810" y="42720"/>
                  </a:lnTo>
                  <a:lnTo>
                    <a:pt x="39351" y="4638"/>
                  </a:lnTo>
                  <a:lnTo>
                    <a:pt x="49637" y="0"/>
                  </a:lnTo>
                  <a:lnTo>
                    <a:pt x="58940" y="0"/>
                  </a:lnTo>
                  <a:lnTo>
                    <a:pt x="86735" y="26514"/>
                  </a:lnTo>
                  <a:lnTo>
                    <a:pt x="105226" y="83036"/>
                  </a:lnTo>
                  <a:lnTo>
                    <a:pt x="108751" y="129136"/>
                  </a:lnTo>
                  <a:lnTo>
                    <a:pt x="107480" y="153245"/>
                  </a:lnTo>
                  <a:lnTo>
                    <a:pt x="100603" y="198199"/>
                  </a:lnTo>
                  <a:lnTo>
                    <a:pt x="78587" y="245387"/>
                  </a:lnTo>
                  <a:lnTo>
                    <a:pt x="58940" y="258043"/>
                  </a:lnTo>
                  <a:lnTo>
                    <a:pt x="49637" y="258043"/>
                  </a:lnTo>
                  <a:lnTo>
                    <a:pt x="13810" y="216639"/>
                  </a:lnTo>
                  <a:lnTo>
                    <a:pt x="3409" y="176266"/>
                  </a:lnTo>
                  <a:lnTo>
                    <a:pt x="0" y="129136"/>
                  </a:lnTo>
                  <a:close/>
                </a:path>
              </a:pathLst>
            </a:custGeom>
            <a:ln w="195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131057" y="8458720"/>
              <a:ext cx="1767839" cy="0"/>
            </a:xfrm>
            <a:custGeom>
              <a:avLst/>
              <a:gdLst/>
              <a:ahLst/>
              <a:cxnLst/>
              <a:rect l="l" t="t" r="r" b="b"/>
              <a:pathLst>
                <a:path w="1767839">
                  <a:moveTo>
                    <a:pt x="0" y="0"/>
                  </a:moveTo>
                  <a:lnTo>
                    <a:pt x="1767411" y="0"/>
                  </a:lnTo>
                </a:path>
              </a:pathLst>
            </a:custGeom>
            <a:ln w="194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44097" y="8717909"/>
              <a:ext cx="2054860" cy="0"/>
            </a:xfrm>
            <a:custGeom>
              <a:avLst/>
              <a:gdLst/>
              <a:ahLst/>
              <a:cxnLst/>
              <a:rect l="l" t="t" r="r" b="b"/>
              <a:pathLst>
                <a:path w="2054860">
                  <a:moveTo>
                    <a:pt x="0" y="0"/>
                  </a:moveTo>
                  <a:lnTo>
                    <a:pt x="2054372" y="0"/>
                  </a:lnTo>
                </a:path>
              </a:pathLst>
            </a:custGeom>
            <a:ln w="194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31057" y="8199703"/>
              <a:ext cx="0" cy="259079"/>
            </a:xfrm>
            <a:custGeom>
              <a:avLst/>
              <a:gdLst/>
              <a:ahLst/>
              <a:cxnLst/>
              <a:rect l="l" t="t" r="r" b="b"/>
              <a:pathLst>
                <a:path h="259079">
                  <a:moveTo>
                    <a:pt x="0" y="0"/>
                  </a:moveTo>
                  <a:lnTo>
                    <a:pt x="0" y="259016"/>
                  </a:lnTo>
                </a:path>
              </a:pathLst>
            </a:custGeom>
            <a:ln w="196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611624" y="8977080"/>
              <a:ext cx="109220" cy="258445"/>
            </a:xfrm>
            <a:custGeom>
              <a:avLst/>
              <a:gdLst/>
              <a:ahLst/>
              <a:cxnLst/>
              <a:rect l="l" t="t" r="r" b="b"/>
              <a:pathLst>
                <a:path w="109220" h="258445">
                  <a:moveTo>
                    <a:pt x="0" y="128952"/>
                  </a:moveTo>
                  <a:lnTo>
                    <a:pt x="4680" y="82899"/>
                  </a:lnTo>
                  <a:lnTo>
                    <a:pt x="14966" y="42566"/>
                  </a:lnTo>
                  <a:lnTo>
                    <a:pt x="39409" y="4604"/>
                  </a:lnTo>
                  <a:lnTo>
                    <a:pt x="49695" y="0"/>
                  </a:lnTo>
                  <a:lnTo>
                    <a:pt x="60154" y="0"/>
                  </a:lnTo>
                  <a:lnTo>
                    <a:pt x="87890" y="26514"/>
                  </a:lnTo>
                  <a:lnTo>
                    <a:pt x="105284" y="82899"/>
                  </a:lnTo>
                  <a:lnTo>
                    <a:pt x="108809" y="128952"/>
                  </a:lnTo>
                  <a:lnTo>
                    <a:pt x="107537" y="153239"/>
                  </a:lnTo>
                  <a:lnTo>
                    <a:pt x="100603" y="198039"/>
                  </a:lnTo>
                  <a:lnTo>
                    <a:pt x="78587" y="245352"/>
                  </a:lnTo>
                  <a:lnTo>
                    <a:pt x="60154" y="258054"/>
                  </a:lnTo>
                  <a:lnTo>
                    <a:pt x="49695" y="258054"/>
                  </a:lnTo>
                  <a:lnTo>
                    <a:pt x="14966" y="216599"/>
                  </a:lnTo>
                  <a:lnTo>
                    <a:pt x="4680" y="176266"/>
                  </a:lnTo>
                  <a:lnTo>
                    <a:pt x="0" y="128952"/>
                  </a:lnTo>
                  <a:close/>
                </a:path>
              </a:pathLst>
            </a:custGeom>
            <a:ln w="195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50174" y="9236251"/>
              <a:ext cx="2315845" cy="0"/>
            </a:xfrm>
            <a:custGeom>
              <a:avLst/>
              <a:gdLst/>
              <a:ahLst/>
              <a:cxnLst/>
              <a:rect l="l" t="t" r="r" b="b"/>
              <a:pathLst>
                <a:path w="2315845">
                  <a:moveTo>
                    <a:pt x="0" y="0"/>
                  </a:moveTo>
                  <a:lnTo>
                    <a:pt x="2315768" y="0"/>
                  </a:lnTo>
                </a:path>
              </a:pathLst>
            </a:custGeom>
            <a:ln w="194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350174" y="7940515"/>
              <a:ext cx="624840" cy="1036955"/>
            </a:xfrm>
            <a:custGeom>
              <a:avLst/>
              <a:gdLst/>
              <a:ahLst/>
              <a:cxnLst/>
              <a:rect l="l" t="t" r="r" b="b"/>
              <a:pathLst>
                <a:path w="624839" h="1036954">
                  <a:moveTo>
                    <a:pt x="624690" y="0"/>
                  </a:moveTo>
                  <a:lnTo>
                    <a:pt x="0" y="1036565"/>
                  </a:lnTo>
                </a:path>
              </a:pathLst>
            </a:custGeom>
            <a:ln w="195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844097" y="8199703"/>
              <a:ext cx="287020" cy="518795"/>
            </a:xfrm>
            <a:custGeom>
              <a:avLst/>
              <a:gdLst/>
              <a:ahLst/>
              <a:cxnLst/>
              <a:rect l="l" t="t" r="r" b="b"/>
              <a:pathLst>
                <a:path w="287019" h="518795">
                  <a:moveTo>
                    <a:pt x="286960" y="0"/>
                  </a:moveTo>
                  <a:lnTo>
                    <a:pt x="0" y="518205"/>
                  </a:lnTo>
                </a:path>
              </a:pathLst>
            </a:custGeom>
            <a:ln w="195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987577" y="8458720"/>
              <a:ext cx="143510" cy="259715"/>
            </a:xfrm>
            <a:custGeom>
              <a:avLst/>
              <a:gdLst/>
              <a:ahLst/>
              <a:cxnLst/>
              <a:rect l="l" t="t" r="r" b="b"/>
              <a:pathLst>
                <a:path w="143510" h="259715">
                  <a:moveTo>
                    <a:pt x="143480" y="0"/>
                  </a:moveTo>
                  <a:lnTo>
                    <a:pt x="0" y="259188"/>
                  </a:lnTo>
                </a:path>
              </a:pathLst>
            </a:custGeom>
            <a:ln w="195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50174" y="8977080"/>
              <a:ext cx="0" cy="259715"/>
            </a:xfrm>
            <a:custGeom>
              <a:avLst/>
              <a:gdLst/>
              <a:ahLst/>
              <a:cxnLst/>
              <a:rect l="l" t="t" r="r" b="b"/>
              <a:pathLst>
                <a:path h="259715">
                  <a:moveTo>
                    <a:pt x="0" y="0"/>
                  </a:moveTo>
                  <a:lnTo>
                    <a:pt x="0" y="259171"/>
                  </a:lnTo>
                </a:path>
              </a:pathLst>
            </a:custGeom>
            <a:ln w="196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276245" y="9254349"/>
            <a:ext cx="95885" cy="150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15" dirty="0">
                <a:latin typeface="Arial"/>
                <a:cs typeface="Arial"/>
              </a:rPr>
              <a:t>A</a:t>
            </a:r>
            <a:endParaRPr sz="8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627246" y="10222442"/>
            <a:ext cx="30607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735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187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950607" y="7803145"/>
            <a:ext cx="101600" cy="150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15" dirty="0">
                <a:latin typeface="Arial"/>
                <a:cs typeface="Arial"/>
              </a:rPr>
              <a:t>C</a:t>
            </a:r>
            <a:endParaRPr sz="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056989" y="8062334"/>
            <a:ext cx="2194560" cy="150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2181225" algn="l"/>
              </a:tabLst>
            </a:pPr>
            <a:r>
              <a:rPr sz="800" spc="-90" dirty="0">
                <a:latin typeface="Arial"/>
                <a:cs typeface="Arial"/>
              </a:rPr>
              <a:t>E</a:t>
            </a:r>
            <a:r>
              <a:rPr sz="8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	</a:t>
            </a:r>
            <a:endParaRPr sz="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137946" y="8476944"/>
            <a:ext cx="89535" cy="150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15" dirty="0">
                <a:latin typeface="Arial"/>
                <a:cs typeface="Arial"/>
              </a:rPr>
              <a:t>F</a:t>
            </a:r>
            <a:endParaRPr sz="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185384" y="7751376"/>
            <a:ext cx="107314" cy="150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15" dirty="0">
                <a:latin typeface="Arial"/>
                <a:cs typeface="Arial"/>
              </a:rPr>
              <a:t>G</a:t>
            </a:r>
            <a:endParaRPr sz="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136729" y="8217813"/>
            <a:ext cx="101600" cy="150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15" dirty="0">
                <a:latin typeface="Arial"/>
                <a:cs typeface="Arial"/>
              </a:rPr>
              <a:t>H</a:t>
            </a:r>
            <a:endParaRPr sz="8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847689" y="8269582"/>
            <a:ext cx="54610" cy="150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5" dirty="0">
                <a:latin typeface="Arial"/>
                <a:cs typeface="Arial"/>
              </a:rPr>
              <a:t>I</a:t>
            </a:r>
            <a:endParaRPr sz="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809435" y="8736132"/>
            <a:ext cx="78105" cy="150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10" dirty="0">
                <a:latin typeface="Arial"/>
                <a:cs typeface="Arial"/>
              </a:rPr>
              <a:t>J</a:t>
            </a:r>
            <a:endParaRPr sz="8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24186" y="8705306"/>
            <a:ext cx="2437765" cy="33655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582295">
              <a:lnSpc>
                <a:spcPct val="100000"/>
              </a:lnSpc>
              <a:spcBef>
                <a:spcPts val="360"/>
              </a:spcBef>
            </a:pPr>
            <a:r>
              <a:rPr sz="800" spc="15" dirty="0">
                <a:latin typeface="Arial"/>
                <a:cs typeface="Arial"/>
              </a:rPr>
              <a:t>D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  <a:tabLst>
                <a:tab pos="2354580" algn="l"/>
              </a:tabLst>
            </a:pPr>
            <a:r>
              <a:rPr sz="800" spc="15" dirty="0">
                <a:latin typeface="Arial"/>
                <a:cs typeface="Arial"/>
              </a:rPr>
              <a:t>B </a:t>
            </a:r>
            <a:r>
              <a:rPr sz="800" spc="-105" dirty="0">
                <a:latin typeface="Arial"/>
                <a:cs typeface="Arial"/>
              </a:rPr>
              <a:t> </a:t>
            </a:r>
            <a:r>
              <a:rPr sz="800" strike="sngStrike" spc="5" dirty="0">
                <a:latin typeface="Arial"/>
                <a:cs typeface="Arial"/>
              </a:rPr>
              <a:t> </a:t>
            </a:r>
            <a:r>
              <a:rPr sz="800" strike="sngStrike" dirty="0">
                <a:latin typeface="Arial"/>
                <a:cs typeface="Arial"/>
              </a:rPr>
              <a:t>	</a:t>
            </a:r>
            <a:r>
              <a:rPr sz="800" strike="sngStrike" spc="15" dirty="0">
                <a:latin typeface="Arial"/>
                <a:cs typeface="Arial"/>
              </a:rPr>
              <a:t>K</a:t>
            </a:r>
            <a:endParaRPr sz="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728478" y="9306267"/>
            <a:ext cx="83820" cy="150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10" dirty="0">
                <a:latin typeface="Arial"/>
                <a:cs typeface="Arial"/>
              </a:rPr>
              <a:t>L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9117" y="1204213"/>
            <a:ext cx="6445885" cy="5080"/>
          </a:xfrm>
          <a:custGeom>
            <a:avLst/>
            <a:gdLst/>
            <a:ahLst/>
            <a:cxnLst/>
            <a:rect l="l" t="t" r="r" b="b"/>
            <a:pathLst>
              <a:path w="6445884" h="5080">
                <a:moveTo>
                  <a:pt x="6445885" y="0"/>
                </a:moveTo>
                <a:lnTo>
                  <a:pt x="0" y="0"/>
                </a:lnTo>
                <a:lnTo>
                  <a:pt x="0" y="5079"/>
                </a:lnTo>
                <a:lnTo>
                  <a:pt x="6445885" y="5079"/>
                </a:lnTo>
                <a:lnTo>
                  <a:pt x="64458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64197" y="551433"/>
            <a:ext cx="6242685" cy="3561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1135" algn="ctr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Times New Roman"/>
                <a:cs typeface="Times New Roman"/>
              </a:rPr>
              <a:t>QUIZ </a:t>
            </a:r>
            <a:r>
              <a:rPr sz="1400" b="1" spc="-10" dirty="0">
                <a:latin typeface="Times New Roman"/>
                <a:cs typeface="Times New Roman"/>
              </a:rPr>
              <a:t>GRAFIKA</a:t>
            </a:r>
            <a:r>
              <a:rPr sz="1400" b="1" spc="-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KOMPUTER</a:t>
            </a:r>
            <a:endParaRPr sz="1400">
              <a:latin typeface="Times New Roman"/>
              <a:cs typeface="Times New Roman"/>
            </a:endParaRPr>
          </a:p>
          <a:p>
            <a:pPr marL="190500" algn="ctr">
              <a:lnSpc>
                <a:spcPct val="100000"/>
              </a:lnSpc>
            </a:pPr>
            <a:r>
              <a:rPr sz="1400" i="1" spc="-5" dirty="0">
                <a:latin typeface="Times New Roman"/>
                <a:cs typeface="Times New Roman"/>
              </a:rPr>
              <a:t>Waktu </a:t>
            </a:r>
            <a:r>
              <a:rPr sz="1400" i="1" dirty="0">
                <a:latin typeface="Times New Roman"/>
                <a:cs typeface="Times New Roman"/>
              </a:rPr>
              <a:t>: 100 </a:t>
            </a:r>
            <a:r>
              <a:rPr sz="1400" i="1" spc="-5" dirty="0">
                <a:latin typeface="Times New Roman"/>
                <a:cs typeface="Times New Roman"/>
              </a:rPr>
              <a:t>menit Close </a:t>
            </a:r>
            <a:r>
              <a:rPr sz="1400" i="1" dirty="0">
                <a:latin typeface="Times New Roman"/>
                <a:cs typeface="Times New Roman"/>
              </a:rPr>
              <a:t>Book </a:t>
            </a:r>
            <a:r>
              <a:rPr sz="1400" i="1" spc="-5" dirty="0">
                <a:latin typeface="Times New Roman"/>
                <a:cs typeface="Times New Roman"/>
              </a:rPr>
              <a:t>Kecuali </a:t>
            </a:r>
            <a:r>
              <a:rPr sz="1400" i="1" dirty="0">
                <a:latin typeface="Times New Roman"/>
                <a:cs typeface="Times New Roman"/>
              </a:rPr>
              <a:t>Cheat Sheet </a:t>
            </a:r>
            <a:r>
              <a:rPr sz="1400" i="1" spc="-5" dirty="0">
                <a:latin typeface="Times New Roman"/>
                <a:cs typeface="Times New Roman"/>
              </a:rPr>
              <a:t>Satu</a:t>
            </a:r>
            <a:r>
              <a:rPr sz="1400" i="1" spc="35" dirty="0">
                <a:latin typeface="Times New Roman"/>
                <a:cs typeface="Times New Roman"/>
              </a:rPr>
              <a:t> </a:t>
            </a:r>
            <a:r>
              <a:rPr sz="1400" i="1" dirty="0">
                <a:latin typeface="Times New Roman"/>
                <a:cs typeface="Times New Roman"/>
              </a:rPr>
              <a:t>Lembar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Jawablah pertanyaan di bawah </a:t>
            </a:r>
            <a:r>
              <a:rPr sz="1400" b="1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ini </a:t>
            </a:r>
            <a:r>
              <a:rPr sz="14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pada </a:t>
            </a:r>
            <a:r>
              <a:rPr sz="1400" b="1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lembar </a:t>
            </a:r>
            <a:r>
              <a:rPr sz="14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jawaban </a:t>
            </a:r>
            <a:r>
              <a:rPr sz="14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secara</a:t>
            </a:r>
            <a:r>
              <a:rPr sz="1400" b="1" u="heavy" spc="9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4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berurutan.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Times New Roman"/>
              <a:cs typeface="Times New Roman"/>
            </a:endParaRPr>
          </a:p>
          <a:p>
            <a:pPr marL="553720" indent="-312420">
              <a:lnSpc>
                <a:spcPct val="100000"/>
              </a:lnSpc>
              <a:buAutoNum type="arabicPeriod"/>
              <a:tabLst>
                <a:tab pos="553085" algn="l"/>
                <a:tab pos="553720" algn="l"/>
                <a:tab pos="4935855" algn="l"/>
                <a:tab pos="6229350" algn="l"/>
              </a:tabLst>
            </a:pPr>
            <a:r>
              <a:rPr sz="1200" spc="-5" dirty="0">
                <a:latin typeface="Times New Roman"/>
                <a:cs typeface="Times New Roman"/>
              </a:rPr>
              <a:t>Tiga </a:t>
            </a:r>
            <a:r>
              <a:rPr sz="1200" dirty="0">
                <a:latin typeface="Times New Roman"/>
                <a:cs typeface="Times New Roman"/>
              </a:rPr>
              <a:t>bidang </a:t>
            </a:r>
            <a:r>
              <a:rPr sz="1200" spc="-5" dirty="0">
                <a:latin typeface="Times New Roman"/>
                <a:cs typeface="Times New Roman"/>
              </a:rPr>
              <a:t>konsentrasi grafika komputer </a:t>
            </a:r>
            <a:r>
              <a:rPr sz="1200" dirty="0">
                <a:latin typeface="Times New Roman"/>
                <a:cs typeface="Times New Roman"/>
              </a:rPr>
              <a:t>adalah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: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Modeling,</a:t>
            </a:r>
            <a:r>
              <a:rPr sz="12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1200">
              <a:latin typeface="Times New Roman"/>
              <a:cs typeface="Times New Roman"/>
            </a:endParaRPr>
          </a:p>
          <a:p>
            <a:pPr marL="553720" indent="-312420">
              <a:lnSpc>
                <a:spcPct val="100000"/>
              </a:lnSpc>
              <a:spcBef>
                <a:spcPts val="540"/>
              </a:spcBef>
              <a:buAutoNum type="arabicPeriod"/>
              <a:tabLst>
                <a:tab pos="553085" algn="l"/>
                <a:tab pos="553720" algn="l"/>
                <a:tab pos="5419725" algn="l"/>
              </a:tabLst>
            </a:pPr>
            <a:r>
              <a:rPr sz="1200" spc="-5" dirty="0">
                <a:latin typeface="Times New Roman"/>
                <a:cs typeface="Times New Roman"/>
              </a:rPr>
              <a:t>Bentuk grafis </a:t>
            </a:r>
            <a:r>
              <a:rPr sz="1200" dirty="0">
                <a:latin typeface="Times New Roman"/>
                <a:cs typeface="Times New Roman"/>
              </a:rPr>
              <a:t>paling sederhana dari </a:t>
            </a:r>
            <a:r>
              <a:rPr sz="1200" spc="-5" dirty="0">
                <a:latin typeface="Times New Roman"/>
                <a:cs typeface="Times New Roman"/>
              </a:rPr>
              <a:t>sebuh </a:t>
            </a:r>
            <a:r>
              <a:rPr sz="1200" dirty="0">
                <a:latin typeface="Times New Roman"/>
                <a:cs typeface="Times New Roman"/>
              </a:rPr>
              <a:t>model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disebut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1200">
              <a:latin typeface="Times New Roman"/>
              <a:cs typeface="Times New Roman"/>
            </a:endParaRPr>
          </a:p>
          <a:p>
            <a:pPr marL="553720" marR="64135" indent="-312420">
              <a:lnSpc>
                <a:spcPts val="1380"/>
              </a:lnSpc>
              <a:spcBef>
                <a:spcPts val="640"/>
              </a:spcBef>
              <a:buAutoNum type="arabicPeriod"/>
              <a:tabLst>
                <a:tab pos="553085" algn="l"/>
                <a:tab pos="553720" algn="l"/>
                <a:tab pos="2331720" algn="l"/>
              </a:tabLst>
            </a:pP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algoritma </a:t>
            </a:r>
            <a:r>
              <a:rPr sz="1200" spc="-10" dirty="0">
                <a:latin typeface="Times New Roman"/>
                <a:cs typeface="Times New Roman"/>
              </a:rPr>
              <a:t>DDA, </a:t>
            </a:r>
            <a:r>
              <a:rPr sz="1200" dirty="0">
                <a:latin typeface="Times New Roman"/>
                <a:cs typeface="Times New Roman"/>
              </a:rPr>
              <a:t>maka titik-titik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dilalui </a:t>
            </a:r>
            <a:r>
              <a:rPr sz="1200" spc="-5" dirty="0">
                <a:latin typeface="Times New Roman"/>
                <a:cs typeface="Times New Roman"/>
              </a:rPr>
              <a:t>oleh garis </a:t>
            </a:r>
            <a:r>
              <a:rPr sz="1200" dirty="0">
                <a:latin typeface="Times New Roman"/>
                <a:cs typeface="Times New Roman"/>
              </a:rPr>
              <a:t>antara (2,1) dan </a:t>
            </a:r>
            <a:r>
              <a:rPr sz="1200" spc="-10" dirty="0">
                <a:latin typeface="Times New Roman"/>
                <a:cs typeface="Times New Roman"/>
              </a:rPr>
              <a:t>(6,8) </a:t>
            </a:r>
            <a:r>
              <a:rPr sz="1200" dirty="0">
                <a:latin typeface="Times New Roman"/>
                <a:cs typeface="Times New Roman"/>
              </a:rPr>
              <a:t>adalah  (2,1)</a:t>
            </a:r>
            <a:r>
              <a:rPr sz="12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(6,8).</a:t>
            </a:r>
            <a:endParaRPr sz="1200">
              <a:latin typeface="Times New Roman"/>
              <a:cs typeface="Times New Roman"/>
            </a:endParaRPr>
          </a:p>
          <a:p>
            <a:pPr marL="553720" indent="-312420">
              <a:lnSpc>
                <a:spcPct val="100000"/>
              </a:lnSpc>
              <a:spcBef>
                <a:spcPts val="500"/>
              </a:spcBef>
              <a:buAutoNum type="arabicPeriod"/>
              <a:tabLst>
                <a:tab pos="553085" algn="l"/>
                <a:tab pos="553720" algn="l"/>
                <a:tab pos="5450205" algn="l"/>
              </a:tabLst>
            </a:pPr>
            <a:r>
              <a:rPr sz="1200" spc="-15" dirty="0">
                <a:latin typeface="Times New Roman"/>
                <a:cs typeface="Times New Roman"/>
              </a:rPr>
              <a:t>An </a:t>
            </a:r>
            <a:r>
              <a:rPr sz="1200" dirty="0">
                <a:latin typeface="Times New Roman"/>
                <a:cs typeface="Times New Roman"/>
              </a:rPr>
              <a:t>area on a display device to which a </a:t>
            </a:r>
            <a:r>
              <a:rPr sz="1200" spc="-5" dirty="0">
                <a:latin typeface="Times New Roman"/>
                <a:cs typeface="Times New Roman"/>
              </a:rPr>
              <a:t>window </a:t>
            </a:r>
            <a:r>
              <a:rPr sz="1200" dirty="0">
                <a:latin typeface="Times New Roman"/>
                <a:cs typeface="Times New Roman"/>
              </a:rPr>
              <a:t>is mapped is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called </a:t>
            </a:r>
            <a:r>
              <a:rPr sz="12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1200">
              <a:latin typeface="Times New Roman"/>
              <a:cs typeface="Times New Roman"/>
            </a:endParaRPr>
          </a:p>
          <a:p>
            <a:pPr marL="553720" marR="680085" indent="-312420">
              <a:lnSpc>
                <a:spcPts val="1380"/>
              </a:lnSpc>
              <a:spcBef>
                <a:spcPts val="640"/>
              </a:spcBef>
              <a:buAutoNum type="arabicPeriod"/>
              <a:tabLst>
                <a:tab pos="553085" algn="l"/>
                <a:tab pos="553720" algn="l"/>
                <a:tab pos="4849495" algn="l"/>
              </a:tabLst>
            </a:pPr>
            <a:r>
              <a:rPr sz="1200" spc="-5" dirty="0">
                <a:latin typeface="Times New Roman"/>
                <a:cs typeface="Times New Roman"/>
              </a:rPr>
              <a:t>Koordinat viewport </a:t>
            </a:r>
            <a:r>
              <a:rPr sz="1200" dirty="0">
                <a:latin typeface="Times New Roman"/>
                <a:cs typeface="Times New Roman"/>
              </a:rPr>
              <a:t>dari titik (7,5)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terdapat </a:t>
            </a:r>
            <a:r>
              <a:rPr sz="1200" spc="-5" dirty="0">
                <a:latin typeface="Times New Roman"/>
                <a:cs typeface="Times New Roman"/>
              </a:rPr>
              <a:t>pada window, dengan spesifikasi  windows=(4,5,9,11)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viewport=(3,4,5,7)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1200">
              <a:latin typeface="Times New Roman"/>
              <a:cs typeface="Times New Roman"/>
            </a:endParaRPr>
          </a:p>
          <a:p>
            <a:pPr marL="553720" indent="-312420">
              <a:lnSpc>
                <a:spcPct val="100000"/>
              </a:lnSpc>
              <a:spcBef>
                <a:spcPts val="505"/>
              </a:spcBef>
              <a:buAutoNum type="arabicPeriod"/>
              <a:tabLst>
                <a:tab pos="553085" algn="l"/>
                <a:tab pos="553720" algn="l"/>
              </a:tabLst>
            </a:pPr>
            <a:r>
              <a:rPr sz="1200" dirty="0">
                <a:latin typeface="Times New Roman"/>
                <a:cs typeface="Times New Roman"/>
              </a:rPr>
              <a:t>Tuliskan method </a:t>
            </a:r>
            <a:r>
              <a:rPr sz="1200" spc="-5" dirty="0">
                <a:latin typeface="Times New Roman"/>
                <a:cs typeface="Times New Roman"/>
              </a:rPr>
              <a:t>dalam VS </a:t>
            </a:r>
            <a:r>
              <a:rPr sz="1200" dirty="0">
                <a:latin typeface="Times New Roman"/>
                <a:cs typeface="Times New Roman"/>
              </a:rPr>
              <a:t>C# 2010 </a:t>
            </a:r>
            <a:r>
              <a:rPr sz="1200" spc="-5" dirty="0">
                <a:latin typeface="Times New Roman"/>
                <a:cs typeface="Times New Roman"/>
              </a:rPr>
              <a:t>untuk menggambar grafik SEGITIGA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!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Times New Roman"/>
              <a:buAutoNum type="arabicPeriod"/>
            </a:pPr>
            <a:endParaRPr sz="1300">
              <a:latin typeface="Times New Roman"/>
              <a:cs typeface="Times New Roman"/>
            </a:endParaRPr>
          </a:p>
          <a:p>
            <a:pPr marL="553720" indent="-312420">
              <a:lnSpc>
                <a:spcPct val="100000"/>
              </a:lnSpc>
              <a:spcBef>
                <a:spcPts val="1025"/>
              </a:spcBef>
              <a:buAutoNum type="arabicPeriod"/>
              <a:tabLst>
                <a:tab pos="553085" algn="l"/>
                <a:tab pos="553720" algn="l"/>
              </a:tabLst>
            </a:pPr>
            <a:r>
              <a:rPr sz="1200" dirty="0">
                <a:latin typeface="Times New Roman"/>
                <a:cs typeface="Times New Roman"/>
              </a:rPr>
              <a:t>Diketahui </a:t>
            </a:r>
            <a:r>
              <a:rPr sz="1200" spc="-5" dirty="0">
                <a:latin typeface="Times New Roman"/>
                <a:cs typeface="Times New Roman"/>
              </a:rPr>
              <a:t>objek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berikut: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6150" y="4364887"/>
            <a:ext cx="116322" cy="2524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290422" y="4364893"/>
            <a:ext cx="2379345" cy="1196975"/>
            <a:chOff x="1290422" y="4364893"/>
            <a:chExt cx="2379345" cy="1196975"/>
          </a:xfrm>
        </p:grpSpPr>
        <p:sp>
          <p:nvSpPr>
            <p:cNvPr id="6" name="object 6"/>
            <p:cNvSpPr/>
            <p:nvPr/>
          </p:nvSpPr>
          <p:spPr>
            <a:xfrm>
              <a:off x="3552824" y="4836300"/>
              <a:ext cx="116427" cy="25251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07690" y="4845187"/>
              <a:ext cx="1603375" cy="0"/>
            </a:xfrm>
            <a:custGeom>
              <a:avLst/>
              <a:gdLst/>
              <a:ahLst/>
              <a:cxnLst/>
              <a:rect l="l" t="t" r="r" b="b"/>
              <a:pathLst>
                <a:path w="1603375">
                  <a:moveTo>
                    <a:pt x="0" y="0"/>
                  </a:moveTo>
                  <a:lnTo>
                    <a:pt x="1603295" y="0"/>
                  </a:lnTo>
                </a:path>
              </a:pathLst>
            </a:custGeom>
            <a:ln w="176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47376" y="5080972"/>
              <a:ext cx="1863725" cy="0"/>
            </a:xfrm>
            <a:custGeom>
              <a:avLst/>
              <a:gdLst/>
              <a:ahLst/>
              <a:cxnLst/>
              <a:rect l="l" t="t" r="r" b="b"/>
              <a:pathLst>
                <a:path w="1863725">
                  <a:moveTo>
                    <a:pt x="0" y="0"/>
                  </a:moveTo>
                  <a:lnTo>
                    <a:pt x="1863609" y="0"/>
                  </a:lnTo>
                </a:path>
              </a:pathLst>
            </a:custGeom>
            <a:ln w="176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07690" y="4609559"/>
              <a:ext cx="0" cy="236220"/>
            </a:xfrm>
            <a:custGeom>
              <a:avLst/>
              <a:gdLst/>
              <a:ahLst/>
              <a:cxnLst/>
              <a:rect l="l" t="t" r="r" b="b"/>
              <a:pathLst>
                <a:path h="236220">
                  <a:moveTo>
                    <a:pt x="0" y="0"/>
                  </a:moveTo>
                  <a:lnTo>
                    <a:pt x="0" y="235628"/>
                  </a:lnTo>
                </a:path>
              </a:pathLst>
            </a:custGeom>
            <a:ln w="177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41889" y="5307854"/>
              <a:ext cx="116480" cy="25252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99318" y="5552511"/>
              <a:ext cx="2101215" cy="0"/>
            </a:xfrm>
            <a:custGeom>
              <a:avLst/>
              <a:gdLst/>
              <a:ahLst/>
              <a:cxnLst/>
              <a:rect l="l" t="t" r="r" b="b"/>
              <a:pathLst>
                <a:path w="2101215">
                  <a:moveTo>
                    <a:pt x="0" y="0"/>
                  </a:moveTo>
                  <a:lnTo>
                    <a:pt x="2100732" y="0"/>
                  </a:lnTo>
                </a:path>
              </a:pathLst>
            </a:custGeom>
            <a:ln w="176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99318" y="4373774"/>
              <a:ext cx="567055" cy="942975"/>
            </a:xfrm>
            <a:custGeom>
              <a:avLst/>
              <a:gdLst/>
              <a:ahLst/>
              <a:cxnLst/>
              <a:rect l="l" t="t" r="r" b="b"/>
              <a:pathLst>
                <a:path w="567055" h="942975">
                  <a:moveTo>
                    <a:pt x="566683" y="0"/>
                  </a:moveTo>
                  <a:lnTo>
                    <a:pt x="0" y="942967"/>
                  </a:lnTo>
                </a:path>
              </a:pathLst>
            </a:custGeom>
            <a:ln w="177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47376" y="4609559"/>
              <a:ext cx="260350" cy="471805"/>
            </a:xfrm>
            <a:custGeom>
              <a:avLst/>
              <a:gdLst/>
              <a:ahLst/>
              <a:cxnLst/>
              <a:rect l="l" t="t" r="r" b="b"/>
              <a:pathLst>
                <a:path w="260350" h="471804">
                  <a:moveTo>
                    <a:pt x="260313" y="0"/>
                  </a:moveTo>
                  <a:lnTo>
                    <a:pt x="0" y="471413"/>
                  </a:lnTo>
                </a:path>
              </a:pathLst>
            </a:custGeom>
            <a:ln w="177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77533" y="4845187"/>
              <a:ext cx="130175" cy="236220"/>
            </a:xfrm>
            <a:custGeom>
              <a:avLst/>
              <a:gdLst/>
              <a:ahLst/>
              <a:cxnLst/>
              <a:rect l="l" t="t" r="r" b="b"/>
              <a:pathLst>
                <a:path w="130175" h="236220">
                  <a:moveTo>
                    <a:pt x="130156" y="0"/>
                  </a:moveTo>
                  <a:lnTo>
                    <a:pt x="0" y="235784"/>
                  </a:lnTo>
                </a:path>
              </a:pathLst>
            </a:custGeom>
            <a:ln w="177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99318" y="5316742"/>
              <a:ext cx="0" cy="236220"/>
            </a:xfrm>
            <a:custGeom>
              <a:avLst/>
              <a:gdLst/>
              <a:ahLst/>
              <a:cxnLst/>
              <a:rect l="l" t="t" r="r" b="b"/>
              <a:pathLst>
                <a:path h="236220">
                  <a:moveTo>
                    <a:pt x="0" y="0"/>
                  </a:moveTo>
                  <a:lnTo>
                    <a:pt x="0" y="235769"/>
                  </a:lnTo>
                </a:path>
              </a:pathLst>
            </a:custGeom>
            <a:ln w="177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231074" y="5567828"/>
            <a:ext cx="88900" cy="139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5" dirty="0">
                <a:latin typeface="Arial"/>
                <a:cs typeface="Arial"/>
              </a:rPr>
              <a:t>A</a:t>
            </a:r>
            <a:endParaRPr sz="7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42817" y="4247662"/>
            <a:ext cx="2064385" cy="139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051050" algn="l"/>
              </a:tabLst>
            </a:pPr>
            <a:r>
              <a:rPr sz="75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	</a:t>
            </a:r>
            <a:endParaRPr sz="7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39321" y="4483446"/>
            <a:ext cx="1993264" cy="139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979295" algn="l"/>
              </a:tabLst>
            </a:pPr>
            <a:r>
              <a:rPr sz="750" spc="-100" dirty="0">
                <a:latin typeface="Arial"/>
                <a:cs typeface="Arial"/>
              </a:rPr>
              <a:t>E</a:t>
            </a:r>
            <a:r>
              <a:rPr sz="75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	</a:t>
            </a:r>
            <a:endParaRPr sz="7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012760" y="4860619"/>
            <a:ext cx="83820" cy="139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5" dirty="0">
                <a:latin typeface="Arial"/>
                <a:cs typeface="Arial"/>
              </a:rPr>
              <a:t>F</a:t>
            </a:r>
            <a:endParaRPr sz="7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70079" y="4200567"/>
            <a:ext cx="99695" cy="139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5" dirty="0">
                <a:latin typeface="Arial"/>
                <a:cs typeface="Arial"/>
              </a:rPr>
              <a:t>G</a:t>
            </a:r>
            <a:endParaRPr sz="7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25942" y="4624886"/>
            <a:ext cx="94615" cy="139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5" dirty="0">
                <a:latin typeface="Arial"/>
                <a:cs typeface="Arial"/>
              </a:rPr>
              <a:t>H</a:t>
            </a:r>
            <a:endParaRPr sz="7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563741" y="4671981"/>
            <a:ext cx="52069" cy="139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5" dirty="0">
                <a:latin typeface="Arial"/>
                <a:cs typeface="Arial"/>
              </a:rPr>
              <a:t>I</a:t>
            </a:r>
            <a:endParaRPr sz="7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529040" y="5096404"/>
            <a:ext cx="73025" cy="139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5" dirty="0">
                <a:latin typeface="Arial"/>
                <a:cs typeface="Arial"/>
              </a:rPr>
              <a:t>J</a:t>
            </a:r>
            <a:endParaRPr sz="7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83850" y="5068361"/>
            <a:ext cx="2214245" cy="30861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529590">
              <a:lnSpc>
                <a:spcPct val="100000"/>
              </a:lnSpc>
              <a:spcBef>
                <a:spcPts val="315"/>
              </a:spcBef>
            </a:pPr>
            <a:r>
              <a:rPr sz="750" spc="-5" dirty="0">
                <a:latin typeface="Arial"/>
                <a:cs typeface="Arial"/>
              </a:rPr>
              <a:t>D</a:t>
            </a:r>
            <a:endParaRPr sz="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  <a:tabLst>
                <a:tab pos="2137410" algn="l"/>
              </a:tabLst>
            </a:pPr>
            <a:r>
              <a:rPr sz="750" spc="-5" dirty="0">
                <a:latin typeface="Arial"/>
                <a:cs typeface="Arial"/>
              </a:rPr>
              <a:t>B</a:t>
            </a:r>
            <a:r>
              <a:rPr sz="750" spc="100" dirty="0">
                <a:latin typeface="Arial"/>
                <a:cs typeface="Arial"/>
              </a:rPr>
              <a:t> </a:t>
            </a:r>
            <a:r>
              <a:rPr sz="750" strike="sngStrike" spc="-5" dirty="0">
                <a:latin typeface="Arial"/>
                <a:cs typeface="Arial"/>
              </a:rPr>
              <a:t> </a:t>
            </a:r>
            <a:r>
              <a:rPr sz="750" strike="sngStrike" dirty="0">
                <a:latin typeface="Arial"/>
                <a:cs typeface="Arial"/>
              </a:rPr>
              <a:t>	</a:t>
            </a:r>
            <a:r>
              <a:rPr sz="750" strike="sngStrike" spc="-5" dirty="0">
                <a:latin typeface="Arial"/>
                <a:cs typeface="Arial"/>
              </a:rPr>
              <a:t>K</a:t>
            </a:r>
            <a:endParaRPr sz="7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455600" y="5615058"/>
            <a:ext cx="78740" cy="139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5" dirty="0">
                <a:latin typeface="Arial"/>
                <a:cs typeface="Arial"/>
              </a:rPr>
              <a:t>L</a:t>
            </a:r>
            <a:endParaRPr sz="7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92797" y="6087109"/>
            <a:ext cx="6109970" cy="20631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5120" indent="-312420">
              <a:lnSpc>
                <a:spcPts val="1410"/>
              </a:lnSpc>
              <a:spcBef>
                <a:spcPts val="100"/>
              </a:spcBef>
              <a:buAutoNum type="arabicPeriod" startAt="8"/>
              <a:tabLst>
                <a:tab pos="324485" algn="l"/>
                <a:tab pos="325120" algn="l"/>
              </a:tabLst>
            </a:pPr>
            <a:r>
              <a:rPr sz="1200" dirty="0">
                <a:latin typeface="Times New Roman"/>
                <a:cs typeface="Times New Roman"/>
              </a:rPr>
              <a:t>Diketahui </a:t>
            </a:r>
            <a:r>
              <a:rPr sz="1200" spc="-5" dirty="0">
                <a:latin typeface="Times New Roman"/>
                <a:cs typeface="Times New Roman"/>
              </a:rPr>
              <a:t>sebuah </a:t>
            </a:r>
            <a:r>
              <a:rPr sz="1200" dirty="0">
                <a:latin typeface="Times New Roman"/>
                <a:cs typeface="Times New Roman"/>
              </a:rPr>
              <a:t>objek </a:t>
            </a:r>
            <a:r>
              <a:rPr sz="1200" i="1" dirty="0">
                <a:latin typeface="Times New Roman"/>
                <a:cs typeface="Times New Roman"/>
              </a:rPr>
              <a:t>G </a:t>
            </a:r>
            <a:r>
              <a:rPr sz="1200" spc="-10" dirty="0">
                <a:latin typeface="Times New Roman"/>
                <a:cs typeface="Times New Roman"/>
              </a:rPr>
              <a:t>dan </a:t>
            </a:r>
            <a:r>
              <a:rPr sz="1200" dirty="0">
                <a:latin typeface="Times New Roman"/>
                <a:cs typeface="Times New Roman"/>
              </a:rPr>
              <a:t>objek </a:t>
            </a:r>
            <a:r>
              <a:rPr sz="1200" i="1" dirty="0">
                <a:latin typeface="Times New Roman"/>
                <a:cs typeface="Times New Roman"/>
              </a:rPr>
              <a:t>PQR</a:t>
            </a:r>
            <a:r>
              <a:rPr sz="1200" dirty="0">
                <a:latin typeface="Times New Roman"/>
                <a:cs typeface="Times New Roman"/>
              </a:rPr>
              <a:t>. Persamaan </a:t>
            </a:r>
            <a:r>
              <a:rPr sz="1200" spc="-5" dirty="0">
                <a:latin typeface="Times New Roman"/>
                <a:cs typeface="Times New Roman"/>
              </a:rPr>
              <a:t>objek </a:t>
            </a:r>
            <a:r>
              <a:rPr sz="1200" i="1" dirty="0">
                <a:latin typeface="Times New Roman"/>
                <a:cs typeface="Times New Roman"/>
              </a:rPr>
              <a:t>G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i="1" spc="-5" dirty="0">
                <a:latin typeface="Times New Roman"/>
                <a:cs typeface="Times New Roman"/>
              </a:rPr>
              <a:t>y</a:t>
            </a:r>
            <a:r>
              <a:rPr sz="1200" spc="-5" dirty="0">
                <a:latin typeface="Times New Roman"/>
                <a:cs typeface="Times New Roman"/>
              </a:rPr>
              <a:t>=(x+4)/2 </a:t>
            </a:r>
            <a:r>
              <a:rPr sz="1200" dirty="0">
                <a:latin typeface="Times New Roman"/>
                <a:cs typeface="Times New Roman"/>
              </a:rPr>
              <a:t>dan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objek</a:t>
            </a:r>
            <a:endParaRPr sz="1200">
              <a:latin typeface="Times New Roman"/>
              <a:cs typeface="Times New Roman"/>
            </a:endParaRPr>
          </a:p>
          <a:p>
            <a:pPr marL="325120">
              <a:lnSpc>
                <a:spcPts val="1410"/>
              </a:lnSpc>
            </a:pPr>
            <a:r>
              <a:rPr sz="1200" i="1" spc="-5" dirty="0">
                <a:latin typeface="Times New Roman"/>
                <a:cs typeface="Times New Roman"/>
              </a:rPr>
              <a:t>PQR </a:t>
            </a:r>
            <a:r>
              <a:rPr sz="1200" spc="-5" dirty="0">
                <a:latin typeface="Times New Roman"/>
                <a:cs typeface="Times New Roman"/>
              </a:rPr>
              <a:t>memiliki vektor posisi </a:t>
            </a:r>
            <a:r>
              <a:rPr sz="1200" dirty="0">
                <a:latin typeface="Times New Roman"/>
                <a:cs typeface="Times New Roman"/>
              </a:rPr>
              <a:t>{(2, 4), (4, 6), (2, 6)},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maka</a:t>
            </a:r>
            <a:endParaRPr sz="1200">
              <a:latin typeface="Times New Roman"/>
              <a:cs typeface="Times New Roman"/>
            </a:endParaRPr>
          </a:p>
          <a:p>
            <a:pPr marL="553085" lvl="1" indent="-228600">
              <a:lnSpc>
                <a:spcPct val="100000"/>
              </a:lnSpc>
              <a:spcBef>
                <a:spcPts val="540"/>
              </a:spcBef>
              <a:buSzPct val="116666"/>
              <a:buAutoNum type="alphaLcPeriod"/>
              <a:tabLst>
                <a:tab pos="553720" algn="l"/>
                <a:tab pos="4688205" algn="l"/>
              </a:tabLst>
            </a:pPr>
            <a:r>
              <a:rPr sz="1200" spc="-5" dirty="0">
                <a:latin typeface="Times New Roman"/>
                <a:cs typeface="Times New Roman"/>
              </a:rPr>
              <a:t>Sudut yang </a:t>
            </a:r>
            <a:r>
              <a:rPr sz="1200" dirty="0">
                <a:latin typeface="Times New Roman"/>
                <a:cs typeface="Times New Roman"/>
              </a:rPr>
              <a:t>dibentuk </a:t>
            </a:r>
            <a:r>
              <a:rPr sz="1200" spc="-5" dirty="0">
                <a:latin typeface="Times New Roman"/>
                <a:cs typeface="Times New Roman"/>
              </a:rPr>
              <a:t>antara </a:t>
            </a:r>
            <a:r>
              <a:rPr sz="1200" dirty="0">
                <a:latin typeface="Times New Roman"/>
                <a:cs typeface="Times New Roman"/>
              </a:rPr>
              <a:t>G dan </a:t>
            </a:r>
            <a:r>
              <a:rPr sz="1200" spc="-5" dirty="0">
                <a:latin typeface="Times New Roman"/>
                <a:cs typeface="Times New Roman"/>
              </a:rPr>
              <a:t>sumbu </a:t>
            </a:r>
            <a:r>
              <a:rPr sz="1200" dirty="0">
                <a:latin typeface="Times New Roman"/>
                <a:cs typeface="Times New Roman"/>
              </a:rPr>
              <a:t>X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1200">
              <a:latin typeface="Times New Roman"/>
              <a:cs typeface="Times New Roman"/>
            </a:endParaRPr>
          </a:p>
          <a:p>
            <a:pPr marL="553085" marR="58419" lvl="1" indent="-228600">
              <a:lnSpc>
                <a:spcPts val="1360"/>
              </a:lnSpc>
              <a:spcBef>
                <a:spcPts val="810"/>
              </a:spcBef>
              <a:buSzPct val="116666"/>
              <a:buAutoNum type="alphaLcPeriod"/>
              <a:tabLst>
                <a:tab pos="553720" algn="l"/>
                <a:tab pos="3098165" algn="l"/>
              </a:tabLst>
            </a:pPr>
            <a:r>
              <a:rPr sz="1200" dirty="0">
                <a:latin typeface="Times New Roman"/>
                <a:cs typeface="Times New Roman"/>
              </a:rPr>
              <a:t>Matriks transformasi </a:t>
            </a:r>
            <a:r>
              <a:rPr sz="1200" spc="-5" dirty="0">
                <a:latin typeface="Times New Roman"/>
                <a:cs typeface="Times New Roman"/>
              </a:rPr>
              <a:t>umum </a:t>
            </a:r>
            <a:r>
              <a:rPr sz="1200" dirty="0">
                <a:latin typeface="Times New Roman"/>
                <a:cs typeface="Times New Roman"/>
              </a:rPr>
              <a:t>untuk </a:t>
            </a:r>
            <a:r>
              <a:rPr sz="1200" spc="-5" dirty="0">
                <a:latin typeface="Times New Roman"/>
                <a:cs typeface="Times New Roman"/>
              </a:rPr>
              <a:t>refleksi </a:t>
            </a:r>
            <a:r>
              <a:rPr sz="1200" dirty="0">
                <a:latin typeface="Times New Roman"/>
                <a:cs typeface="Times New Roman"/>
              </a:rPr>
              <a:t>objek </a:t>
            </a:r>
            <a:r>
              <a:rPr sz="1200" i="1" spc="-5" dirty="0">
                <a:latin typeface="Times New Roman"/>
                <a:cs typeface="Times New Roman"/>
              </a:rPr>
              <a:t>PQR </a:t>
            </a:r>
            <a:r>
              <a:rPr sz="1200" spc="-5" dirty="0">
                <a:latin typeface="Times New Roman"/>
                <a:cs typeface="Times New Roman"/>
              </a:rPr>
              <a:t>tersebut pada </a:t>
            </a:r>
            <a:r>
              <a:rPr sz="1200" dirty="0">
                <a:latin typeface="Times New Roman"/>
                <a:cs typeface="Times New Roman"/>
              </a:rPr>
              <a:t>cermin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berimpit  </a:t>
            </a: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objek  </a:t>
            </a:r>
            <a:r>
              <a:rPr sz="1200" i="1" dirty="0">
                <a:latin typeface="Times New Roman"/>
                <a:cs typeface="Times New Roman"/>
              </a:rPr>
              <a:t>G</a:t>
            </a:r>
            <a:r>
              <a:rPr sz="1200" i="1" spc="-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1200">
              <a:latin typeface="Times New Roman"/>
              <a:cs typeface="Times New Roman"/>
            </a:endParaRPr>
          </a:p>
          <a:p>
            <a:pPr marL="553085" lvl="1" indent="-228600">
              <a:lnSpc>
                <a:spcPct val="100000"/>
              </a:lnSpc>
              <a:spcBef>
                <a:spcPts val="509"/>
              </a:spcBef>
              <a:buSzPct val="116666"/>
              <a:buAutoNum type="alphaLcPeriod"/>
              <a:tabLst>
                <a:tab pos="553720" algn="l"/>
                <a:tab pos="5106670" algn="l"/>
              </a:tabLst>
            </a:pPr>
            <a:r>
              <a:rPr sz="1200" spc="-5" dirty="0">
                <a:latin typeface="Times New Roman"/>
                <a:cs typeface="Times New Roman"/>
              </a:rPr>
              <a:t>Koordinat </a:t>
            </a:r>
            <a:r>
              <a:rPr sz="1200" dirty="0">
                <a:latin typeface="Times New Roman"/>
                <a:cs typeface="Times New Roman"/>
              </a:rPr>
              <a:t>objek baru hasil </a:t>
            </a:r>
            <a:r>
              <a:rPr sz="1200" spc="-5" dirty="0">
                <a:latin typeface="Times New Roman"/>
                <a:cs typeface="Times New Roman"/>
              </a:rPr>
              <a:t>transformasi </a:t>
            </a:r>
            <a:r>
              <a:rPr sz="1200" dirty="0">
                <a:latin typeface="Times New Roman"/>
                <a:cs typeface="Times New Roman"/>
              </a:rPr>
              <a:t>di atas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Times New Roman"/>
              <a:buAutoNum type="alphaLcPeriod"/>
            </a:pPr>
            <a:endParaRPr sz="2200">
              <a:latin typeface="Times New Roman"/>
              <a:cs typeface="Times New Roman"/>
            </a:endParaRPr>
          </a:p>
          <a:p>
            <a:pPr marL="325120" marR="5080" indent="-312420">
              <a:lnSpc>
                <a:spcPts val="1380"/>
              </a:lnSpc>
              <a:spcBef>
                <a:spcPts val="5"/>
              </a:spcBef>
              <a:buAutoNum type="arabicPeriod" startAt="9"/>
              <a:tabLst>
                <a:tab pos="324485" algn="l"/>
                <a:tab pos="325120" algn="l"/>
              </a:tabLst>
            </a:pPr>
            <a:r>
              <a:rPr sz="1200" dirty="0">
                <a:latin typeface="Times New Roman"/>
                <a:cs typeface="Times New Roman"/>
              </a:rPr>
              <a:t>Ujilah </a:t>
            </a:r>
            <a:r>
              <a:rPr sz="1200" spc="-5" dirty="0">
                <a:latin typeface="Times New Roman"/>
                <a:cs typeface="Times New Roman"/>
              </a:rPr>
              <a:t>apakah </a:t>
            </a:r>
            <a:r>
              <a:rPr sz="1200" dirty="0">
                <a:latin typeface="Times New Roman"/>
                <a:cs typeface="Times New Roman"/>
              </a:rPr>
              <a:t>algoritma </a:t>
            </a:r>
            <a:r>
              <a:rPr sz="1200" spc="-5" dirty="0">
                <a:latin typeface="Times New Roman"/>
                <a:cs typeface="Times New Roman"/>
              </a:rPr>
              <a:t>berikut </a:t>
            </a:r>
            <a:r>
              <a:rPr sz="1200" dirty="0">
                <a:latin typeface="Times New Roman"/>
                <a:cs typeface="Times New Roman"/>
              </a:rPr>
              <a:t>ini </a:t>
            </a:r>
            <a:r>
              <a:rPr sz="1200" spc="-5" dirty="0">
                <a:latin typeface="Times New Roman"/>
                <a:cs typeface="Times New Roman"/>
              </a:rPr>
              <a:t>adalah </a:t>
            </a:r>
            <a:r>
              <a:rPr sz="1200" dirty="0">
                <a:latin typeface="Times New Roman"/>
                <a:cs typeface="Times New Roman"/>
              </a:rPr>
              <a:t>algoritma </a:t>
            </a:r>
            <a:r>
              <a:rPr sz="1200" spc="-5" dirty="0">
                <a:latin typeface="Times New Roman"/>
                <a:cs typeface="Times New Roman"/>
              </a:rPr>
              <a:t>perkalian </a:t>
            </a:r>
            <a:r>
              <a:rPr sz="1200" dirty="0">
                <a:latin typeface="Times New Roman"/>
                <a:cs typeface="Times New Roman"/>
              </a:rPr>
              <a:t>matriks . Jika </a:t>
            </a:r>
            <a:r>
              <a:rPr sz="1200" spc="-5" dirty="0">
                <a:latin typeface="Times New Roman"/>
                <a:cs typeface="Times New Roman"/>
              </a:rPr>
              <a:t>bukan </a:t>
            </a:r>
            <a:r>
              <a:rPr sz="1200" dirty="0">
                <a:latin typeface="Times New Roman"/>
                <a:cs typeface="Times New Roman"/>
              </a:rPr>
              <a:t>bagaimana  </a:t>
            </a:r>
            <a:r>
              <a:rPr sz="1200" spc="-5" dirty="0">
                <a:latin typeface="Times New Roman"/>
                <a:cs typeface="Times New Roman"/>
              </a:rPr>
              <a:t>seharusnya </a:t>
            </a:r>
            <a:r>
              <a:rPr sz="1200" dirty="0">
                <a:latin typeface="Times New Roman"/>
                <a:cs typeface="Times New Roman"/>
              </a:rPr>
              <a:t>algoritma perkalian matriks </a:t>
            </a:r>
            <a:r>
              <a:rPr sz="1200" spc="-10" dirty="0">
                <a:latin typeface="Times New Roman"/>
                <a:cs typeface="Times New Roman"/>
              </a:rPr>
              <a:t>yang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benar?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147444" y="8216900"/>
            <a:ext cx="6057900" cy="833755"/>
          </a:xfrm>
          <a:custGeom>
            <a:avLst/>
            <a:gdLst/>
            <a:ahLst/>
            <a:cxnLst/>
            <a:rect l="l" t="t" r="r" b="b"/>
            <a:pathLst>
              <a:path w="6057900" h="833754">
                <a:moveTo>
                  <a:pt x="0" y="833755"/>
                </a:moveTo>
                <a:lnTo>
                  <a:pt x="6057900" y="833755"/>
                </a:lnTo>
                <a:lnTo>
                  <a:pt x="6057900" y="0"/>
                </a:lnTo>
                <a:lnTo>
                  <a:pt x="0" y="0"/>
                </a:lnTo>
                <a:lnTo>
                  <a:pt x="0" y="83375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244917" y="8228965"/>
            <a:ext cx="1567815" cy="381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400"/>
              </a:lnSpc>
              <a:spcBef>
                <a:spcPts val="100"/>
              </a:spcBef>
            </a:pPr>
            <a:r>
              <a:rPr sz="1200" b="1" spc="-5" dirty="0">
                <a:latin typeface="Courier New"/>
                <a:cs typeface="Courier New"/>
              </a:rPr>
              <a:t>for i=1 to</a:t>
            </a:r>
            <a:r>
              <a:rPr sz="1200" b="1" spc="-4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m</a:t>
            </a:r>
            <a:endParaRPr sz="1200">
              <a:latin typeface="Courier New"/>
              <a:cs typeface="Courier New"/>
            </a:endParaRPr>
          </a:p>
          <a:p>
            <a:pPr marL="457200">
              <a:lnSpc>
                <a:spcPts val="1400"/>
              </a:lnSpc>
            </a:pPr>
            <a:r>
              <a:rPr sz="1200" b="1" spc="-5" dirty="0">
                <a:latin typeface="Courier New"/>
                <a:cs typeface="Courier New"/>
              </a:rPr>
              <a:t>for j=1 to</a:t>
            </a:r>
            <a:r>
              <a:rPr sz="1200" b="1" spc="-8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n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27246" y="10222442"/>
            <a:ext cx="30607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735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188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074220" y="8228965"/>
            <a:ext cx="2207260" cy="381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400"/>
              </a:lnSpc>
              <a:spcBef>
                <a:spcPts val="100"/>
              </a:spcBef>
            </a:pPr>
            <a:r>
              <a:rPr sz="1200" b="1" spc="-5" dirty="0">
                <a:latin typeface="Courier New"/>
                <a:cs typeface="Courier New"/>
              </a:rPr>
              <a:t>// </a:t>
            </a:r>
            <a:r>
              <a:rPr sz="1200" b="1" dirty="0">
                <a:latin typeface="Courier New"/>
                <a:cs typeface="Courier New"/>
              </a:rPr>
              <a:t>m </a:t>
            </a:r>
            <a:r>
              <a:rPr sz="1200" b="1" spc="-5" dirty="0">
                <a:latin typeface="Courier New"/>
                <a:cs typeface="Courier New"/>
              </a:rPr>
              <a:t>adalah banyak</a:t>
            </a:r>
            <a:r>
              <a:rPr sz="1200" b="1" spc="-9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baris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ts val="1400"/>
              </a:lnSpc>
            </a:pPr>
            <a:r>
              <a:rPr sz="1200" b="1" spc="-5" dirty="0">
                <a:latin typeface="Courier New"/>
                <a:cs typeface="Courier New"/>
              </a:rPr>
              <a:t>// </a:t>
            </a:r>
            <a:r>
              <a:rPr sz="1200" b="1" dirty="0">
                <a:latin typeface="Courier New"/>
                <a:cs typeface="Courier New"/>
              </a:rPr>
              <a:t>n </a:t>
            </a:r>
            <a:r>
              <a:rPr sz="1200" b="1" spc="-5" dirty="0">
                <a:latin typeface="Courier New"/>
                <a:cs typeface="Courier New"/>
              </a:rPr>
              <a:t>adalah banyak</a:t>
            </a:r>
            <a:r>
              <a:rPr sz="1200" b="1" spc="-9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kolom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51497" y="8574405"/>
            <a:ext cx="5467350" cy="10267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145540" algn="ctr">
              <a:lnSpc>
                <a:spcPts val="1400"/>
              </a:lnSpc>
              <a:spcBef>
                <a:spcPts val="100"/>
              </a:spcBef>
            </a:pPr>
            <a:r>
              <a:rPr sz="1200" b="1" spc="-5" dirty="0">
                <a:latin typeface="Courier New"/>
                <a:cs typeface="Courier New"/>
              </a:rPr>
              <a:t>for k=1 to</a:t>
            </a:r>
            <a:r>
              <a:rPr sz="1200" b="1" spc="-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m</a:t>
            </a:r>
            <a:endParaRPr sz="1200">
              <a:latin typeface="Courier New"/>
              <a:cs typeface="Courier New"/>
            </a:endParaRPr>
          </a:p>
          <a:p>
            <a:pPr marR="168910" algn="ctr">
              <a:lnSpc>
                <a:spcPts val="1400"/>
              </a:lnSpc>
            </a:pPr>
            <a:r>
              <a:rPr sz="1200" b="1" spc="-5" dirty="0">
                <a:latin typeface="Courier New"/>
                <a:cs typeface="Courier New"/>
              </a:rPr>
              <a:t>C</a:t>
            </a:r>
            <a:r>
              <a:rPr sz="1200" b="1" spc="-7" baseline="-10416" dirty="0">
                <a:latin typeface="Courier New"/>
                <a:cs typeface="Courier New"/>
              </a:rPr>
              <a:t>ij</a:t>
            </a:r>
            <a:r>
              <a:rPr sz="1200" b="1" spc="-5" dirty="0">
                <a:latin typeface="Courier New"/>
                <a:cs typeface="Courier New"/>
              </a:rPr>
              <a:t>= A</a:t>
            </a:r>
            <a:r>
              <a:rPr sz="1200" b="1" spc="-7" baseline="-10416" dirty="0">
                <a:latin typeface="Courier New"/>
                <a:cs typeface="Courier New"/>
              </a:rPr>
              <a:t>ik </a:t>
            </a:r>
            <a:r>
              <a:rPr sz="1200" b="1" dirty="0">
                <a:latin typeface="Courier New"/>
                <a:cs typeface="Courier New"/>
              </a:rPr>
              <a:t>*</a:t>
            </a:r>
            <a:r>
              <a:rPr sz="1200" b="1" spc="-1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B</a:t>
            </a:r>
            <a:r>
              <a:rPr sz="1200" b="1" spc="-7" baseline="-10416" dirty="0">
                <a:latin typeface="Courier New"/>
                <a:cs typeface="Courier New"/>
              </a:rPr>
              <a:t>kj</a:t>
            </a:r>
            <a:r>
              <a:rPr sz="1200" b="1" spc="-5" dirty="0">
                <a:latin typeface="Courier New"/>
                <a:cs typeface="Courier New"/>
              </a:rPr>
              <a:t>;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950">
              <a:latin typeface="Courier New"/>
              <a:cs typeface="Courier New"/>
            </a:endParaRPr>
          </a:p>
          <a:p>
            <a:pPr marL="25400">
              <a:lnSpc>
                <a:spcPts val="1410"/>
              </a:lnSpc>
              <a:spcBef>
                <a:spcPts val="5"/>
              </a:spcBef>
            </a:pPr>
            <a:r>
              <a:rPr sz="1200" i="1" dirty="0">
                <a:latin typeface="Times New Roman"/>
                <a:cs typeface="Times New Roman"/>
              </a:rPr>
              <a:t>Catatan </a:t>
            </a:r>
            <a:r>
              <a:rPr sz="1200" i="1" spc="-5" dirty="0">
                <a:latin typeface="Times New Roman"/>
                <a:cs typeface="Times New Roman"/>
              </a:rPr>
              <a:t>nilai </a:t>
            </a:r>
            <a:r>
              <a:rPr sz="1200" i="1" dirty="0">
                <a:latin typeface="Times New Roman"/>
                <a:cs typeface="Times New Roman"/>
              </a:rPr>
              <a:t>tiap</a:t>
            </a:r>
            <a:r>
              <a:rPr sz="1200" i="1" spc="5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soal</a:t>
            </a:r>
            <a:r>
              <a:rPr sz="1200" dirty="0">
                <a:latin typeface="Times New Roman"/>
                <a:cs typeface="Times New Roman"/>
              </a:rPr>
              <a:t>:</a:t>
            </a:r>
            <a:endParaRPr sz="1200">
              <a:latin typeface="Times New Roman"/>
              <a:cs typeface="Times New Roman"/>
            </a:endParaRPr>
          </a:p>
          <a:p>
            <a:pPr marL="482600">
              <a:lnSpc>
                <a:spcPts val="1410"/>
              </a:lnSpc>
            </a:pPr>
            <a:r>
              <a:rPr sz="1200" spc="-5" dirty="0">
                <a:latin typeface="Times New Roman"/>
                <a:cs typeface="Times New Roman"/>
              </a:rPr>
              <a:t>Soal 1=Nilai </a:t>
            </a:r>
            <a:r>
              <a:rPr sz="1200" dirty="0">
                <a:latin typeface="Times New Roman"/>
                <a:cs typeface="Times New Roman"/>
              </a:rPr>
              <a:t>2; 2=1, </a:t>
            </a:r>
            <a:r>
              <a:rPr sz="1200" spc="-10" dirty="0">
                <a:latin typeface="Times New Roman"/>
                <a:cs typeface="Times New Roman"/>
              </a:rPr>
              <a:t>3=5; </a:t>
            </a:r>
            <a:r>
              <a:rPr sz="1200" dirty="0">
                <a:latin typeface="Times New Roman"/>
                <a:cs typeface="Times New Roman"/>
              </a:rPr>
              <a:t>4=1; 5=5; </a:t>
            </a:r>
            <a:r>
              <a:rPr sz="1200" spc="-10" dirty="0">
                <a:latin typeface="Times New Roman"/>
                <a:cs typeface="Times New Roman"/>
              </a:rPr>
              <a:t>6=6; </a:t>
            </a:r>
            <a:r>
              <a:rPr sz="1200" dirty="0">
                <a:latin typeface="Times New Roman"/>
                <a:cs typeface="Times New Roman"/>
              </a:rPr>
              <a:t>7=10; 8=15; 9=5. </a:t>
            </a:r>
            <a:r>
              <a:rPr sz="1200" spc="-10" dirty="0">
                <a:latin typeface="Times New Roman"/>
                <a:cs typeface="Times New Roman"/>
              </a:rPr>
              <a:t>Total </a:t>
            </a:r>
            <a:r>
              <a:rPr sz="1200" spc="-5" dirty="0">
                <a:latin typeface="Times New Roman"/>
                <a:cs typeface="Times New Roman"/>
              </a:rPr>
              <a:t>nilai adalah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50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260850" y="4092828"/>
            <a:ext cx="2665730" cy="556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Koordinat ABCDEFGHIJKL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adalah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370"/>
              </a:lnSpc>
            </a:pPr>
            <a:r>
              <a:rPr sz="1200" dirty="0">
                <a:latin typeface="Times New Roman"/>
                <a:cs typeface="Times New Roman"/>
              </a:rPr>
              <a:t>(1 1), (1 </a:t>
            </a:r>
            <a:r>
              <a:rPr sz="1200" spc="-5" dirty="0">
                <a:latin typeface="Times New Roman"/>
                <a:cs typeface="Times New Roman"/>
              </a:rPr>
              <a:t>2), </a:t>
            </a:r>
            <a:r>
              <a:rPr sz="1200" dirty="0">
                <a:latin typeface="Times New Roman"/>
                <a:cs typeface="Times New Roman"/>
              </a:rPr>
              <a:t>(5 6), (4 3), (6 5), (6 4),</a:t>
            </a:r>
            <a:r>
              <a:rPr sz="1200" spc="-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(13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6), (13 5), (11 4), (11 4), (9 2), (9</a:t>
            </a:r>
            <a:r>
              <a:rPr sz="1200" spc="2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1).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260850" y="4791709"/>
            <a:ext cx="2326640" cy="56388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 algn="just">
              <a:lnSpc>
                <a:spcPct val="97200"/>
              </a:lnSpc>
              <a:spcBef>
                <a:spcPts val="140"/>
              </a:spcBef>
            </a:pPr>
            <a:r>
              <a:rPr sz="1200" dirty="0">
                <a:latin typeface="Times New Roman"/>
                <a:cs typeface="Times New Roman"/>
              </a:rPr>
              <a:t>Tentukan </a:t>
            </a:r>
            <a:r>
              <a:rPr sz="1200" spc="-5" dirty="0">
                <a:latin typeface="Times New Roman"/>
                <a:cs typeface="Times New Roman"/>
              </a:rPr>
              <a:t>koordinat objek baru </a:t>
            </a:r>
            <a:r>
              <a:rPr sz="1200" dirty="0">
                <a:latin typeface="Times New Roman"/>
                <a:cs typeface="Times New Roman"/>
              </a:rPr>
              <a:t>untuk  transformasi </a:t>
            </a:r>
            <a:r>
              <a:rPr sz="1200" spc="-5" dirty="0">
                <a:latin typeface="Times New Roman"/>
                <a:cs typeface="Times New Roman"/>
              </a:rPr>
              <a:t>rotasi sebesar </a:t>
            </a:r>
            <a:r>
              <a:rPr sz="1200" dirty="0">
                <a:latin typeface="Times New Roman"/>
                <a:cs typeface="Times New Roman"/>
              </a:rPr>
              <a:t>30° CCW  </a:t>
            </a:r>
            <a:r>
              <a:rPr sz="1200" spc="-5" dirty="0">
                <a:latin typeface="Times New Roman"/>
                <a:cs typeface="Times New Roman"/>
              </a:rPr>
              <a:t>dengan pusat </a:t>
            </a:r>
            <a:r>
              <a:rPr sz="1200" dirty="0">
                <a:latin typeface="Times New Roman"/>
                <a:cs typeface="Times New Roman"/>
              </a:rPr>
              <a:t>rotasi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(−1,−1).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22475" y="144643"/>
            <a:ext cx="4620895" cy="153733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1250" spc="-5" dirty="0">
                <a:solidFill>
                  <a:srgbClr val="231F20"/>
                </a:solidFill>
                <a:latin typeface="Times New Roman"/>
                <a:cs typeface="Times New Roman"/>
              </a:rPr>
              <a:t>KEMENTERIAN PENDIDIKAN </a:t>
            </a:r>
            <a:r>
              <a:rPr sz="1250" spc="-10" dirty="0">
                <a:solidFill>
                  <a:srgbClr val="231F20"/>
                </a:solidFill>
                <a:latin typeface="Times New Roman"/>
                <a:cs typeface="Times New Roman"/>
              </a:rPr>
              <a:t>DAN</a:t>
            </a:r>
            <a:r>
              <a:rPr sz="1250" spc="25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250" spc="-5" dirty="0">
                <a:solidFill>
                  <a:srgbClr val="231F20"/>
                </a:solidFill>
                <a:latin typeface="Times New Roman"/>
                <a:cs typeface="Times New Roman"/>
              </a:rPr>
              <a:t>KEBUDAYAAN</a:t>
            </a:r>
            <a:endParaRPr sz="1250">
              <a:latin typeface="Times New Roman"/>
              <a:cs typeface="Times New Roman"/>
            </a:endParaRPr>
          </a:p>
          <a:p>
            <a:pPr marL="4445" algn="ctr">
              <a:lnSpc>
                <a:spcPts val="1540"/>
              </a:lnSpc>
              <a:spcBef>
                <a:spcPts val="350"/>
              </a:spcBef>
            </a:pPr>
            <a:r>
              <a:rPr sz="1300" spc="15" dirty="0">
                <a:solidFill>
                  <a:srgbClr val="231F20"/>
                </a:solidFill>
                <a:latin typeface="Times New Roman"/>
                <a:cs typeface="Times New Roman"/>
              </a:rPr>
              <a:t>UNIVERSITAS</a:t>
            </a:r>
            <a:r>
              <a:rPr sz="1300" spc="-5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300" spc="20" dirty="0">
                <a:solidFill>
                  <a:srgbClr val="231F20"/>
                </a:solidFill>
                <a:latin typeface="Times New Roman"/>
                <a:cs typeface="Times New Roman"/>
              </a:rPr>
              <a:t>PADJADJARAN</a:t>
            </a:r>
            <a:endParaRPr sz="1300">
              <a:latin typeface="Times New Roman"/>
              <a:cs typeface="Times New Roman"/>
            </a:endParaRPr>
          </a:p>
          <a:p>
            <a:pPr algn="ctr">
              <a:lnSpc>
                <a:spcPts val="1480"/>
              </a:lnSpc>
            </a:pPr>
            <a:r>
              <a:rPr sz="1250" spc="-5" dirty="0">
                <a:solidFill>
                  <a:srgbClr val="231F20"/>
                </a:solidFill>
                <a:latin typeface="Times New Roman"/>
                <a:cs typeface="Times New Roman"/>
              </a:rPr>
              <a:t>FAKULTAS MATEMATIKA DAN </a:t>
            </a:r>
            <a:r>
              <a:rPr sz="1250" dirty="0">
                <a:solidFill>
                  <a:srgbClr val="231F20"/>
                </a:solidFill>
                <a:latin typeface="Times New Roman"/>
                <a:cs typeface="Times New Roman"/>
              </a:rPr>
              <a:t>ILMU </a:t>
            </a:r>
            <a:r>
              <a:rPr sz="1250" spc="-5" dirty="0">
                <a:solidFill>
                  <a:srgbClr val="231F20"/>
                </a:solidFill>
                <a:latin typeface="Times New Roman"/>
                <a:cs typeface="Times New Roman"/>
              </a:rPr>
              <a:t>PENGETAHUAN</a:t>
            </a:r>
            <a:r>
              <a:rPr sz="1250" spc="50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231F20"/>
                </a:solidFill>
                <a:latin typeface="Times New Roman"/>
                <a:cs typeface="Times New Roman"/>
              </a:rPr>
              <a:t>ALAM</a:t>
            </a:r>
            <a:endParaRPr sz="1250">
              <a:latin typeface="Times New Roman"/>
              <a:cs typeface="Times New Roman"/>
            </a:endParaRPr>
          </a:p>
          <a:p>
            <a:pPr marL="3175" algn="ctr">
              <a:lnSpc>
                <a:spcPct val="100000"/>
              </a:lnSpc>
              <a:spcBef>
                <a:spcPts val="220"/>
              </a:spcBef>
            </a:pPr>
            <a:r>
              <a:rPr sz="1300" b="1" spc="20" dirty="0">
                <a:solidFill>
                  <a:srgbClr val="231F20"/>
                </a:solidFill>
                <a:latin typeface="Times New Roman"/>
                <a:cs typeface="Times New Roman"/>
              </a:rPr>
              <a:t>PROGRAM </a:t>
            </a:r>
            <a:r>
              <a:rPr sz="1300" b="1" spc="15" dirty="0">
                <a:solidFill>
                  <a:srgbClr val="231F20"/>
                </a:solidFill>
                <a:latin typeface="Times New Roman"/>
                <a:cs typeface="Times New Roman"/>
              </a:rPr>
              <a:t>STUDI </a:t>
            </a:r>
            <a:r>
              <a:rPr sz="1300" b="1" spc="10" dirty="0">
                <a:solidFill>
                  <a:srgbClr val="231F20"/>
                </a:solidFill>
                <a:latin typeface="Times New Roman"/>
                <a:cs typeface="Times New Roman"/>
              </a:rPr>
              <a:t>S-1 </a:t>
            </a:r>
            <a:r>
              <a:rPr sz="1300" b="1" spc="25" dirty="0">
                <a:solidFill>
                  <a:srgbClr val="231F20"/>
                </a:solidFill>
                <a:latin typeface="Times New Roman"/>
                <a:cs typeface="Times New Roman"/>
              </a:rPr>
              <a:t>TEKNIK</a:t>
            </a:r>
            <a:r>
              <a:rPr sz="1300" b="1" spc="-20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300" b="1" spc="20" dirty="0">
                <a:solidFill>
                  <a:srgbClr val="231F20"/>
                </a:solidFill>
                <a:latin typeface="Times New Roman"/>
                <a:cs typeface="Times New Roman"/>
              </a:rPr>
              <a:t>INFORMATIKA</a:t>
            </a:r>
            <a:endParaRPr sz="1300">
              <a:latin typeface="Times New Roman"/>
              <a:cs typeface="Times New Roman"/>
            </a:endParaRPr>
          </a:p>
          <a:p>
            <a:pPr marL="3810" algn="ctr">
              <a:lnSpc>
                <a:spcPct val="100000"/>
              </a:lnSpc>
              <a:spcBef>
                <a:spcPts val="229"/>
              </a:spcBef>
            </a:pPr>
            <a:r>
              <a:rPr sz="750" b="1" spc="-5" dirty="0">
                <a:solidFill>
                  <a:srgbClr val="231F20"/>
                </a:solidFill>
                <a:latin typeface="Times New Roman"/>
                <a:cs typeface="Times New Roman"/>
              </a:rPr>
              <a:t>Jl. </a:t>
            </a:r>
            <a:r>
              <a:rPr sz="750" b="1" dirty="0">
                <a:solidFill>
                  <a:srgbClr val="231F20"/>
                </a:solidFill>
                <a:latin typeface="Times New Roman"/>
                <a:cs typeface="Times New Roman"/>
              </a:rPr>
              <a:t>Raya </a:t>
            </a:r>
            <a:r>
              <a:rPr sz="750" b="1" spc="-5" dirty="0">
                <a:solidFill>
                  <a:srgbClr val="231F20"/>
                </a:solidFill>
                <a:latin typeface="Times New Roman"/>
                <a:cs typeface="Times New Roman"/>
              </a:rPr>
              <a:t>Bandung-Sumedang </a:t>
            </a:r>
            <a:r>
              <a:rPr sz="750" b="1" dirty="0">
                <a:solidFill>
                  <a:srgbClr val="231F20"/>
                </a:solidFill>
                <a:latin typeface="Times New Roman"/>
                <a:cs typeface="Times New Roman"/>
              </a:rPr>
              <a:t>Km. 21 </a:t>
            </a:r>
            <a:r>
              <a:rPr sz="750" b="1" spc="-5" dirty="0">
                <a:solidFill>
                  <a:srgbClr val="231F20"/>
                </a:solidFill>
                <a:latin typeface="Times New Roman"/>
                <a:cs typeface="Times New Roman"/>
              </a:rPr>
              <a:t>Jatinangor </a:t>
            </a:r>
            <a:r>
              <a:rPr sz="750" b="1" dirty="0">
                <a:solidFill>
                  <a:srgbClr val="231F20"/>
                </a:solidFill>
                <a:latin typeface="Times New Roman"/>
                <a:cs typeface="Times New Roman"/>
              </a:rPr>
              <a:t>45363 </a:t>
            </a:r>
            <a:r>
              <a:rPr sz="750" b="1" spc="-5" dirty="0">
                <a:solidFill>
                  <a:srgbClr val="231F20"/>
                </a:solidFill>
                <a:latin typeface="Times New Roman"/>
                <a:cs typeface="Times New Roman"/>
              </a:rPr>
              <a:t>Telp./Fax. </a:t>
            </a:r>
            <a:r>
              <a:rPr sz="750" b="1" dirty="0">
                <a:solidFill>
                  <a:srgbClr val="231F20"/>
                </a:solidFill>
                <a:latin typeface="Times New Roman"/>
                <a:cs typeface="Times New Roman"/>
              </a:rPr>
              <a:t>022</a:t>
            </a:r>
            <a:r>
              <a:rPr sz="750" b="1" spc="-15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750" b="1" spc="-5" dirty="0">
                <a:solidFill>
                  <a:srgbClr val="231F20"/>
                </a:solidFill>
                <a:latin typeface="Times New Roman"/>
                <a:cs typeface="Times New Roman"/>
              </a:rPr>
              <a:t>7794696</a:t>
            </a:r>
            <a:endParaRPr sz="750">
              <a:latin typeface="Times New Roman"/>
              <a:cs typeface="Times New Roman"/>
            </a:endParaRPr>
          </a:p>
          <a:p>
            <a:pPr marL="6985" algn="ctr">
              <a:lnSpc>
                <a:spcPct val="100000"/>
              </a:lnSpc>
              <a:spcBef>
                <a:spcPts val="135"/>
              </a:spcBef>
            </a:pPr>
            <a:r>
              <a:rPr sz="800" u="dbl" spc="10" dirty="0">
                <a:solidFill>
                  <a:srgbClr val="2351A3"/>
                </a:solidFill>
                <a:uFill>
                  <a:solidFill>
                    <a:srgbClr val="2351A3"/>
                  </a:solidFill>
                </a:uFill>
                <a:latin typeface="Arial"/>
                <a:cs typeface="Arial"/>
              </a:rPr>
              <a:t>http://informatika.unpad.ac.i</a:t>
            </a:r>
            <a:r>
              <a:rPr sz="800" u="sng" spc="10" dirty="0">
                <a:solidFill>
                  <a:srgbClr val="2351A3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</a:rPr>
              <a:t>d</a:t>
            </a:r>
            <a:r>
              <a:rPr sz="800" spc="10" dirty="0">
                <a:solidFill>
                  <a:srgbClr val="2351A3"/>
                </a:solidFill>
                <a:latin typeface="Arial"/>
                <a:cs typeface="Arial"/>
              </a:rPr>
              <a:t>, e-mail </a:t>
            </a:r>
            <a:r>
              <a:rPr sz="800" spc="5" dirty="0">
                <a:solidFill>
                  <a:srgbClr val="2351A3"/>
                </a:solidFill>
                <a:latin typeface="Arial"/>
                <a:cs typeface="Arial"/>
              </a:rPr>
              <a:t>:</a:t>
            </a:r>
            <a:r>
              <a:rPr sz="800" spc="20" dirty="0">
                <a:solidFill>
                  <a:srgbClr val="2351A3"/>
                </a:solidFill>
                <a:latin typeface="Arial"/>
                <a:cs typeface="Arial"/>
              </a:rPr>
              <a:t> </a:t>
            </a:r>
            <a:r>
              <a:rPr sz="800" spc="10" dirty="0">
                <a:solidFill>
                  <a:srgbClr val="2351A3"/>
                </a:solidFill>
                <a:latin typeface="Arial"/>
                <a:cs typeface="Arial"/>
              </a:rPr>
              <a:t>informatika@unpad.ac.id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00">
              <a:latin typeface="Arial"/>
              <a:cs typeface="Arial"/>
            </a:endParaRPr>
          </a:p>
          <a:p>
            <a:pPr marL="298450">
              <a:lnSpc>
                <a:spcPct val="100000"/>
              </a:lnSpc>
            </a:pPr>
            <a:r>
              <a:rPr sz="1300" b="1" spc="15" dirty="0">
                <a:solidFill>
                  <a:srgbClr val="231F20"/>
                </a:solidFill>
                <a:latin typeface="Times New Roman"/>
                <a:cs typeface="Times New Roman"/>
              </a:rPr>
              <a:t>UJIAN </a:t>
            </a:r>
            <a:r>
              <a:rPr sz="1300" b="1" spc="20" dirty="0">
                <a:solidFill>
                  <a:srgbClr val="231F20"/>
                </a:solidFill>
                <a:latin typeface="Times New Roman"/>
                <a:cs typeface="Times New Roman"/>
              </a:rPr>
              <a:t>TENGAH SEMESTER </a:t>
            </a:r>
            <a:r>
              <a:rPr sz="1300" b="1" spc="15" dirty="0">
                <a:solidFill>
                  <a:srgbClr val="231F20"/>
                </a:solidFill>
                <a:latin typeface="Times New Roman"/>
                <a:cs typeface="Times New Roman"/>
              </a:rPr>
              <a:t>GANJIL</a:t>
            </a:r>
            <a:r>
              <a:rPr sz="1300" b="1" spc="-35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300" b="1" spc="10" dirty="0">
                <a:solidFill>
                  <a:srgbClr val="231F20"/>
                </a:solidFill>
                <a:latin typeface="Times New Roman"/>
                <a:cs typeface="Times New Roman"/>
              </a:rPr>
              <a:t>2014/2015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46655" y="1794330"/>
            <a:ext cx="666750" cy="76390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150"/>
              </a:lnSpc>
              <a:spcBef>
                <a:spcPts val="180"/>
              </a:spcBef>
            </a:pP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Mata</a:t>
            </a:r>
            <a:r>
              <a:rPr sz="1000" spc="-60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000" spc="-5" dirty="0">
                <a:solidFill>
                  <a:srgbClr val="231F20"/>
                </a:solidFill>
                <a:latin typeface="Times New Roman"/>
                <a:cs typeface="Times New Roman"/>
              </a:rPr>
              <a:t>Kuliah  Dosen  Kelas  </a:t>
            </a: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Waktu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ts val="1130"/>
              </a:lnSpc>
            </a:pP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Sifat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10028" y="1794330"/>
            <a:ext cx="2595880" cy="763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175"/>
              </a:lnSpc>
              <a:spcBef>
                <a:spcPts val="100"/>
              </a:spcBef>
            </a:pP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:  </a:t>
            </a:r>
            <a:r>
              <a:rPr sz="1000" spc="-5" dirty="0">
                <a:solidFill>
                  <a:srgbClr val="231F20"/>
                </a:solidFill>
                <a:latin typeface="Times New Roman"/>
                <a:cs typeface="Times New Roman"/>
              </a:rPr>
              <a:t>Grafika</a:t>
            </a:r>
            <a:r>
              <a:rPr sz="1000" spc="-60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000" spc="-5" dirty="0">
                <a:solidFill>
                  <a:srgbClr val="231F20"/>
                </a:solidFill>
                <a:latin typeface="Times New Roman"/>
                <a:cs typeface="Times New Roman"/>
              </a:rPr>
              <a:t>Komputer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ts val="1150"/>
              </a:lnSpc>
            </a:pP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:  </a:t>
            </a:r>
            <a:r>
              <a:rPr sz="1000" spc="-5" dirty="0">
                <a:solidFill>
                  <a:srgbClr val="231F20"/>
                </a:solidFill>
                <a:latin typeface="Times New Roman"/>
                <a:cs typeface="Times New Roman"/>
              </a:rPr>
              <a:t>Dr. </a:t>
            </a: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Setiawan</a:t>
            </a:r>
            <a:r>
              <a:rPr sz="1000" spc="-75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000" spc="-5" dirty="0">
                <a:solidFill>
                  <a:srgbClr val="231F20"/>
                </a:solidFill>
                <a:latin typeface="Times New Roman"/>
                <a:cs typeface="Times New Roman"/>
              </a:rPr>
              <a:t>Hadi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ts val="1150"/>
              </a:lnSpc>
            </a:pP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: -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ts val="1150"/>
              </a:lnSpc>
            </a:pP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:  Selasa 28 Oktober 2014, </a:t>
            </a:r>
            <a:r>
              <a:rPr sz="1000" spc="-5" dirty="0">
                <a:solidFill>
                  <a:srgbClr val="231F20"/>
                </a:solidFill>
                <a:latin typeface="Times New Roman"/>
                <a:cs typeface="Times New Roman"/>
              </a:rPr>
              <a:t>13.15-14.45 </a:t>
            </a:r>
            <a:r>
              <a:rPr sz="1000" spc="5" dirty="0">
                <a:solidFill>
                  <a:srgbClr val="231F20"/>
                </a:solidFill>
                <a:latin typeface="Times New Roman"/>
                <a:cs typeface="Times New Roman"/>
              </a:rPr>
              <a:t>(90</a:t>
            </a:r>
            <a:r>
              <a:rPr sz="1000" spc="-5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menit)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ts val="1175"/>
              </a:lnSpc>
            </a:pP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:  Terbuka (Catatan </a:t>
            </a:r>
            <a:r>
              <a:rPr sz="1000" spc="-5" dirty="0">
                <a:solidFill>
                  <a:srgbClr val="231F20"/>
                </a:solidFill>
                <a:latin typeface="Times New Roman"/>
                <a:cs typeface="Times New Roman"/>
              </a:rPr>
              <a:t>dan  </a:t>
            </a: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Notebook</a:t>
            </a:r>
            <a:r>
              <a:rPr sz="1000" spc="15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000" spc="-5" dirty="0">
                <a:solidFill>
                  <a:srgbClr val="231F20"/>
                </a:solidFill>
                <a:latin typeface="Times New Roman"/>
                <a:cs typeface="Times New Roman"/>
              </a:rPr>
              <a:t>diperbolehkan)</a:t>
            </a:r>
            <a:endParaRPr sz="10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342235" y="5044811"/>
            <a:ext cx="2870835" cy="1934845"/>
            <a:chOff x="2342235" y="5044811"/>
            <a:chExt cx="2870835" cy="1934845"/>
          </a:xfrm>
        </p:grpSpPr>
        <p:sp>
          <p:nvSpPr>
            <p:cNvPr id="6" name="object 6"/>
            <p:cNvSpPr/>
            <p:nvPr/>
          </p:nvSpPr>
          <p:spPr>
            <a:xfrm>
              <a:off x="2342235" y="5044811"/>
              <a:ext cx="2870593" cy="19343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318698" y="5658865"/>
              <a:ext cx="270421" cy="23011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156673" y="8529751"/>
            <a:ext cx="2060575" cy="1888489"/>
            <a:chOff x="3156673" y="8529751"/>
            <a:chExt cx="2060575" cy="1888489"/>
          </a:xfrm>
        </p:grpSpPr>
        <p:sp>
          <p:nvSpPr>
            <p:cNvPr id="9" name="object 9"/>
            <p:cNvSpPr/>
            <p:nvPr/>
          </p:nvSpPr>
          <p:spPr>
            <a:xfrm>
              <a:off x="3156673" y="8638577"/>
              <a:ext cx="2005888" cy="177927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90911" y="8529751"/>
              <a:ext cx="1025994" cy="23011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802703" y="178688"/>
            <a:ext cx="858977" cy="8351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386059" y="5675652"/>
            <a:ext cx="11747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A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902966" y="5888977"/>
            <a:ext cx="270408" cy="2301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971380" y="5904710"/>
            <a:ext cx="110489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B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318165" y="5072938"/>
            <a:ext cx="819213" cy="2301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467893" y="2965089"/>
            <a:ext cx="4772025" cy="23037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03200" marR="104139" indent="-191135">
              <a:lnSpc>
                <a:spcPts val="1150"/>
              </a:lnSpc>
              <a:spcBef>
                <a:spcPts val="180"/>
              </a:spcBef>
              <a:buAutoNum type="arabicPeriod"/>
              <a:tabLst>
                <a:tab pos="203835" algn="l"/>
              </a:tabLst>
            </a:pP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(Nilai 50) Diketahui </a:t>
            </a:r>
            <a:r>
              <a:rPr sz="1000" spc="-5" dirty="0">
                <a:solidFill>
                  <a:srgbClr val="231F20"/>
                </a:solidFill>
                <a:latin typeface="Times New Roman"/>
                <a:cs typeface="Times New Roman"/>
              </a:rPr>
              <a:t>sebuah objek </a:t>
            </a: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2D </a:t>
            </a:r>
            <a:r>
              <a:rPr sz="1000" spc="-5" dirty="0">
                <a:solidFill>
                  <a:srgbClr val="231F20"/>
                </a:solidFill>
                <a:latin typeface="Times New Roman"/>
                <a:cs typeface="Times New Roman"/>
              </a:rPr>
              <a:t>dengan susunan </a:t>
            </a: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koordinat </a:t>
            </a:r>
            <a:r>
              <a:rPr sz="1000" spc="-5" dirty="0">
                <a:solidFill>
                  <a:srgbClr val="231F20"/>
                </a:solidFill>
                <a:latin typeface="Times New Roman"/>
                <a:cs typeface="Times New Roman"/>
              </a:rPr>
              <a:t>(-9, </a:t>
            </a: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5), </a:t>
            </a:r>
            <a:r>
              <a:rPr sz="1000" spc="-5" dirty="0">
                <a:solidFill>
                  <a:srgbClr val="231F20"/>
                </a:solidFill>
                <a:latin typeface="Times New Roman"/>
                <a:cs typeface="Times New Roman"/>
              </a:rPr>
              <a:t>(-5, </a:t>
            </a: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5), </a:t>
            </a:r>
            <a:r>
              <a:rPr sz="1000" spc="-5" dirty="0">
                <a:solidFill>
                  <a:srgbClr val="231F20"/>
                </a:solidFill>
                <a:latin typeface="Times New Roman"/>
                <a:cs typeface="Times New Roman"/>
              </a:rPr>
              <a:t>(-5, </a:t>
            </a: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2),  </a:t>
            </a:r>
            <a:r>
              <a:rPr sz="1000" spc="-5" dirty="0">
                <a:solidFill>
                  <a:srgbClr val="231F20"/>
                </a:solidFill>
                <a:latin typeface="Times New Roman"/>
                <a:cs typeface="Times New Roman"/>
              </a:rPr>
              <a:t>(-9, </a:t>
            </a: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2), </a:t>
            </a:r>
            <a:r>
              <a:rPr sz="1000" spc="-5" dirty="0">
                <a:solidFill>
                  <a:srgbClr val="231F20"/>
                </a:solidFill>
                <a:latin typeface="Times New Roman"/>
                <a:cs typeface="Times New Roman"/>
              </a:rPr>
              <a:t>(-7, </a:t>
            </a: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6), </a:t>
            </a:r>
            <a:r>
              <a:rPr sz="1000" spc="-5" dirty="0">
                <a:solidFill>
                  <a:srgbClr val="231F20"/>
                </a:solidFill>
                <a:latin typeface="Times New Roman"/>
                <a:cs typeface="Times New Roman"/>
              </a:rPr>
              <a:t>(-3, </a:t>
            </a: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6), </a:t>
            </a:r>
            <a:r>
              <a:rPr sz="1000" spc="-5" dirty="0">
                <a:solidFill>
                  <a:srgbClr val="231F20"/>
                </a:solidFill>
                <a:latin typeface="Times New Roman"/>
                <a:cs typeface="Times New Roman"/>
              </a:rPr>
              <a:t>(-3,</a:t>
            </a:r>
            <a:r>
              <a:rPr sz="1000" spc="10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3).</a:t>
            </a:r>
            <a:endParaRPr sz="1000">
              <a:latin typeface="Times New Roman"/>
              <a:cs typeface="Times New Roman"/>
            </a:endParaRPr>
          </a:p>
          <a:p>
            <a:pPr marL="782320" lvl="1" indent="-191770">
              <a:lnSpc>
                <a:spcPts val="1100"/>
              </a:lnSpc>
              <a:buAutoNum type="alphaLcPeriod"/>
              <a:tabLst>
                <a:tab pos="782955" algn="l"/>
              </a:tabLst>
            </a:pP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Gambarkan objek</a:t>
            </a:r>
            <a:r>
              <a:rPr sz="1000" spc="-5" dirty="0">
                <a:solidFill>
                  <a:srgbClr val="231F20"/>
                </a:solidFill>
                <a:latin typeface="Times New Roman"/>
                <a:cs typeface="Times New Roman"/>
              </a:rPr>
              <a:t> tersebut</a:t>
            </a:r>
            <a:endParaRPr sz="1000">
              <a:latin typeface="Times New Roman"/>
              <a:cs typeface="Times New Roman"/>
            </a:endParaRPr>
          </a:p>
          <a:p>
            <a:pPr marL="782320" lvl="1" indent="-191770">
              <a:lnSpc>
                <a:spcPts val="1150"/>
              </a:lnSpc>
              <a:buAutoNum type="alphaLcPeriod"/>
              <a:tabLst>
                <a:tab pos="782955" algn="l"/>
              </a:tabLst>
            </a:pP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Tentukan</a:t>
            </a:r>
            <a:r>
              <a:rPr sz="1000" spc="-5" dirty="0">
                <a:solidFill>
                  <a:srgbClr val="231F20"/>
                </a:solidFill>
                <a:latin typeface="Times New Roman"/>
                <a:cs typeface="Times New Roman"/>
              </a:rPr>
              <a:t> MTU</a:t>
            </a:r>
            <a:endParaRPr sz="1000">
              <a:latin typeface="Times New Roman"/>
              <a:cs typeface="Times New Roman"/>
            </a:endParaRPr>
          </a:p>
          <a:p>
            <a:pPr marL="973455" marR="5080" lvl="2" indent="-163830">
              <a:lnSpc>
                <a:spcPts val="1150"/>
              </a:lnSpc>
              <a:spcBef>
                <a:spcPts val="55"/>
              </a:spcBef>
              <a:buAutoNum type="romanLcPeriod"/>
              <a:tabLst>
                <a:tab pos="974090" algn="l"/>
              </a:tabLst>
            </a:pP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jika </a:t>
            </a:r>
            <a:r>
              <a:rPr sz="1000" spc="-5" dirty="0">
                <a:solidFill>
                  <a:srgbClr val="231F20"/>
                </a:solidFill>
                <a:latin typeface="Times New Roman"/>
                <a:cs typeface="Times New Roman"/>
              </a:rPr>
              <a:t>objek tersebut direfleksikan </a:t>
            </a: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pada cermin </a:t>
            </a:r>
            <a:r>
              <a:rPr sz="1000" spc="-5" dirty="0">
                <a:solidFill>
                  <a:srgbClr val="231F20"/>
                </a:solidFill>
                <a:latin typeface="Times New Roman"/>
                <a:cs typeface="Times New Roman"/>
              </a:rPr>
              <a:t>yang </a:t>
            </a: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berimpit pada </a:t>
            </a:r>
            <a:r>
              <a:rPr sz="1000" spc="-5" dirty="0">
                <a:solidFill>
                  <a:srgbClr val="231F20"/>
                </a:solidFill>
                <a:latin typeface="Times New Roman"/>
                <a:cs typeface="Times New Roman"/>
              </a:rPr>
              <a:t>garis </a:t>
            </a: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y =  </a:t>
            </a:r>
            <a:r>
              <a:rPr sz="1000" spc="-5" dirty="0">
                <a:solidFill>
                  <a:srgbClr val="231F20"/>
                </a:solidFill>
                <a:latin typeface="Times New Roman"/>
                <a:cs typeface="Times New Roman"/>
              </a:rPr>
              <a:t>4x/3 </a:t>
            </a: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+ 4</a:t>
            </a:r>
            <a:endParaRPr sz="1000">
              <a:latin typeface="Times New Roman"/>
              <a:cs typeface="Times New Roman"/>
            </a:endParaRPr>
          </a:p>
          <a:p>
            <a:pPr marL="973455" lvl="2" indent="-198120">
              <a:lnSpc>
                <a:spcPts val="1100"/>
              </a:lnSpc>
              <a:buAutoNum type="romanLcPeriod"/>
              <a:tabLst>
                <a:tab pos="974090" algn="l"/>
              </a:tabLst>
            </a:pPr>
            <a:r>
              <a:rPr sz="1000" spc="-5" dirty="0">
                <a:solidFill>
                  <a:srgbClr val="231F20"/>
                </a:solidFill>
                <a:latin typeface="Times New Roman"/>
                <a:cs typeface="Times New Roman"/>
              </a:rPr>
              <a:t>selanjutnya </a:t>
            </a: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dirotasikan </a:t>
            </a:r>
            <a:r>
              <a:rPr sz="1000" spc="-5" dirty="0">
                <a:solidFill>
                  <a:srgbClr val="231F20"/>
                </a:solidFill>
                <a:latin typeface="Times New Roman"/>
                <a:cs typeface="Times New Roman"/>
              </a:rPr>
              <a:t>sebesar </a:t>
            </a: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163.4° </a:t>
            </a:r>
            <a:r>
              <a:rPr sz="1000" spc="-10" dirty="0">
                <a:solidFill>
                  <a:srgbClr val="231F20"/>
                </a:solidFill>
                <a:latin typeface="Times New Roman"/>
                <a:cs typeface="Times New Roman"/>
              </a:rPr>
              <a:t>CCW </a:t>
            </a:r>
            <a:r>
              <a:rPr sz="1000" spc="-5" dirty="0">
                <a:solidFill>
                  <a:srgbClr val="231F20"/>
                </a:solidFill>
                <a:latin typeface="Times New Roman"/>
                <a:cs typeface="Times New Roman"/>
              </a:rPr>
              <a:t>dengan pusat </a:t>
            </a: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rotasi</a:t>
            </a:r>
            <a:r>
              <a:rPr sz="1000" spc="60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(6,0)</a:t>
            </a:r>
            <a:endParaRPr sz="1000">
              <a:latin typeface="Times New Roman"/>
              <a:cs typeface="Times New Roman"/>
            </a:endParaRPr>
          </a:p>
          <a:p>
            <a:pPr marL="782320" lvl="1" indent="-191770">
              <a:lnSpc>
                <a:spcPts val="1150"/>
              </a:lnSpc>
              <a:buAutoNum type="alphaLcPeriod"/>
              <a:tabLst>
                <a:tab pos="782955" algn="l"/>
              </a:tabLst>
            </a:pP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Tentukan </a:t>
            </a:r>
            <a:r>
              <a:rPr sz="1000" spc="-5" dirty="0">
                <a:solidFill>
                  <a:srgbClr val="231F20"/>
                </a:solidFill>
                <a:latin typeface="Times New Roman"/>
                <a:cs typeface="Times New Roman"/>
              </a:rPr>
              <a:t>koordinat objek baru </a:t>
            </a: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hasil </a:t>
            </a:r>
            <a:r>
              <a:rPr sz="1000" spc="-5" dirty="0">
                <a:solidFill>
                  <a:srgbClr val="231F20"/>
                </a:solidFill>
                <a:latin typeface="Times New Roman"/>
                <a:cs typeface="Times New Roman"/>
              </a:rPr>
              <a:t>refleksi </a:t>
            </a: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dan hasil</a:t>
            </a:r>
            <a:r>
              <a:rPr sz="1000" spc="50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000" spc="-5" dirty="0">
                <a:solidFill>
                  <a:srgbClr val="231F20"/>
                </a:solidFill>
                <a:latin typeface="Times New Roman"/>
                <a:cs typeface="Times New Roman"/>
              </a:rPr>
              <a:t>rotasi</a:t>
            </a:r>
            <a:endParaRPr sz="1000">
              <a:latin typeface="Times New Roman"/>
              <a:cs typeface="Times New Roman"/>
            </a:endParaRPr>
          </a:p>
          <a:p>
            <a:pPr marL="782320" lvl="1" indent="-191770">
              <a:lnSpc>
                <a:spcPts val="1175"/>
              </a:lnSpc>
              <a:buAutoNum type="alphaLcPeriod"/>
              <a:tabLst>
                <a:tab pos="782955" algn="l"/>
              </a:tabLst>
            </a:pP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Gambarkan objek baru </a:t>
            </a:r>
            <a:r>
              <a:rPr sz="1000" spc="-5" dirty="0">
                <a:solidFill>
                  <a:srgbClr val="231F20"/>
                </a:solidFill>
                <a:latin typeface="Times New Roman"/>
                <a:cs typeface="Times New Roman"/>
              </a:rPr>
              <a:t>hasil refleksi </a:t>
            </a: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dan </a:t>
            </a:r>
            <a:r>
              <a:rPr sz="1000" spc="-5" dirty="0">
                <a:solidFill>
                  <a:srgbClr val="231F20"/>
                </a:solidFill>
                <a:latin typeface="Times New Roman"/>
                <a:cs typeface="Times New Roman"/>
              </a:rPr>
              <a:t>rotasi</a:t>
            </a:r>
            <a:r>
              <a:rPr sz="1000" spc="25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000" spc="-5" dirty="0">
                <a:solidFill>
                  <a:srgbClr val="231F20"/>
                </a:solidFill>
                <a:latin typeface="Times New Roman"/>
                <a:cs typeface="Times New Roman"/>
              </a:rPr>
              <a:t>tersebut</a:t>
            </a:r>
            <a:endParaRPr sz="10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buClr>
                <a:srgbClr val="231F20"/>
              </a:buClr>
              <a:buFont typeface="Times New Roman"/>
              <a:buAutoNum type="alphaLcPeriod"/>
            </a:pPr>
            <a:endParaRPr sz="11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231F20"/>
              </a:buClr>
              <a:buFont typeface="Times New Roman"/>
              <a:buAutoNum type="alphaLcPeriod"/>
            </a:pPr>
            <a:endParaRPr sz="900">
              <a:latin typeface="Times New Roman"/>
              <a:cs typeface="Times New Roman"/>
            </a:endParaRPr>
          </a:p>
          <a:p>
            <a:pPr marL="203200" marR="605790" indent="-191135">
              <a:lnSpc>
                <a:spcPts val="1150"/>
              </a:lnSpc>
              <a:buAutoNum type="arabicPeriod"/>
              <a:tabLst>
                <a:tab pos="203835" algn="l"/>
              </a:tabLst>
            </a:pP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(Nilai 25) Diketahui </a:t>
            </a:r>
            <a:r>
              <a:rPr sz="1000" spc="-5" dirty="0">
                <a:solidFill>
                  <a:srgbClr val="231F20"/>
                </a:solidFill>
                <a:latin typeface="Times New Roman"/>
                <a:cs typeface="Times New Roman"/>
              </a:rPr>
              <a:t>objek </a:t>
            </a: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A adalah </a:t>
            </a:r>
            <a:r>
              <a:rPr sz="1000" spc="-5" dirty="0">
                <a:solidFill>
                  <a:srgbClr val="231F20"/>
                </a:solidFill>
                <a:latin typeface="Times New Roman"/>
                <a:cs typeface="Times New Roman"/>
              </a:rPr>
              <a:t>objek </a:t>
            </a: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asli dan </a:t>
            </a:r>
            <a:r>
              <a:rPr sz="1000" spc="-5" dirty="0">
                <a:solidFill>
                  <a:srgbClr val="231F20"/>
                </a:solidFill>
                <a:latin typeface="Times New Roman"/>
                <a:cs typeface="Times New Roman"/>
              </a:rPr>
              <a:t>objek </a:t>
            </a: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B adalah </a:t>
            </a:r>
            <a:r>
              <a:rPr sz="1000" spc="-5" dirty="0">
                <a:solidFill>
                  <a:srgbClr val="231F20"/>
                </a:solidFill>
                <a:latin typeface="Times New Roman"/>
                <a:cs typeface="Times New Roman"/>
              </a:rPr>
              <a:t>objek hasil  </a:t>
            </a: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transformasi.</a:t>
            </a: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2930525">
              <a:lnSpc>
                <a:spcPct val="100000"/>
              </a:lnSpc>
            </a:pP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(4.00,</a:t>
            </a:r>
            <a:r>
              <a:rPr sz="1000" spc="-5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5.00)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576334" y="6767055"/>
            <a:ext cx="930567" cy="2301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455320" y="6763675"/>
            <a:ext cx="4768850" cy="196215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02055">
              <a:lnSpc>
                <a:spcPct val="100000"/>
              </a:lnSpc>
              <a:spcBef>
                <a:spcPts val="250"/>
              </a:spcBef>
            </a:pPr>
            <a:r>
              <a:rPr sz="1000" spc="-5" dirty="0">
                <a:solidFill>
                  <a:srgbClr val="231F20"/>
                </a:solidFill>
                <a:latin typeface="Times New Roman"/>
                <a:cs typeface="Times New Roman"/>
              </a:rPr>
              <a:t>(-4.00,</a:t>
            </a:r>
            <a:r>
              <a:rPr sz="1000" spc="10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000" spc="-5" dirty="0">
                <a:solidFill>
                  <a:srgbClr val="231F20"/>
                </a:solidFill>
                <a:latin typeface="Times New Roman"/>
                <a:cs typeface="Times New Roman"/>
              </a:rPr>
              <a:t>-3.00)</a:t>
            </a:r>
            <a:endParaRPr sz="1000">
              <a:latin typeface="Times New Roman"/>
              <a:cs typeface="Times New Roman"/>
            </a:endParaRPr>
          </a:p>
          <a:p>
            <a:pPr marL="222250">
              <a:lnSpc>
                <a:spcPts val="1175"/>
              </a:lnSpc>
              <a:spcBef>
                <a:spcPts val="155"/>
              </a:spcBef>
            </a:pP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Tentukan:</a:t>
            </a:r>
            <a:endParaRPr sz="1000">
              <a:latin typeface="Times New Roman"/>
              <a:cs typeface="Times New Roman"/>
            </a:endParaRPr>
          </a:p>
          <a:p>
            <a:pPr marL="795020" indent="-191770">
              <a:lnSpc>
                <a:spcPts val="1150"/>
              </a:lnSpc>
              <a:buAutoNum type="alphaLcPeriod"/>
              <a:tabLst>
                <a:tab pos="795655" algn="l"/>
              </a:tabLst>
            </a:pP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Jenis </a:t>
            </a:r>
            <a:r>
              <a:rPr sz="1000" spc="-5" dirty="0">
                <a:solidFill>
                  <a:srgbClr val="231F20"/>
                </a:solidFill>
                <a:latin typeface="Times New Roman"/>
                <a:cs typeface="Times New Roman"/>
              </a:rPr>
              <a:t>transformasi </a:t>
            </a: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dan </a:t>
            </a:r>
            <a:r>
              <a:rPr sz="1000" spc="-5" dirty="0">
                <a:solidFill>
                  <a:srgbClr val="231F20"/>
                </a:solidFill>
                <a:latin typeface="Times New Roman"/>
                <a:cs typeface="Times New Roman"/>
              </a:rPr>
              <a:t>nilai </a:t>
            </a: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komponen-komponen dari</a:t>
            </a:r>
            <a:r>
              <a:rPr sz="1000" spc="10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000" spc="-5" dirty="0">
                <a:solidFill>
                  <a:srgbClr val="231F20"/>
                </a:solidFill>
                <a:latin typeface="Times New Roman"/>
                <a:cs typeface="Times New Roman"/>
              </a:rPr>
              <a:t>transformasinya</a:t>
            </a:r>
            <a:endParaRPr sz="1000">
              <a:latin typeface="Times New Roman"/>
              <a:cs typeface="Times New Roman"/>
            </a:endParaRPr>
          </a:p>
          <a:p>
            <a:pPr marL="795020" indent="-191770">
              <a:lnSpc>
                <a:spcPts val="1175"/>
              </a:lnSpc>
              <a:buAutoNum type="alphaLcPeriod"/>
              <a:tabLst>
                <a:tab pos="795655" algn="l"/>
              </a:tabLst>
            </a:pP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Matriks transformasi</a:t>
            </a:r>
            <a:r>
              <a:rPr sz="1000" spc="-10" dirty="0">
                <a:solidFill>
                  <a:srgbClr val="231F20"/>
                </a:solidFill>
                <a:latin typeface="Times New Roman"/>
                <a:cs typeface="Times New Roman"/>
              </a:rPr>
              <a:t> umumnya</a:t>
            </a: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L="215900" marR="17780" indent="-191135">
              <a:lnSpc>
                <a:spcPct val="110400"/>
              </a:lnSpc>
              <a:spcBef>
                <a:spcPts val="885"/>
              </a:spcBef>
            </a:pP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3. (Nilai (25) Diketahui </a:t>
            </a:r>
            <a:r>
              <a:rPr sz="1000" spc="-5" dirty="0">
                <a:solidFill>
                  <a:srgbClr val="231F20"/>
                </a:solidFill>
                <a:latin typeface="Times New Roman"/>
                <a:cs typeface="Times New Roman"/>
              </a:rPr>
              <a:t>gambar ilustrasi berikut </a:t>
            </a: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ini: </a:t>
            </a:r>
            <a:r>
              <a:rPr sz="1000" spc="-5" dirty="0">
                <a:solidFill>
                  <a:srgbClr val="231F20"/>
                </a:solidFill>
                <a:latin typeface="Times New Roman"/>
                <a:cs typeface="Times New Roman"/>
              </a:rPr>
              <a:t>Lingkaran Kecil </a:t>
            </a: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adalah </a:t>
            </a:r>
            <a:r>
              <a:rPr sz="1000" spc="-5" dirty="0">
                <a:solidFill>
                  <a:srgbClr val="231F20"/>
                </a:solidFill>
                <a:latin typeface="Times New Roman"/>
                <a:cs typeface="Times New Roman"/>
              </a:rPr>
              <a:t>sebuah objek  </a:t>
            </a: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dan </a:t>
            </a:r>
            <a:r>
              <a:rPr sz="1000" spc="-5" dirty="0">
                <a:solidFill>
                  <a:srgbClr val="231F20"/>
                </a:solidFill>
                <a:latin typeface="Times New Roman"/>
                <a:cs typeface="Times New Roman"/>
              </a:rPr>
              <a:t>Lingkaran Besar dengan garis </a:t>
            </a: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putus-putus adalah lingkaran </a:t>
            </a:r>
            <a:r>
              <a:rPr sz="1000" spc="-5" dirty="0">
                <a:solidFill>
                  <a:srgbClr val="231F20"/>
                </a:solidFill>
                <a:latin typeface="Times New Roman"/>
                <a:cs typeface="Times New Roman"/>
              </a:rPr>
              <a:t>orbit. </a:t>
            </a: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Tentukan </a:t>
            </a:r>
            <a:r>
              <a:rPr sz="1000" b="1" spc="-5" dirty="0">
                <a:solidFill>
                  <a:srgbClr val="231F20"/>
                </a:solidFill>
                <a:latin typeface="Times New Roman"/>
                <a:cs typeface="Times New Roman"/>
              </a:rPr>
              <a:t>Matriks  Transformasi </a:t>
            </a:r>
            <a:r>
              <a:rPr sz="1000" b="1" spc="5" dirty="0">
                <a:solidFill>
                  <a:srgbClr val="231F20"/>
                </a:solidFill>
                <a:latin typeface="Times New Roman"/>
                <a:cs typeface="Times New Roman"/>
              </a:rPr>
              <a:t>Umum </a:t>
            </a: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untuk membuat </a:t>
            </a:r>
            <a:r>
              <a:rPr sz="1000" spc="-5" dirty="0">
                <a:solidFill>
                  <a:srgbClr val="231F20"/>
                </a:solidFill>
                <a:latin typeface="Times New Roman"/>
                <a:cs typeface="Times New Roman"/>
              </a:rPr>
              <a:t>lingkaran yang </a:t>
            </a: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kecil berputar dalam </a:t>
            </a:r>
            <a:r>
              <a:rPr sz="1000" spc="-5" dirty="0">
                <a:solidFill>
                  <a:srgbClr val="231F20"/>
                </a:solidFill>
                <a:latin typeface="Times New Roman"/>
                <a:cs typeface="Times New Roman"/>
              </a:rPr>
              <a:t>orbit  </a:t>
            </a: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lingkaran </a:t>
            </a:r>
            <a:r>
              <a:rPr sz="1000" spc="-10" dirty="0">
                <a:solidFill>
                  <a:srgbClr val="231F20"/>
                </a:solidFill>
                <a:latin typeface="Times New Roman"/>
                <a:cs typeface="Times New Roman"/>
              </a:rPr>
              <a:t>yang </a:t>
            </a: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besar.</a:t>
            </a: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>
              <a:latin typeface="Times New Roman"/>
              <a:cs typeface="Times New Roman"/>
            </a:endParaRPr>
          </a:p>
          <a:p>
            <a:pPr marL="2815590">
              <a:lnSpc>
                <a:spcPct val="100000"/>
              </a:lnSpc>
            </a:pP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X</a:t>
            </a:r>
            <a:r>
              <a:rPr sz="975" baseline="38461" dirty="0">
                <a:solidFill>
                  <a:srgbClr val="231F20"/>
                </a:solidFill>
                <a:latin typeface="Times New Roman"/>
                <a:cs typeface="Times New Roman"/>
              </a:rPr>
              <a:t>2 </a:t>
            </a: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+ Y</a:t>
            </a:r>
            <a:r>
              <a:rPr sz="975" baseline="38461" dirty="0">
                <a:solidFill>
                  <a:srgbClr val="231F20"/>
                </a:solidFill>
                <a:latin typeface="Times New Roman"/>
                <a:cs typeface="Times New Roman"/>
              </a:rPr>
              <a:t>2 </a:t>
            </a: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=</a:t>
            </a:r>
            <a:r>
              <a:rPr sz="1000" spc="-85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36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472944" y="9027083"/>
            <a:ext cx="1073721" cy="2545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515438" y="9050055"/>
            <a:ext cx="92075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(X+6)</a:t>
            </a:r>
            <a:r>
              <a:rPr sz="975" baseline="38461" dirty="0">
                <a:solidFill>
                  <a:srgbClr val="231F20"/>
                </a:solidFill>
                <a:latin typeface="Times New Roman"/>
                <a:cs typeface="Times New Roman"/>
              </a:rPr>
              <a:t>2 </a:t>
            </a: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+ Y</a:t>
            </a:r>
            <a:r>
              <a:rPr sz="975" baseline="38461" dirty="0">
                <a:solidFill>
                  <a:srgbClr val="231F20"/>
                </a:solidFill>
                <a:latin typeface="Times New Roman"/>
                <a:cs typeface="Times New Roman"/>
              </a:rPr>
              <a:t>2 </a:t>
            </a: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=</a:t>
            </a:r>
            <a:r>
              <a:rPr sz="1000" spc="-135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231F20"/>
                </a:solidFill>
                <a:latin typeface="Times New Roman"/>
                <a:cs typeface="Times New Roman"/>
              </a:rPr>
              <a:t>4 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627246" y="10222442"/>
            <a:ext cx="30607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735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189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6719" y="703580"/>
            <a:ext cx="702055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81225" algn="l"/>
                <a:tab pos="7007225" algn="l"/>
              </a:tabLst>
            </a:pPr>
            <a:r>
              <a:rPr sz="1200" u="dbl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200" u="dbl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`</a:t>
            </a:r>
            <a:r>
              <a:rPr sz="1800" b="1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UJIA</a:t>
            </a:r>
            <a:r>
              <a:rPr sz="1800" b="1" spc="-5" dirty="0">
                <a:latin typeface="Times New Roman"/>
                <a:cs typeface="Times New Roman"/>
              </a:rPr>
              <a:t>N </a:t>
            </a:r>
            <a:r>
              <a:rPr sz="1800" b="1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AKHI</a:t>
            </a:r>
            <a:r>
              <a:rPr sz="1800" b="1" spc="-5" dirty="0">
                <a:latin typeface="Times New Roman"/>
                <a:cs typeface="Times New Roman"/>
              </a:rPr>
              <a:t>R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SEMEST</a:t>
            </a:r>
            <a:r>
              <a:rPr sz="1800" b="1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</a:t>
            </a:r>
            <a:r>
              <a:rPr sz="1800" b="1" spc="-5" dirty="0">
                <a:latin typeface="Times New Roman"/>
                <a:cs typeface="Times New Roman"/>
              </a:rPr>
              <a:t>R	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73300" y="1196340"/>
            <a:ext cx="1195070" cy="64325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>
              <a:lnSpc>
                <a:spcPct val="94700"/>
              </a:lnSpc>
              <a:spcBef>
                <a:spcPts val="190"/>
              </a:spcBef>
            </a:pPr>
            <a:r>
              <a:rPr sz="1400" spc="15" dirty="0">
                <a:latin typeface="Trebuchet MS"/>
                <a:cs typeface="Trebuchet MS"/>
              </a:rPr>
              <a:t>Mata </a:t>
            </a:r>
            <a:r>
              <a:rPr sz="1400" spc="-15" dirty="0">
                <a:latin typeface="Trebuchet MS"/>
                <a:cs typeface="Trebuchet MS"/>
              </a:rPr>
              <a:t>Kuliah  </a:t>
            </a:r>
            <a:r>
              <a:rPr sz="1400" spc="-25" dirty="0">
                <a:latin typeface="Trebuchet MS"/>
                <a:cs typeface="Trebuchet MS"/>
              </a:rPr>
              <a:t>Sifat </a:t>
            </a:r>
            <a:r>
              <a:rPr sz="1400" spc="-60" dirty="0">
                <a:latin typeface="Trebuchet MS"/>
                <a:cs typeface="Trebuchet MS"/>
              </a:rPr>
              <a:t>Ujian  </a:t>
            </a:r>
            <a:r>
              <a:rPr sz="1400" spc="-5" dirty="0">
                <a:latin typeface="Trebuchet MS"/>
                <a:cs typeface="Trebuchet MS"/>
              </a:rPr>
              <a:t>Waktu </a:t>
            </a:r>
            <a:r>
              <a:rPr sz="1400" spc="-65" dirty="0">
                <a:latin typeface="Trebuchet MS"/>
                <a:cs typeface="Trebuchet MS"/>
              </a:rPr>
              <a:t>/</a:t>
            </a:r>
            <a:r>
              <a:rPr sz="1400" spc="-204" dirty="0">
                <a:latin typeface="Trebuchet MS"/>
                <a:cs typeface="Trebuchet MS"/>
              </a:rPr>
              <a:t> </a:t>
            </a:r>
            <a:r>
              <a:rPr sz="1400" spc="-5" dirty="0">
                <a:latin typeface="Trebuchet MS"/>
                <a:cs typeface="Trebuchet MS"/>
              </a:rPr>
              <a:t>Durasi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73500" y="1196340"/>
            <a:ext cx="3296285" cy="643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30"/>
              </a:lnSpc>
              <a:spcBef>
                <a:spcPts val="100"/>
              </a:spcBef>
              <a:tabLst>
                <a:tab pos="240665" algn="l"/>
              </a:tabLst>
            </a:pPr>
            <a:r>
              <a:rPr sz="1400" spc="-180" dirty="0">
                <a:latin typeface="Trebuchet MS"/>
                <a:cs typeface="Trebuchet MS"/>
              </a:rPr>
              <a:t>:	</a:t>
            </a:r>
            <a:r>
              <a:rPr sz="1400" spc="-30" dirty="0">
                <a:latin typeface="Trebuchet MS"/>
                <a:cs typeface="Trebuchet MS"/>
              </a:rPr>
              <a:t>Grafika</a:t>
            </a:r>
            <a:r>
              <a:rPr sz="1400" spc="-65" dirty="0">
                <a:latin typeface="Trebuchet MS"/>
                <a:cs typeface="Trebuchet MS"/>
              </a:rPr>
              <a:t> </a:t>
            </a:r>
            <a:r>
              <a:rPr sz="1400" spc="-20" dirty="0">
                <a:latin typeface="Trebuchet MS"/>
                <a:cs typeface="Trebuchet MS"/>
              </a:rPr>
              <a:t>Komputer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ts val="1590"/>
              </a:lnSpc>
              <a:tabLst>
                <a:tab pos="240665" algn="l"/>
              </a:tabLst>
            </a:pPr>
            <a:r>
              <a:rPr sz="1400" spc="-180" dirty="0">
                <a:latin typeface="Trebuchet MS"/>
                <a:cs typeface="Trebuchet MS"/>
              </a:rPr>
              <a:t>:	</a:t>
            </a:r>
            <a:r>
              <a:rPr sz="1400" spc="-15" dirty="0">
                <a:latin typeface="Trebuchet MS"/>
                <a:cs typeface="Trebuchet MS"/>
              </a:rPr>
              <a:t>Close </a:t>
            </a:r>
            <a:r>
              <a:rPr sz="1400" spc="-25" dirty="0">
                <a:latin typeface="Trebuchet MS"/>
                <a:cs typeface="Trebuchet MS"/>
              </a:rPr>
              <a:t>Book, </a:t>
            </a:r>
            <a:r>
              <a:rPr sz="1400" spc="-30" dirty="0">
                <a:latin typeface="Trebuchet MS"/>
                <a:cs typeface="Trebuchet MS"/>
              </a:rPr>
              <a:t>Cheatsheet </a:t>
            </a:r>
            <a:r>
              <a:rPr sz="1400" spc="-25" dirty="0">
                <a:latin typeface="Trebuchet MS"/>
                <a:cs typeface="Trebuchet MS"/>
              </a:rPr>
              <a:t>diperbolehkan</a:t>
            </a:r>
            <a:r>
              <a:rPr sz="1400" spc="-254" dirty="0">
                <a:latin typeface="Trebuchet MS"/>
                <a:cs typeface="Trebuchet MS"/>
              </a:rPr>
              <a:t> </a:t>
            </a:r>
            <a:r>
              <a:rPr sz="1400" spc="-130" dirty="0">
                <a:latin typeface="Trebuchet MS"/>
                <a:cs typeface="Trebuchet MS"/>
              </a:rPr>
              <a:t>!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ts val="1639"/>
              </a:lnSpc>
              <a:tabLst>
                <a:tab pos="240665" algn="l"/>
              </a:tabLst>
            </a:pPr>
            <a:r>
              <a:rPr sz="1400" spc="-180" dirty="0">
                <a:latin typeface="Trebuchet MS"/>
                <a:cs typeface="Trebuchet MS"/>
              </a:rPr>
              <a:t>:	</a:t>
            </a:r>
            <a:r>
              <a:rPr sz="1400" spc="80" dirty="0">
                <a:latin typeface="Trebuchet MS"/>
                <a:cs typeface="Trebuchet MS"/>
              </a:rPr>
              <a:t>90</a:t>
            </a:r>
            <a:r>
              <a:rPr sz="1400" spc="-70" dirty="0">
                <a:latin typeface="Trebuchet MS"/>
                <a:cs typeface="Trebuchet MS"/>
              </a:rPr>
              <a:t> </a:t>
            </a:r>
            <a:r>
              <a:rPr sz="1400" spc="-30" dirty="0">
                <a:latin typeface="Trebuchet MS"/>
                <a:cs typeface="Trebuchet MS"/>
              </a:rPr>
              <a:t>menit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100" y="2024532"/>
            <a:ext cx="6648450" cy="2893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7314" algn="ctr">
              <a:lnSpc>
                <a:spcPts val="1650"/>
              </a:lnSpc>
              <a:spcBef>
                <a:spcPts val="100"/>
              </a:spcBef>
            </a:pPr>
            <a:r>
              <a:rPr sz="1400" b="1" i="1" dirty="0">
                <a:latin typeface="Times New Roman"/>
                <a:cs typeface="Times New Roman"/>
              </a:rPr>
              <a:t>SOAL </a:t>
            </a:r>
            <a:r>
              <a:rPr sz="1400" b="1" i="1" spc="-5" dirty="0">
                <a:latin typeface="Times New Roman"/>
                <a:cs typeface="Times New Roman"/>
              </a:rPr>
              <a:t>PILIHAN</a:t>
            </a:r>
            <a:r>
              <a:rPr sz="1400" b="1" i="1" spc="-15" dirty="0">
                <a:latin typeface="Times New Roman"/>
                <a:cs typeface="Times New Roman"/>
              </a:rPr>
              <a:t> </a:t>
            </a:r>
            <a:r>
              <a:rPr sz="1400" b="1" i="1" spc="-5" dirty="0">
                <a:latin typeface="Times New Roman"/>
                <a:cs typeface="Times New Roman"/>
              </a:rPr>
              <a:t>BERGANDA</a:t>
            </a:r>
            <a:endParaRPr sz="1400">
              <a:latin typeface="Times New Roman"/>
              <a:cs typeface="Times New Roman"/>
            </a:endParaRPr>
          </a:p>
          <a:p>
            <a:pPr marL="102870" algn="ctr">
              <a:lnSpc>
                <a:spcPts val="1650"/>
              </a:lnSpc>
            </a:pPr>
            <a:r>
              <a:rPr sz="1400" b="1" i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Jawaban </a:t>
            </a:r>
            <a:r>
              <a:rPr sz="1400" b="1" i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-soal pilihan berganda </a:t>
            </a:r>
            <a:r>
              <a:rPr sz="1400" b="1" i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bisa </a:t>
            </a:r>
            <a:r>
              <a:rPr sz="1400" b="1" i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lebih dari satu atau tidak </a:t>
            </a:r>
            <a:r>
              <a:rPr sz="1400" b="1" i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ada sama </a:t>
            </a:r>
            <a:r>
              <a:rPr sz="1400" b="1" i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sekali</a:t>
            </a:r>
            <a:r>
              <a:rPr sz="1400" b="1" i="1" u="heavy" spc="1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400" b="1" i="1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!!!</a:t>
            </a:r>
            <a:endParaRPr sz="1400">
              <a:latin typeface="Times New Roman"/>
              <a:cs typeface="Times New Roman"/>
            </a:endParaRPr>
          </a:p>
          <a:p>
            <a:pPr marL="241300" indent="-228600">
              <a:lnSpc>
                <a:spcPts val="1410"/>
              </a:lnSpc>
              <a:spcBef>
                <a:spcPts val="1280"/>
              </a:spcBef>
              <a:buAutoNum type="arabicPeriod"/>
              <a:tabLst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Pada grafika komputer dikenal elemen-elemen yang </a:t>
            </a:r>
            <a:r>
              <a:rPr sz="1200" dirty="0">
                <a:latin typeface="Times New Roman"/>
                <a:cs typeface="Times New Roman"/>
              </a:rPr>
              <a:t>menjadi </a:t>
            </a:r>
            <a:r>
              <a:rPr sz="1200" spc="-5" dirty="0">
                <a:latin typeface="Times New Roman"/>
                <a:cs typeface="Times New Roman"/>
              </a:rPr>
              <a:t>konsentrasi utama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yaitu</a:t>
            </a:r>
            <a:endParaRPr sz="1200">
              <a:latin typeface="Times New Roman"/>
              <a:cs typeface="Times New Roman"/>
            </a:endParaRPr>
          </a:p>
          <a:p>
            <a:pPr marL="385445" lvl="1" indent="-144780">
              <a:lnSpc>
                <a:spcPts val="1410"/>
              </a:lnSpc>
              <a:buAutoNum type="alphaLcPeriod"/>
              <a:tabLst>
                <a:tab pos="386080" algn="l"/>
                <a:tab pos="1487805" algn="l"/>
                <a:tab pos="2983865" algn="l"/>
                <a:tab pos="4355465" algn="l"/>
                <a:tab pos="5422265" algn="l"/>
              </a:tabLst>
            </a:pPr>
            <a:r>
              <a:rPr sz="1200" dirty="0">
                <a:latin typeface="Times New Roman"/>
                <a:cs typeface="Times New Roman"/>
              </a:rPr>
              <a:t>Transformation	b.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Modeling	</a:t>
            </a:r>
            <a:r>
              <a:rPr sz="1200" dirty="0">
                <a:latin typeface="Times New Roman"/>
                <a:cs typeface="Times New Roman"/>
              </a:rPr>
              <a:t>c.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Rendering	e.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Morphing	</a:t>
            </a:r>
            <a:r>
              <a:rPr sz="1200" dirty="0">
                <a:latin typeface="Times New Roman"/>
                <a:cs typeface="Times New Roman"/>
              </a:rPr>
              <a:t>e.</a:t>
            </a:r>
            <a:r>
              <a:rPr sz="1200" spc="-5" dirty="0">
                <a:latin typeface="Times New Roman"/>
                <a:cs typeface="Times New Roman"/>
              </a:rPr>
              <a:t> Animation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Times New Roman"/>
              <a:buAutoNum type="alphaLcPeriod"/>
            </a:pPr>
            <a:endParaRPr sz="1100">
              <a:latin typeface="Times New Roman"/>
              <a:cs typeface="Times New Roman"/>
            </a:endParaRPr>
          </a:p>
          <a:p>
            <a:pPr marL="241300" indent="-228600">
              <a:lnSpc>
                <a:spcPts val="1410"/>
              </a:lnSpc>
              <a:spcBef>
                <a:spcPts val="5"/>
              </a:spcBef>
              <a:buAutoNum type="arabicPeriod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Teknik </a:t>
            </a:r>
            <a:r>
              <a:rPr sz="1200" spc="-5" dirty="0">
                <a:latin typeface="Times New Roman"/>
                <a:cs typeface="Times New Roman"/>
              </a:rPr>
              <a:t>grafika komputer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merepresentasikan </a:t>
            </a:r>
            <a:r>
              <a:rPr sz="1200" spc="-5" dirty="0">
                <a:latin typeface="Times New Roman"/>
                <a:cs typeface="Times New Roman"/>
              </a:rPr>
              <a:t>secara geometri objek </a:t>
            </a:r>
            <a:r>
              <a:rPr sz="1200" spc="-10" dirty="0">
                <a:latin typeface="Times New Roman"/>
                <a:cs typeface="Times New Roman"/>
              </a:rPr>
              <a:t>nyata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disebut</a:t>
            </a:r>
            <a:endParaRPr sz="1200">
              <a:latin typeface="Times New Roman"/>
              <a:cs typeface="Times New Roman"/>
            </a:endParaRPr>
          </a:p>
          <a:p>
            <a:pPr marL="385445" lvl="1" indent="-144780">
              <a:lnSpc>
                <a:spcPts val="1410"/>
              </a:lnSpc>
              <a:buAutoNum type="alphaLcPeriod"/>
              <a:tabLst>
                <a:tab pos="386080" algn="l"/>
                <a:tab pos="1612265" algn="l"/>
                <a:tab pos="2755265" algn="l"/>
                <a:tab pos="3898265" algn="l"/>
                <a:tab pos="5269865" algn="l"/>
              </a:tabLst>
            </a:pPr>
            <a:r>
              <a:rPr sz="1200" spc="-5" dirty="0">
                <a:latin typeface="Times New Roman"/>
                <a:cs typeface="Times New Roman"/>
              </a:rPr>
              <a:t>Pengolahan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citra	</a:t>
            </a:r>
            <a:r>
              <a:rPr sz="1200" dirty="0">
                <a:latin typeface="Times New Roman"/>
                <a:cs typeface="Times New Roman"/>
              </a:rPr>
              <a:t>b.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Pemodelan	c.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Animasi	</a:t>
            </a:r>
            <a:r>
              <a:rPr sz="1200" dirty="0">
                <a:latin typeface="Times New Roman"/>
                <a:cs typeface="Times New Roman"/>
              </a:rPr>
              <a:t>d.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Presentasi	</a:t>
            </a:r>
            <a:r>
              <a:rPr sz="1200" dirty="0">
                <a:latin typeface="Times New Roman"/>
                <a:cs typeface="Times New Roman"/>
              </a:rPr>
              <a:t>e.</a:t>
            </a:r>
            <a:r>
              <a:rPr sz="1200" spc="-5" dirty="0">
                <a:latin typeface="Times New Roman"/>
                <a:cs typeface="Times New Roman"/>
              </a:rPr>
              <a:t> Variasi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Times New Roman"/>
              <a:buAutoNum type="alphaLcPeriod"/>
            </a:pPr>
            <a:endParaRPr sz="1100">
              <a:latin typeface="Times New Roman"/>
              <a:cs typeface="Times New Roman"/>
            </a:endParaRPr>
          </a:p>
          <a:p>
            <a:pPr marL="241300" indent="-228600">
              <a:lnSpc>
                <a:spcPts val="1410"/>
              </a:lnSpc>
              <a:spcBef>
                <a:spcPts val="5"/>
              </a:spcBef>
              <a:buAutoNum type="arabicPeriod"/>
              <a:tabLst>
                <a:tab pos="241300" algn="l"/>
              </a:tabLst>
            </a:pPr>
            <a:r>
              <a:rPr sz="1200" spc="-10" dirty="0">
                <a:latin typeface="Times New Roman"/>
                <a:cs typeface="Times New Roman"/>
              </a:rPr>
              <a:t>Hasil </a:t>
            </a:r>
            <a:r>
              <a:rPr sz="1200" dirty="0">
                <a:latin typeface="Times New Roman"/>
                <a:cs typeface="Times New Roman"/>
              </a:rPr>
              <a:t>dari sebuah pemodelan </a:t>
            </a:r>
            <a:r>
              <a:rPr sz="1200" spc="-5" dirty="0">
                <a:latin typeface="Times New Roman"/>
                <a:cs typeface="Times New Roman"/>
              </a:rPr>
              <a:t>objek </a:t>
            </a:r>
            <a:r>
              <a:rPr sz="1200" spc="-10" dirty="0">
                <a:latin typeface="Times New Roman"/>
                <a:cs typeface="Times New Roman"/>
              </a:rPr>
              <a:t>nyata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spc="-5" dirty="0">
                <a:latin typeface="Times New Roman"/>
                <a:cs typeface="Times New Roman"/>
              </a:rPr>
              <a:t>bentuk grafis paling </a:t>
            </a:r>
            <a:r>
              <a:rPr sz="1200" dirty="0">
                <a:latin typeface="Times New Roman"/>
                <a:cs typeface="Times New Roman"/>
              </a:rPr>
              <a:t>sederhana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disebut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gambar</a:t>
            </a:r>
            <a:endParaRPr sz="1200">
              <a:latin typeface="Times New Roman"/>
              <a:cs typeface="Times New Roman"/>
            </a:endParaRPr>
          </a:p>
          <a:p>
            <a:pPr marL="386080" lvl="1" indent="-144780">
              <a:lnSpc>
                <a:spcPts val="1410"/>
              </a:lnSpc>
              <a:buAutoNum type="alphaLcPeriod"/>
              <a:tabLst>
                <a:tab pos="386080" algn="l"/>
                <a:tab pos="1193165" algn="l"/>
                <a:tab pos="2336165" algn="l"/>
                <a:tab pos="3441065" algn="l"/>
                <a:tab pos="4355465" algn="l"/>
              </a:tabLst>
            </a:pPr>
            <a:r>
              <a:rPr sz="1200" spc="-5" dirty="0">
                <a:latin typeface="Times New Roman"/>
                <a:cs typeface="Times New Roman"/>
              </a:rPr>
              <a:t>Wirefame	</a:t>
            </a:r>
            <a:r>
              <a:rPr sz="1200" dirty="0">
                <a:latin typeface="Times New Roman"/>
                <a:cs typeface="Times New Roman"/>
              </a:rPr>
              <a:t>b. Binary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Image	</a:t>
            </a:r>
            <a:r>
              <a:rPr sz="1200" dirty="0">
                <a:latin typeface="Times New Roman"/>
                <a:cs typeface="Times New Roman"/>
              </a:rPr>
              <a:t>c. Wiremodel	d.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Dijital	</a:t>
            </a:r>
            <a:r>
              <a:rPr sz="1200" dirty="0">
                <a:latin typeface="Times New Roman"/>
                <a:cs typeface="Times New Roman"/>
              </a:rPr>
              <a:t>e. </a:t>
            </a:r>
            <a:r>
              <a:rPr sz="1200" spc="-5" dirty="0">
                <a:latin typeface="Times New Roman"/>
                <a:cs typeface="Times New Roman"/>
              </a:rPr>
              <a:t>Mainframe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Times New Roman"/>
              <a:buAutoNum type="alphaLcPeriod"/>
            </a:pPr>
            <a:endParaRPr sz="1100">
              <a:latin typeface="Times New Roman"/>
              <a:cs typeface="Times New Roman"/>
            </a:endParaRPr>
          </a:p>
          <a:p>
            <a:pPr marL="241300" indent="-228600">
              <a:lnSpc>
                <a:spcPts val="1410"/>
              </a:lnSpc>
              <a:spcBef>
                <a:spcPts val="5"/>
              </a:spcBef>
              <a:buAutoNum type="arabicPeriod"/>
              <a:tabLst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Ilmu matematika yang </a:t>
            </a:r>
            <a:r>
              <a:rPr sz="1200" dirty="0">
                <a:latin typeface="Times New Roman"/>
                <a:cs typeface="Times New Roman"/>
              </a:rPr>
              <a:t>erat </a:t>
            </a:r>
            <a:r>
              <a:rPr sz="1200" spc="-5" dirty="0">
                <a:latin typeface="Times New Roman"/>
                <a:cs typeface="Times New Roman"/>
              </a:rPr>
              <a:t>kaitannya </a:t>
            </a:r>
            <a:r>
              <a:rPr sz="1200" dirty="0">
                <a:latin typeface="Times New Roman"/>
                <a:cs typeface="Times New Roman"/>
              </a:rPr>
              <a:t>dengan </a:t>
            </a:r>
            <a:r>
              <a:rPr sz="1200" spc="-5" dirty="0">
                <a:latin typeface="Times New Roman"/>
                <a:cs typeface="Times New Roman"/>
              </a:rPr>
              <a:t>grafika komputer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adalah</a:t>
            </a:r>
            <a:endParaRPr sz="1200">
              <a:latin typeface="Times New Roman"/>
              <a:cs typeface="Times New Roman"/>
            </a:endParaRPr>
          </a:p>
          <a:p>
            <a:pPr marL="385445" lvl="1" indent="-144780">
              <a:lnSpc>
                <a:spcPts val="1380"/>
              </a:lnSpc>
              <a:buAutoNum type="alphaLcPeriod"/>
              <a:tabLst>
                <a:tab pos="386080" algn="l"/>
                <a:tab pos="1040765" algn="l"/>
                <a:tab pos="3232785" algn="l"/>
                <a:tab pos="5313045" algn="l"/>
              </a:tabLst>
            </a:pPr>
            <a:r>
              <a:rPr sz="1200" dirty="0">
                <a:latin typeface="Times New Roman"/>
                <a:cs typeface="Times New Roman"/>
              </a:rPr>
              <a:t>Matriks	b. Persamaan </a:t>
            </a:r>
            <a:r>
              <a:rPr sz="1200" spc="-5" dirty="0">
                <a:latin typeface="Times New Roman"/>
                <a:cs typeface="Times New Roman"/>
              </a:rPr>
              <a:t>Garis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&amp;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Lingkaran	</a:t>
            </a:r>
            <a:r>
              <a:rPr sz="1200" dirty="0">
                <a:latin typeface="Times New Roman"/>
                <a:cs typeface="Times New Roman"/>
              </a:rPr>
              <a:t>c. </a:t>
            </a:r>
            <a:r>
              <a:rPr sz="1200" spc="-5" dirty="0">
                <a:latin typeface="Times New Roman"/>
                <a:cs typeface="Times New Roman"/>
              </a:rPr>
              <a:t>Seni   </a:t>
            </a:r>
            <a:r>
              <a:rPr sz="1200" dirty="0">
                <a:latin typeface="Times New Roman"/>
                <a:cs typeface="Times New Roman"/>
              </a:rPr>
              <a:t>d.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Pengolahan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Citra	e. </a:t>
            </a:r>
            <a:r>
              <a:rPr sz="1200" spc="-5" dirty="0">
                <a:latin typeface="Times New Roman"/>
                <a:cs typeface="Times New Roman"/>
              </a:rPr>
              <a:t>Visi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Komputer</a:t>
            </a:r>
            <a:endParaRPr sz="120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1380"/>
              </a:lnSpc>
              <a:spcBef>
                <a:spcPts val="65"/>
              </a:spcBef>
              <a:buAutoNum type="arabicPeriod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Dilihat </a:t>
            </a:r>
            <a:r>
              <a:rPr sz="1200" spc="-5" dirty="0">
                <a:latin typeface="Times New Roman"/>
                <a:cs typeface="Times New Roman"/>
              </a:rPr>
              <a:t>dari teknologi alat </a:t>
            </a:r>
            <a:r>
              <a:rPr sz="1200" dirty="0">
                <a:latin typeface="Times New Roman"/>
                <a:cs typeface="Times New Roman"/>
              </a:rPr>
              <a:t>output, </a:t>
            </a:r>
            <a:r>
              <a:rPr sz="1200" spc="-5" dirty="0">
                <a:latin typeface="Times New Roman"/>
                <a:cs typeface="Times New Roman"/>
              </a:rPr>
              <a:t>urutan teknologi yang </a:t>
            </a:r>
            <a:r>
              <a:rPr sz="1200" dirty="0">
                <a:latin typeface="Times New Roman"/>
                <a:cs typeface="Times New Roman"/>
              </a:rPr>
              <a:t>menunjukkan </a:t>
            </a:r>
            <a:r>
              <a:rPr sz="1200" spc="-5" dirty="0">
                <a:latin typeface="Times New Roman"/>
                <a:cs typeface="Times New Roman"/>
              </a:rPr>
              <a:t>kualitas </a:t>
            </a:r>
            <a:r>
              <a:rPr sz="1200" dirty="0">
                <a:latin typeface="Times New Roman"/>
                <a:cs typeface="Times New Roman"/>
              </a:rPr>
              <a:t>pencetakan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semakin  berkualitas</a:t>
            </a:r>
            <a:r>
              <a:rPr sz="1200" spc="2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adalah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1700" y="4884369"/>
            <a:ext cx="719455" cy="383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1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a.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Laser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d.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Digitizer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73400" y="4884369"/>
            <a:ext cx="3370579" cy="383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10"/>
              </a:lnSpc>
              <a:spcBef>
                <a:spcPts val="100"/>
              </a:spcBef>
              <a:tabLst>
                <a:tab pos="2183765" algn="l"/>
              </a:tabLst>
            </a:pPr>
            <a:r>
              <a:rPr sz="1200" dirty="0">
                <a:latin typeface="Times New Roman"/>
                <a:cs typeface="Times New Roman"/>
              </a:rPr>
              <a:t>b. Scanner	c. </a:t>
            </a:r>
            <a:r>
              <a:rPr sz="1200" spc="-5" dirty="0">
                <a:latin typeface="Times New Roman"/>
                <a:cs typeface="Times New Roman"/>
              </a:rPr>
              <a:t>Inkjet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/Bubblejet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e. </a:t>
            </a:r>
            <a:r>
              <a:rPr sz="1200" spc="-5" dirty="0">
                <a:latin typeface="Times New Roman"/>
                <a:cs typeface="Times New Roman"/>
              </a:rPr>
              <a:t>Dot</a:t>
            </a:r>
            <a:r>
              <a:rPr sz="1200" dirty="0">
                <a:latin typeface="Times New Roman"/>
                <a:cs typeface="Times New Roman"/>
              </a:rPr>
              <a:t> Matrix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99079" y="5410200"/>
            <a:ext cx="37026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6. </a:t>
            </a:r>
            <a:r>
              <a:rPr sz="1200" spc="-5" dirty="0">
                <a:latin typeface="Times New Roman"/>
                <a:cs typeface="Times New Roman"/>
              </a:rPr>
              <a:t>Gambar </a:t>
            </a:r>
            <a:r>
              <a:rPr sz="1200" dirty="0">
                <a:latin typeface="Times New Roman"/>
                <a:cs typeface="Times New Roman"/>
              </a:rPr>
              <a:t>di bawah ini </a:t>
            </a:r>
            <a:r>
              <a:rPr sz="1200" spc="-5" dirty="0">
                <a:latin typeface="Times New Roman"/>
                <a:cs typeface="Times New Roman"/>
              </a:rPr>
              <a:t>disebut dengan gambar </a:t>
            </a:r>
            <a:r>
              <a:rPr sz="1200" dirty="0">
                <a:latin typeface="Times New Roman"/>
                <a:cs typeface="Times New Roman"/>
              </a:rPr>
              <a:t>atau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model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27679" y="5585459"/>
            <a:ext cx="807085" cy="383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1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a.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Sederhana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d.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Wi-Fi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56379" y="5585459"/>
            <a:ext cx="2135505" cy="383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10"/>
              </a:lnSpc>
              <a:spcBef>
                <a:spcPts val="100"/>
              </a:spcBef>
              <a:tabLst>
                <a:tab pos="1155065" algn="l"/>
              </a:tabLst>
            </a:pPr>
            <a:r>
              <a:rPr sz="1200" dirty="0">
                <a:latin typeface="Times New Roman"/>
                <a:cs typeface="Times New Roman"/>
              </a:rPr>
              <a:t>b.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Wireless	</a:t>
            </a:r>
            <a:r>
              <a:rPr sz="1200" dirty="0">
                <a:latin typeface="Times New Roman"/>
                <a:cs typeface="Times New Roman"/>
              </a:rPr>
              <a:t>c.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Monochrome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e.</a:t>
            </a:r>
            <a:r>
              <a:rPr sz="1200" spc="-5" dirty="0">
                <a:latin typeface="Times New Roman"/>
                <a:cs typeface="Times New Roman"/>
              </a:rPr>
              <a:t> Wireframe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3100" y="6362700"/>
            <a:ext cx="6513830" cy="1960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ts val="1410"/>
              </a:lnSpc>
              <a:spcBef>
                <a:spcPts val="100"/>
              </a:spcBef>
              <a:buAutoNum type="arabicPeriod" startAt="7"/>
              <a:tabLst>
                <a:tab pos="241935" algn="l"/>
              </a:tabLst>
            </a:pPr>
            <a:r>
              <a:rPr sz="1200" spc="-5" dirty="0">
                <a:latin typeface="Times New Roman"/>
                <a:cs typeface="Times New Roman"/>
              </a:rPr>
              <a:t>Warna RGB </a:t>
            </a:r>
            <a:r>
              <a:rPr sz="1200" dirty="0">
                <a:latin typeface="Times New Roman"/>
                <a:cs typeface="Times New Roman"/>
              </a:rPr>
              <a:t>yang muncul pada </a:t>
            </a:r>
            <a:r>
              <a:rPr sz="1200" spc="-10" dirty="0">
                <a:latin typeface="Times New Roman"/>
                <a:cs typeface="Times New Roman"/>
              </a:rPr>
              <a:t>layar </a:t>
            </a:r>
            <a:r>
              <a:rPr sz="1200" dirty="0">
                <a:latin typeface="Times New Roman"/>
                <a:cs typeface="Times New Roman"/>
              </a:rPr>
              <a:t>komputer </a:t>
            </a:r>
            <a:r>
              <a:rPr sz="1200" spc="-5" dirty="0">
                <a:latin typeface="Times New Roman"/>
                <a:cs typeface="Times New Roman"/>
              </a:rPr>
              <a:t>dipancarkan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dari</a:t>
            </a:r>
            <a:endParaRPr sz="1200">
              <a:latin typeface="Times New Roman"/>
              <a:cs typeface="Times New Roman"/>
            </a:endParaRPr>
          </a:p>
          <a:p>
            <a:pPr marL="386080" lvl="1" indent="-145415">
              <a:lnSpc>
                <a:spcPts val="1410"/>
              </a:lnSpc>
              <a:buAutoNum type="alphaLcPeriod"/>
              <a:tabLst>
                <a:tab pos="386715" algn="l"/>
                <a:tab pos="2672080" algn="l"/>
                <a:tab pos="4013200" algn="l"/>
                <a:tab pos="5270500" algn="l"/>
              </a:tabLst>
            </a:pPr>
            <a:r>
              <a:rPr sz="1200" spc="-5" dirty="0">
                <a:latin typeface="Times New Roman"/>
                <a:cs typeface="Times New Roman"/>
              </a:rPr>
              <a:t>Electromagnetic   </a:t>
            </a:r>
            <a:r>
              <a:rPr sz="1200" dirty="0">
                <a:latin typeface="Times New Roman"/>
                <a:cs typeface="Times New Roman"/>
              </a:rPr>
              <a:t>b.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Tube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Vacuum	c.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Machine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Gun	</a:t>
            </a:r>
            <a:r>
              <a:rPr sz="1200" dirty="0">
                <a:latin typeface="Times New Roman"/>
                <a:cs typeface="Times New Roman"/>
              </a:rPr>
              <a:t>d.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Phosphor	</a:t>
            </a:r>
            <a:r>
              <a:rPr sz="1200" dirty="0">
                <a:latin typeface="Times New Roman"/>
                <a:cs typeface="Times New Roman"/>
              </a:rPr>
              <a:t>e. Electron</a:t>
            </a:r>
            <a:r>
              <a:rPr sz="1200" spc="-15" dirty="0">
                <a:latin typeface="Times New Roman"/>
                <a:cs typeface="Times New Roman"/>
              </a:rPr>
              <a:t> Gun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Font typeface="Times New Roman"/>
              <a:buAutoNum type="alphaLcPeriod"/>
            </a:pPr>
            <a:endParaRPr sz="1100">
              <a:latin typeface="Times New Roman"/>
              <a:cs typeface="Times New Roman"/>
            </a:endParaRPr>
          </a:p>
          <a:p>
            <a:pPr marL="241300" indent="-229235">
              <a:lnSpc>
                <a:spcPts val="1410"/>
              </a:lnSpc>
              <a:buAutoNum type="arabicPeriod" startAt="7"/>
              <a:tabLst>
                <a:tab pos="241935" algn="l"/>
              </a:tabLst>
            </a:pPr>
            <a:r>
              <a:rPr sz="1200" spc="-5" dirty="0">
                <a:latin typeface="Times New Roman"/>
                <a:cs typeface="Times New Roman"/>
              </a:rPr>
              <a:t>Perangkat </a:t>
            </a:r>
            <a:r>
              <a:rPr sz="1200" dirty="0">
                <a:latin typeface="Times New Roman"/>
                <a:cs typeface="Times New Roman"/>
              </a:rPr>
              <a:t>lunak </a:t>
            </a:r>
            <a:r>
              <a:rPr sz="1200" spc="-5" dirty="0">
                <a:latin typeface="Times New Roman"/>
                <a:cs typeface="Times New Roman"/>
              </a:rPr>
              <a:t>grafis terkenal yang </a:t>
            </a:r>
            <a:r>
              <a:rPr sz="1200" dirty="0">
                <a:latin typeface="Times New Roman"/>
                <a:cs typeface="Times New Roman"/>
              </a:rPr>
              <a:t>umum dan </a:t>
            </a:r>
            <a:r>
              <a:rPr sz="1200" spc="-5" dirty="0">
                <a:latin typeface="Times New Roman"/>
                <a:cs typeface="Times New Roman"/>
              </a:rPr>
              <a:t>menggunakan </a:t>
            </a:r>
            <a:r>
              <a:rPr sz="1200" dirty="0">
                <a:latin typeface="Times New Roman"/>
                <a:cs typeface="Times New Roman"/>
              </a:rPr>
              <a:t>format </a:t>
            </a:r>
            <a:r>
              <a:rPr sz="1200" spc="-5" dirty="0">
                <a:latin typeface="Times New Roman"/>
                <a:cs typeface="Times New Roman"/>
              </a:rPr>
              <a:t>gambar </a:t>
            </a:r>
            <a:r>
              <a:rPr sz="1200" spc="-10" dirty="0">
                <a:latin typeface="Times New Roman"/>
                <a:cs typeface="Times New Roman"/>
              </a:rPr>
              <a:t>vektor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adalah</a:t>
            </a:r>
            <a:endParaRPr sz="1200">
              <a:latin typeface="Times New Roman"/>
              <a:cs typeface="Times New Roman"/>
            </a:endParaRPr>
          </a:p>
          <a:p>
            <a:pPr marL="386080" lvl="1" indent="-145415">
              <a:lnSpc>
                <a:spcPts val="1410"/>
              </a:lnSpc>
              <a:buAutoNum type="alphaLcPeriod"/>
              <a:tabLst>
                <a:tab pos="386715" algn="l"/>
                <a:tab pos="1241425" algn="l"/>
                <a:tab pos="2574925" algn="l"/>
                <a:tab pos="4195445" algn="l"/>
                <a:tab pos="5269865" algn="l"/>
              </a:tabLst>
            </a:pPr>
            <a:r>
              <a:rPr sz="1200" spc="-5" dirty="0">
                <a:latin typeface="Times New Roman"/>
                <a:cs typeface="Times New Roman"/>
              </a:rPr>
              <a:t>PaintShop	</a:t>
            </a:r>
            <a:r>
              <a:rPr sz="1200" dirty="0">
                <a:latin typeface="Times New Roman"/>
                <a:cs typeface="Times New Roman"/>
              </a:rPr>
              <a:t>b.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Coreldraw	</a:t>
            </a:r>
            <a:r>
              <a:rPr sz="1200" dirty="0">
                <a:latin typeface="Times New Roman"/>
                <a:cs typeface="Times New Roman"/>
              </a:rPr>
              <a:t>c. </a:t>
            </a:r>
            <a:r>
              <a:rPr sz="1200" spc="-5" dirty="0">
                <a:latin typeface="Times New Roman"/>
                <a:cs typeface="Times New Roman"/>
              </a:rPr>
              <a:t>3D</a:t>
            </a:r>
            <a:r>
              <a:rPr sz="1200" dirty="0">
                <a:latin typeface="Times New Roman"/>
                <a:cs typeface="Times New Roman"/>
              </a:rPr>
              <a:t> Studio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Max	</a:t>
            </a:r>
            <a:r>
              <a:rPr sz="1200" dirty="0">
                <a:latin typeface="Times New Roman"/>
                <a:cs typeface="Times New Roman"/>
              </a:rPr>
              <a:t>d.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Autocad	</a:t>
            </a:r>
            <a:r>
              <a:rPr sz="1200" dirty="0">
                <a:latin typeface="Times New Roman"/>
                <a:cs typeface="Times New Roman"/>
              </a:rPr>
              <a:t>e. </a:t>
            </a:r>
            <a:r>
              <a:rPr sz="1200" spc="-5" dirty="0">
                <a:latin typeface="Times New Roman"/>
                <a:cs typeface="Times New Roman"/>
              </a:rPr>
              <a:t>Microsoft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Paint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Font typeface="Times New Roman"/>
              <a:buAutoNum type="alphaLcPeriod"/>
            </a:pPr>
            <a:endParaRPr sz="1100">
              <a:latin typeface="Times New Roman"/>
              <a:cs typeface="Times New Roman"/>
            </a:endParaRPr>
          </a:p>
          <a:p>
            <a:pPr marL="241300" indent="-228600">
              <a:lnSpc>
                <a:spcPts val="1410"/>
              </a:lnSpc>
              <a:buAutoNum type="arabicPeriod" startAt="7"/>
              <a:tabLst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Algoritma-algorima persamaan garis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lingkaran yang </a:t>
            </a:r>
            <a:r>
              <a:rPr sz="1200" dirty="0">
                <a:latin typeface="Times New Roman"/>
                <a:cs typeface="Times New Roman"/>
              </a:rPr>
              <a:t>umum </a:t>
            </a:r>
            <a:r>
              <a:rPr sz="1200" spc="-5" dirty="0">
                <a:latin typeface="Times New Roman"/>
                <a:cs typeface="Times New Roman"/>
              </a:rPr>
              <a:t>dgunakan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adalah</a:t>
            </a:r>
            <a:endParaRPr sz="1200">
              <a:latin typeface="Times New Roman"/>
              <a:cs typeface="Times New Roman"/>
            </a:endParaRPr>
          </a:p>
          <a:p>
            <a:pPr marL="385445" lvl="1" indent="-144780">
              <a:lnSpc>
                <a:spcPts val="1410"/>
              </a:lnSpc>
              <a:buAutoNum type="alphaLcPeriod"/>
              <a:tabLst>
                <a:tab pos="386080" algn="l"/>
                <a:tab pos="1155065" algn="l"/>
                <a:tab pos="2574925" algn="l"/>
                <a:tab pos="4195445" algn="l"/>
                <a:tab pos="5544185" algn="l"/>
              </a:tabLst>
            </a:pPr>
            <a:r>
              <a:rPr sz="1200" spc="-5" dirty="0">
                <a:latin typeface="Times New Roman"/>
                <a:cs typeface="Times New Roman"/>
              </a:rPr>
              <a:t>DDA	</a:t>
            </a:r>
            <a:r>
              <a:rPr sz="1200" dirty="0">
                <a:latin typeface="Times New Roman"/>
                <a:cs typeface="Times New Roman"/>
              </a:rPr>
              <a:t>b.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Line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Drawing	c.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Birmingham	</a:t>
            </a:r>
            <a:r>
              <a:rPr sz="1200" dirty="0">
                <a:latin typeface="Times New Roman"/>
                <a:cs typeface="Times New Roman"/>
              </a:rPr>
              <a:t>d.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Image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Drawing	e. </a:t>
            </a:r>
            <a:r>
              <a:rPr sz="1200" spc="-10" dirty="0">
                <a:latin typeface="Times New Roman"/>
                <a:cs typeface="Times New Roman"/>
              </a:rPr>
              <a:t>Bressel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Line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Times New Roman"/>
              <a:buAutoNum type="alphaLcPeriod"/>
            </a:pPr>
            <a:endParaRPr sz="120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1380"/>
              </a:lnSpc>
              <a:buAutoNum type="arabicPeriod" startAt="7"/>
              <a:tabLst>
                <a:tab pos="241300" algn="l"/>
                <a:tab pos="1155065" algn="l"/>
                <a:tab pos="2069464" algn="l"/>
                <a:tab pos="2869565" algn="l"/>
                <a:tab pos="3783965" algn="l"/>
              </a:tabLst>
            </a:pPr>
            <a:r>
              <a:rPr sz="1200" dirty="0">
                <a:latin typeface="Times New Roman"/>
                <a:cs typeface="Times New Roman"/>
              </a:rPr>
              <a:t>Jika </a:t>
            </a:r>
            <a:r>
              <a:rPr sz="1200" spc="-5" dirty="0">
                <a:latin typeface="Times New Roman"/>
                <a:cs typeface="Times New Roman"/>
              </a:rPr>
              <a:t>digunakan </a:t>
            </a:r>
            <a:r>
              <a:rPr sz="1200" dirty="0">
                <a:latin typeface="Times New Roman"/>
                <a:cs typeface="Times New Roman"/>
              </a:rPr>
              <a:t>algoritma </a:t>
            </a:r>
            <a:r>
              <a:rPr sz="1200" spc="-15" dirty="0">
                <a:latin typeface="Times New Roman"/>
                <a:cs typeface="Times New Roman"/>
              </a:rPr>
              <a:t>DDA, </a:t>
            </a:r>
            <a:r>
              <a:rPr sz="1200" dirty="0">
                <a:latin typeface="Times New Roman"/>
                <a:cs typeface="Times New Roman"/>
              </a:rPr>
              <a:t>salah satu titik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TIDAK dilalui oleh </a:t>
            </a:r>
            <a:r>
              <a:rPr sz="1200" spc="-5" dirty="0">
                <a:latin typeface="Times New Roman"/>
                <a:cs typeface="Times New Roman"/>
              </a:rPr>
              <a:t>garis antara </a:t>
            </a:r>
            <a:r>
              <a:rPr sz="1200" dirty="0">
                <a:latin typeface="Times New Roman"/>
                <a:cs typeface="Times New Roman"/>
              </a:rPr>
              <a:t>1,1 ke 8,6 adalah  a. 1,1	b. 2,2	c. 3,3	d. 3, 5	e. 4,6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3100" y="8465819"/>
            <a:ext cx="3853179" cy="737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1410"/>
              </a:lnSpc>
              <a:spcBef>
                <a:spcPts val="100"/>
              </a:spcBef>
              <a:buAutoNum type="arabicPeriod" startAt="11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Teknik untuk </a:t>
            </a:r>
            <a:r>
              <a:rPr sz="1200" spc="-5" dirty="0">
                <a:latin typeface="Times New Roman"/>
                <a:cs typeface="Times New Roman"/>
              </a:rPr>
              <a:t>‘menghilangkan’ </a:t>
            </a:r>
            <a:r>
              <a:rPr sz="1200" dirty="0">
                <a:latin typeface="Times New Roman"/>
                <a:cs typeface="Times New Roman"/>
              </a:rPr>
              <a:t>efek </a:t>
            </a:r>
            <a:r>
              <a:rPr sz="1200" i="1" spc="-5" dirty="0">
                <a:latin typeface="Times New Roman"/>
                <a:cs typeface="Times New Roman"/>
              </a:rPr>
              <a:t>jaggy</a:t>
            </a:r>
            <a:r>
              <a:rPr sz="1200" i="1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adalah</a:t>
            </a:r>
            <a:endParaRPr sz="1200">
              <a:latin typeface="Times New Roman"/>
              <a:cs typeface="Times New Roman"/>
            </a:endParaRPr>
          </a:p>
          <a:p>
            <a:pPr marL="241300">
              <a:lnSpc>
                <a:spcPts val="1410"/>
              </a:lnSpc>
              <a:tabLst>
                <a:tab pos="1498600" algn="l"/>
                <a:tab pos="2870200" algn="l"/>
              </a:tabLst>
            </a:pPr>
            <a:r>
              <a:rPr sz="1200" dirty="0">
                <a:latin typeface="Times New Roman"/>
                <a:cs typeface="Times New Roman"/>
              </a:rPr>
              <a:t>a.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Anti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jaggy	b.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Straightforward	</a:t>
            </a:r>
            <a:r>
              <a:rPr sz="1200" dirty="0">
                <a:latin typeface="Times New Roman"/>
                <a:cs typeface="Times New Roman"/>
              </a:rPr>
              <a:t>c. </a:t>
            </a:r>
            <a:r>
              <a:rPr sz="1200" spc="-10" dirty="0">
                <a:latin typeface="Times New Roman"/>
                <a:cs typeface="Times New Roman"/>
              </a:rPr>
              <a:t>Anti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Aliasing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spc="-5" dirty="0">
                <a:latin typeface="Times New Roman"/>
                <a:cs typeface="Times New Roman"/>
              </a:rPr>
              <a:t>Gambar </a:t>
            </a:r>
            <a:r>
              <a:rPr sz="1200" b="1" spc="-20" dirty="0">
                <a:latin typeface="Times New Roman"/>
                <a:cs typeface="Times New Roman"/>
              </a:rPr>
              <a:t>di </a:t>
            </a:r>
            <a:r>
              <a:rPr sz="1200" b="1" spc="-5" dirty="0">
                <a:latin typeface="Times New Roman"/>
                <a:cs typeface="Times New Roman"/>
              </a:rPr>
              <a:t>bawah ini untuk nomor </a:t>
            </a:r>
            <a:r>
              <a:rPr sz="1200" b="1" dirty="0">
                <a:latin typeface="Times New Roman"/>
                <a:cs typeface="Times New Roman"/>
              </a:rPr>
              <a:t>soal 12, 13 </a:t>
            </a:r>
            <a:r>
              <a:rPr sz="1200" b="1" spc="-15" dirty="0">
                <a:latin typeface="Times New Roman"/>
                <a:cs typeface="Times New Roman"/>
              </a:rPr>
              <a:t>dan</a:t>
            </a:r>
            <a:r>
              <a:rPr sz="1200" b="1" spc="6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14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65040" y="8641080"/>
            <a:ext cx="9880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d. Pixel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Phising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45200" y="8641080"/>
            <a:ext cx="9385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e. Semua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salah</a:t>
            </a:r>
            <a:endParaRPr sz="1200">
              <a:latin typeface="Times New Roman"/>
              <a:cs typeface="Times New Roman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654050" y="10971614"/>
          <a:ext cx="6423660" cy="5194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41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1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7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0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4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9645">
                <a:tc>
                  <a:txBody>
                    <a:bodyPr/>
                    <a:lstStyle/>
                    <a:p>
                      <a:pPr marL="31750">
                        <a:lnSpc>
                          <a:spcPts val="131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12. a.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Horizontal</a:t>
                      </a:r>
                      <a:r>
                        <a:rPr sz="12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retrace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3045">
                        <a:lnSpc>
                          <a:spcPts val="131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b. Scan</a:t>
                      </a:r>
                      <a:r>
                        <a:rPr sz="12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line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90500" algn="r">
                        <a:lnSpc>
                          <a:spcPts val="131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c.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Vertical</a:t>
                      </a: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retrace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9060" algn="r">
                        <a:lnSpc>
                          <a:spcPts val="131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d.</a:t>
                      </a:r>
                      <a:r>
                        <a:rPr sz="1200" spc="-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Resolution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31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e.</a:t>
                      </a:r>
                      <a:r>
                        <a:rPr sz="12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Monitor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645">
                <a:tc>
                  <a:txBody>
                    <a:bodyPr/>
                    <a:lstStyle/>
                    <a:p>
                      <a:pPr marL="31750">
                        <a:lnSpc>
                          <a:spcPts val="1360"/>
                        </a:lnSpc>
                        <a:spcBef>
                          <a:spcPts val="58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13. a.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Horizontal</a:t>
                      </a:r>
                      <a:r>
                        <a:rPr sz="12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retrace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4295" marB="0"/>
                </a:tc>
                <a:tc>
                  <a:txBody>
                    <a:bodyPr/>
                    <a:lstStyle/>
                    <a:p>
                      <a:pPr marL="233045">
                        <a:lnSpc>
                          <a:spcPts val="1360"/>
                        </a:lnSpc>
                        <a:spcBef>
                          <a:spcPts val="58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b. Scan</a:t>
                      </a:r>
                      <a:r>
                        <a:rPr sz="12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line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4295" marB="0"/>
                </a:tc>
                <a:tc>
                  <a:txBody>
                    <a:bodyPr/>
                    <a:lstStyle/>
                    <a:p>
                      <a:pPr marR="190500" algn="r">
                        <a:lnSpc>
                          <a:spcPts val="1360"/>
                        </a:lnSpc>
                        <a:spcBef>
                          <a:spcPts val="58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c.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Vertical</a:t>
                      </a: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retrace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4295" marB="0"/>
                </a:tc>
                <a:tc>
                  <a:txBody>
                    <a:bodyPr/>
                    <a:lstStyle/>
                    <a:p>
                      <a:pPr marR="99060" algn="r">
                        <a:lnSpc>
                          <a:spcPts val="1360"/>
                        </a:lnSpc>
                        <a:spcBef>
                          <a:spcPts val="58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d.</a:t>
                      </a:r>
                      <a:r>
                        <a:rPr sz="1200" spc="-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Resolution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4295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360"/>
                        </a:lnSpc>
                        <a:spcBef>
                          <a:spcPts val="58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e.</a:t>
                      </a:r>
                      <a:r>
                        <a:rPr sz="12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Monitor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429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1144907" y="5438140"/>
            <a:ext cx="632457" cy="9515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26765" y="9270973"/>
            <a:ext cx="3135470" cy="1485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159000" y="10017759"/>
            <a:ext cx="177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12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33800" y="11416242"/>
            <a:ext cx="304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190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787900" y="9103359"/>
            <a:ext cx="177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13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88000" y="10132059"/>
            <a:ext cx="177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14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object 98"/>
          <p:cNvSpPr txBox="1"/>
          <p:nvPr/>
        </p:nvSpPr>
        <p:spPr>
          <a:xfrm>
            <a:off x="3733800" y="11416242"/>
            <a:ext cx="304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191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76150" y="2751308"/>
            <a:ext cx="5938520" cy="176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0">
              <a:lnSpc>
                <a:spcPct val="100000"/>
              </a:lnSpc>
              <a:spcBef>
                <a:spcPts val="135"/>
              </a:spcBef>
              <a:tabLst>
                <a:tab pos="985519" algn="l"/>
                <a:tab pos="1348105" algn="l"/>
                <a:tab pos="2207260" algn="l"/>
                <a:tab pos="2521585" algn="l"/>
                <a:tab pos="3423920" algn="l"/>
                <a:tab pos="3747770" algn="l"/>
                <a:tab pos="4585970" algn="l"/>
                <a:tab pos="4900295" algn="l"/>
                <a:tab pos="5838190" algn="l"/>
              </a:tabLst>
            </a:pPr>
            <a:r>
              <a:rPr sz="1425" spc="-262" baseline="-8771" dirty="0">
                <a:latin typeface="Symbol"/>
                <a:cs typeface="Symbol"/>
              </a:rPr>
              <a:t></a:t>
            </a:r>
            <a:r>
              <a:rPr sz="950" spc="-175" dirty="0">
                <a:latin typeface="Symbol"/>
                <a:cs typeface="Symbol"/>
              </a:rPr>
              <a:t></a:t>
            </a:r>
            <a:r>
              <a:rPr sz="950" spc="-175" dirty="0">
                <a:latin typeface="Times New Roman"/>
                <a:cs typeface="Times New Roman"/>
              </a:rPr>
              <a:t>	</a:t>
            </a:r>
            <a:r>
              <a:rPr sz="1425" spc="-262" baseline="-8771" dirty="0">
                <a:latin typeface="Symbol"/>
                <a:cs typeface="Symbol"/>
              </a:rPr>
              <a:t></a:t>
            </a:r>
            <a:r>
              <a:rPr sz="950" spc="-175" dirty="0">
                <a:latin typeface="Symbol"/>
                <a:cs typeface="Symbol"/>
              </a:rPr>
              <a:t></a:t>
            </a:r>
            <a:r>
              <a:rPr sz="950" spc="-175" dirty="0">
                <a:latin typeface="Times New Roman"/>
                <a:cs typeface="Times New Roman"/>
              </a:rPr>
              <a:t>	</a:t>
            </a:r>
            <a:r>
              <a:rPr sz="1425" spc="-262" baseline="-8771" dirty="0">
                <a:latin typeface="Symbol"/>
                <a:cs typeface="Symbol"/>
              </a:rPr>
              <a:t></a:t>
            </a:r>
            <a:r>
              <a:rPr sz="950" spc="-175" dirty="0">
                <a:latin typeface="Symbol"/>
                <a:cs typeface="Symbol"/>
              </a:rPr>
              <a:t></a:t>
            </a:r>
            <a:r>
              <a:rPr sz="950" spc="-175" dirty="0">
                <a:latin typeface="Times New Roman"/>
                <a:cs typeface="Times New Roman"/>
              </a:rPr>
              <a:t>	</a:t>
            </a:r>
            <a:r>
              <a:rPr sz="1425" spc="-262" baseline="-8771" dirty="0">
                <a:latin typeface="Symbol"/>
                <a:cs typeface="Symbol"/>
              </a:rPr>
              <a:t></a:t>
            </a:r>
            <a:r>
              <a:rPr sz="950" spc="-175" dirty="0">
                <a:latin typeface="Symbol"/>
                <a:cs typeface="Symbol"/>
              </a:rPr>
              <a:t></a:t>
            </a:r>
            <a:r>
              <a:rPr sz="950" spc="-175" dirty="0">
                <a:latin typeface="Times New Roman"/>
                <a:cs typeface="Times New Roman"/>
              </a:rPr>
              <a:t>	</a:t>
            </a:r>
            <a:r>
              <a:rPr sz="1425" spc="-262" baseline="-8771" dirty="0">
                <a:latin typeface="Symbol"/>
                <a:cs typeface="Symbol"/>
              </a:rPr>
              <a:t></a:t>
            </a:r>
            <a:r>
              <a:rPr sz="950" spc="-175" dirty="0">
                <a:latin typeface="Symbol"/>
                <a:cs typeface="Symbol"/>
              </a:rPr>
              <a:t></a:t>
            </a:r>
            <a:r>
              <a:rPr sz="950" spc="-175" dirty="0">
                <a:latin typeface="Times New Roman"/>
                <a:cs typeface="Times New Roman"/>
              </a:rPr>
              <a:t>	</a:t>
            </a:r>
            <a:r>
              <a:rPr sz="1425" spc="-262" baseline="-8771" dirty="0">
                <a:latin typeface="Symbol"/>
                <a:cs typeface="Symbol"/>
              </a:rPr>
              <a:t></a:t>
            </a:r>
            <a:r>
              <a:rPr sz="950" spc="-175" dirty="0">
                <a:latin typeface="Symbol"/>
                <a:cs typeface="Symbol"/>
              </a:rPr>
              <a:t></a:t>
            </a:r>
            <a:r>
              <a:rPr sz="950" spc="-175" dirty="0">
                <a:latin typeface="Times New Roman"/>
                <a:cs typeface="Times New Roman"/>
              </a:rPr>
              <a:t>	</a:t>
            </a:r>
            <a:r>
              <a:rPr sz="1425" spc="-262" baseline="-8771" dirty="0">
                <a:latin typeface="Symbol"/>
                <a:cs typeface="Symbol"/>
              </a:rPr>
              <a:t></a:t>
            </a:r>
            <a:r>
              <a:rPr sz="950" spc="-175" dirty="0">
                <a:latin typeface="Symbol"/>
                <a:cs typeface="Symbol"/>
              </a:rPr>
              <a:t></a:t>
            </a:r>
            <a:r>
              <a:rPr sz="950" spc="-175" dirty="0">
                <a:latin typeface="Times New Roman"/>
                <a:cs typeface="Times New Roman"/>
              </a:rPr>
              <a:t>	</a:t>
            </a:r>
            <a:r>
              <a:rPr sz="1425" spc="-262" baseline="-8771" dirty="0">
                <a:latin typeface="Symbol"/>
                <a:cs typeface="Symbol"/>
              </a:rPr>
              <a:t></a:t>
            </a:r>
            <a:r>
              <a:rPr sz="950" spc="-175" dirty="0">
                <a:latin typeface="Symbol"/>
                <a:cs typeface="Symbol"/>
              </a:rPr>
              <a:t></a:t>
            </a:r>
            <a:r>
              <a:rPr sz="950" spc="-175" dirty="0">
                <a:latin typeface="Times New Roman"/>
                <a:cs typeface="Times New Roman"/>
              </a:rPr>
              <a:t>	</a:t>
            </a:r>
            <a:r>
              <a:rPr sz="1425" spc="-262" baseline="-8771" dirty="0">
                <a:latin typeface="Symbol"/>
                <a:cs typeface="Symbol"/>
              </a:rPr>
              <a:t></a:t>
            </a:r>
            <a:r>
              <a:rPr sz="950" spc="-175" dirty="0">
                <a:latin typeface="Symbol"/>
                <a:cs typeface="Symbol"/>
              </a:rPr>
              <a:t></a:t>
            </a:r>
            <a:r>
              <a:rPr sz="950" spc="-175" dirty="0">
                <a:latin typeface="Times New Roman"/>
                <a:cs typeface="Times New Roman"/>
              </a:rPr>
              <a:t>	</a:t>
            </a:r>
            <a:r>
              <a:rPr sz="1425" spc="-262" baseline="-8771" dirty="0">
                <a:latin typeface="Symbol"/>
                <a:cs typeface="Symbol"/>
              </a:rPr>
              <a:t></a:t>
            </a:r>
            <a:r>
              <a:rPr sz="950" spc="-175" dirty="0">
                <a:latin typeface="Symbol"/>
                <a:cs typeface="Symbol"/>
              </a:rPr>
              <a:t></a:t>
            </a:r>
            <a:endParaRPr sz="950">
              <a:latin typeface="Symbol"/>
              <a:cs typeface="Symbo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703580"/>
            <a:ext cx="6709409" cy="20186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0" indent="-228600">
              <a:lnSpc>
                <a:spcPct val="100000"/>
              </a:lnSpc>
              <a:spcBef>
                <a:spcPts val="100"/>
              </a:spcBef>
              <a:buAutoNum type="arabicPeriod" startAt="14"/>
              <a:tabLst>
                <a:tab pos="254000" algn="l"/>
                <a:tab pos="1967864" algn="l"/>
                <a:tab pos="3225165" algn="l"/>
                <a:tab pos="4711065" algn="l"/>
                <a:tab pos="5739765" algn="l"/>
              </a:tabLst>
            </a:pPr>
            <a:r>
              <a:rPr sz="1200" dirty="0">
                <a:latin typeface="Times New Roman"/>
                <a:cs typeface="Times New Roman"/>
              </a:rPr>
              <a:t>a.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Horizontal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retrace	b. Scan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line	c.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Vertical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retrace	</a:t>
            </a:r>
            <a:r>
              <a:rPr sz="1200" dirty="0">
                <a:latin typeface="Times New Roman"/>
                <a:cs typeface="Times New Roman"/>
              </a:rPr>
              <a:t>d. Resolution	e.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Monitor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Times New Roman"/>
              <a:buAutoNum type="arabicPeriod" startAt="14"/>
            </a:pPr>
            <a:endParaRPr sz="1200">
              <a:latin typeface="Times New Roman"/>
              <a:cs typeface="Times New Roman"/>
            </a:endParaRPr>
          </a:p>
          <a:p>
            <a:pPr marL="254000" marR="17780" indent="-228600">
              <a:lnSpc>
                <a:spcPts val="1380"/>
              </a:lnSpc>
              <a:buAutoNum type="arabicPeriod" startAt="14"/>
              <a:tabLst>
                <a:tab pos="254000" algn="l"/>
              </a:tabLst>
            </a:pPr>
            <a:r>
              <a:rPr sz="1200" dirty="0">
                <a:latin typeface="Times New Roman"/>
                <a:cs typeface="Times New Roman"/>
              </a:rPr>
              <a:t>Jenis </a:t>
            </a:r>
            <a:r>
              <a:rPr sz="1200" spc="-5" dirty="0">
                <a:latin typeface="Times New Roman"/>
                <a:cs typeface="Times New Roman"/>
              </a:rPr>
              <a:t>citra pada gambar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spc="-5" dirty="0">
                <a:latin typeface="Times New Roman"/>
                <a:cs typeface="Times New Roman"/>
              </a:rPr>
              <a:t>bisa </a:t>
            </a:r>
            <a:r>
              <a:rPr sz="1200" dirty="0">
                <a:latin typeface="Times New Roman"/>
                <a:cs typeface="Times New Roman"/>
              </a:rPr>
              <a:t>menimbulkan </a:t>
            </a:r>
            <a:r>
              <a:rPr sz="1200" spc="-10" dirty="0">
                <a:latin typeface="Times New Roman"/>
                <a:cs typeface="Times New Roman"/>
              </a:rPr>
              <a:t>hilangnya </a:t>
            </a:r>
            <a:r>
              <a:rPr sz="1200" dirty="0">
                <a:latin typeface="Times New Roman"/>
                <a:cs typeface="Times New Roman"/>
              </a:rPr>
              <a:t>ketajaman </a:t>
            </a:r>
            <a:r>
              <a:rPr sz="1200" spc="-5" dirty="0">
                <a:latin typeface="Times New Roman"/>
                <a:cs typeface="Times New Roman"/>
              </a:rPr>
              <a:t>gambar karena menurunnya tingkat  resolusi gambar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spc="-5" dirty="0">
                <a:latin typeface="Times New Roman"/>
                <a:cs typeface="Times New Roman"/>
              </a:rPr>
              <a:t>jenis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citra</a:t>
            </a:r>
            <a:endParaRPr sz="1200">
              <a:latin typeface="Times New Roman"/>
              <a:cs typeface="Times New Roman"/>
            </a:endParaRPr>
          </a:p>
          <a:p>
            <a:pPr marL="398780" lvl="1" indent="-144780">
              <a:lnSpc>
                <a:spcPts val="1345"/>
              </a:lnSpc>
              <a:buAutoNum type="alphaLcPeriod"/>
              <a:tabLst>
                <a:tab pos="398780" algn="l"/>
                <a:tab pos="1282065" algn="l"/>
                <a:tab pos="2882265" algn="l"/>
                <a:tab pos="4025265" algn="l"/>
                <a:tab pos="5282565" algn="l"/>
              </a:tabLst>
            </a:pPr>
            <a:r>
              <a:rPr sz="1200" dirty="0">
                <a:latin typeface="Times New Roman"/>
                <a:cs typeface="Times New Roman"/>
              </a:rPr>
              <a:t>Raster	b.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Citra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RGB	</a:t>
            </a:r>
            <a:r>
              <a:rPr sz="1200" dirty="0">
                <a:latin typeface="Times New Roman"/>
                <a:cs typeface="Times New Roman"/>
              </a:rPr>
              <a:t>c. Vektor	d.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Zoom-in	</a:t>
            </a:r>
            <a:r>
              <a:rPr sz="1200" dirty="0">
                <a:latin typeface="Times New Roman"/>
                <a:cs typeface="Times New Roman"/>
              </a:rPr>
              <a:t>e.</a:t>
            </a:r>
            <a:r>
              <a:rPr sz="1200" spc="-5" dirty="0">
                <a:latin typeface="Times New Roman"/>
                <a:cs typeface="Times New Roman"/>
              </a:rPr>
              <a:t> Zoom-out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AutoNum type="alphaLcPeriod"/>
            </a:pPr>
            <a:endParaRPr sz="1100">
              <a:latin typeface="Times New Roman"/>
              <a:cs typeface="Times New Roman"/>
            </a:endParaRPr>
          </a:p>
          <a:p>
            <a:pPr marL="254000" indent="-228600">
              <a:lnSpc>
                <a:spcPts val="1410"/>
              </a:lnSpc>
              <a:buAutoNum type="arabicPeriod" startAt="14"/>
              <a:tabLst>
                <a:tab pos="254000" algn="l"/>
              </a:tabLst>
            </a:pPr>
            <a:r>
              <a:rPr sz="1200" spc="-5" dirty="0">
                <a:latin typeface="Times New Roman"/>
                <a:cs typeface="Times New Roman"/>
              </a:rPr>
              <a:t>Istilah grafika </a:t>
            </a:r>
            <a:r>
              <a:rPr sz="1200" dirty="0">
                <a:latin typeface="Times New Roman"/>
                <a:cs typeface="Times New Roman"/>
              </a:rPr>
              <a:t>komputer </a:t>
            </a:r>
            <a:r>
              <a:rPr sz="1200" spc="-5" dirty="0">
                <a:latin typeface="Times New Roman"/>
                <a:cs typeface="Times New Roman"/>
              </a:rPr>
              <a:t>(</a:t>
            </a:r>
            <a:r>
              <a:rPr sz="1200" b="1" i="1" spc="-5" dirty="0">
                <a:latin typeface="Times New Roman"/>
                <a:cs typeface="Times New Roman"/>
              </a:rPr>
              <a:t>computer graphics</a:t>
            </a:r>
            <a:r>
              <a:rPr sz="1200" spc="-5" dirty="0">
                <a:latin typeface="Times New Roman"/>
                <a:cs typeface="Times New Roman"/>
              </a:rPr>
              <a:t>) diungkapkan </a:t>
            </a:r>
            <a:r>
              <a:rPr sz="1200" dirty="0">
                <a:latin typeface="Times New Roman"/>
                <a:cs typeface="Times New Roman"/>
              </a:rPr>
              <a:t>pada tahun 1960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oleh</a:t>
            </a:r>
            <a:endParaRPr sz="1200">
              <a:latin typeface="Times New Roman"/>
              <a:cs typeface="Times New Roman"/>
            </a:endParaRPr>
          </a:p>
          <a:p>
            <a:pPr marL="398780" lvl="1" indent="-144780">
              <a:lnSpc>
                <a:spcPts val="1410"/>
              </a:lnSpc>
              <a:buAutoNum type="alphaLcPeriod"/>
              <a:tabLst>
                <a:tab pos="398780" algn="l"/>
                <a:tab pos="1282065" algn="l"/>
                <a:tab pos="2196465" algn="l"/>
                <a:tab pos="2996565" algn="l"/>
                <a:tab pos="3910965" algn="l"/>
              </a:tabLst>
            </a:pPr>
            <a:r>
              <a:rPr sz="1200" spc="-5" dirty="0">
                <a:latin typeface="Times New Roman"/>
                <a:cs typeface="Times New Roman"/>
              </a:rPr>
              <a:t>Stalling	</a:t>
            </a:r>
            <a:r>
              <a:rPr sz="1200" dirty="0">
                <a:latin typeface="Times New Roman"/>
                <a:cs typeface="Times New Roman"/>
              </a:rPr>
              <a:t>b. </a:t>
            </a:r>
            <a:r>
              <a:rPr sz="1200" spc="-5" dirty="0">
                <a:latin typeface="Times New Roman"/>
                <a:cs typeface="Times New Roman"/>
              </a:rPr>
              <a:t>Apache	</a:t>
            </a:r>
            <a:r>
              <a:rPr sz="1200" dirty="0">
                <a:latin typeface="Times New Roman"/>
                <a:cs typeface="Times New Roman"/>
              </a:rPr>
              <a:t>c.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Fetter	</a:t>
            </a:r>
            <a:r>
              <a:rPr sz="1200" dirty="0">
                <a:latin typeface="Times New Roman"/>
                <a:cs typeface="Times New Roman"/>
              </a:rPr>
              <a:t>d.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Apostol	</a:t>
            </a:r>
            <a:r>
              <a:rPr sz="1200" dirty="0">
                <a:latin typeface="Times New Roman"/>
                <a:cs typeface="Times New Roman"/>
              </a:rPr>
              <a:t>e.</a:t>
            </a:r>
            <a:r>
              <a:rPr sz="1200" spc="-5" dirty="0">
                <a:latin typeface="Times New Roman"/>
                <a:cs typeface="Times New Roman"/>
              </a:rPr>
              <a:t> Knuth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AutoNum type="alphaLcPeriod"/>
            </a:pPr>
            <a:endParaRPr sz="1100">
              <a:latin typeface="Times New Roman"/>
              <a:cs typeface="Times New Roman"/>
            </a:endParaRPr>
          </a:p>
          <a:p>
            <a:pPr marL="254000" indent="-228600">
              <a:lnSpc>
                <a:spcPct val="100000"/>
              </a:lnSpc>
              <a:buAutoNum type="arabicPeriod" startAt="14"/>
              <a:tabLst>
                <a:tab pos="254000" algn="l"/>
              </a:tabLst>
            </a:pPr>
            <a:r>
              <a:rPr sz="1200" dirty="0">
                <a:latin typeface="Times New Roman"/>
                <a:cs typeface="Times New Roman"/>
              </a:rPr>
              <a:t>Matriks Transformasi </a:t>
            </a:r>
            <a:r>
              <a:rPr sz="1200" spc="-10" dirty="0">
                <a:latin typeface="Times New Roman"/>
                <a:cs typeface="Times New Roman"/>
              </a:rPr>
              <a:t>Umum </a:t>
            </a:r>
            <a:r>
              <a:rPr sz="1200" dirty="0">
                <a:latin typeface="Times New Roman"/>
                <a:cs typeface="Times New Roman"/>
              </a:rPr>
              <a:t>untuk </a:t>
            </a:r>
            <a:r>
              <a:rPr sz="1200" spc="-5" dirty="0">
                <a:latin typeface="Times New Roman"/>
                <a:cs typeface="Times New Roman"/>
              </a:rPr>
              <a:t>rotasi sebesar </a:t>
            </a:r>
            <a:r>
              <a:rPr sz="1400" i="1" spc="-5" dirty="0">
                <a:latin typeface="Times New Roman"/>
                <a:cs typeface="Times New Roman"/>
              </a:rPr>
              <a:t>θ</a:t>
            </a:r>
            <a:r>
              <a:rPr sz="1200" spc="-5" dirty="0">
                <a:latin typeface="Times New Roman"/>
                <a:cs typeface="Times New Roman"/>
              </a:rPr>
              <a:t>° </a:t>
            </a:r>
            <a:r>
              <a:rPr sz="1200" dirty="0">
                <a:latin typeface="Times New Roman"/>
                <a:cs typeface="Times New Roman"/>
              </a:rPr>
              <a:t>CW </a:t>
            </a:r>
            <a:r>
              <a:rPr sz="1200" spc="-5" dirty="0">
                <a:latin typeface="Times New Roman"/>
                <a:cs typeface="Times New Roman"/>
              </a:rPr>
              <a:t>dengan pusat origin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adalah</a:t>
            </a:r>
            <a:endParaRPr sz="1200">
              <a:latin typeface="Times New Roman"/>
              <a:cs typeface="Times New Roman"/>
            </a:endParaRPr>
          </a:p>
          <a:p>
            <a:pPr marL="442595" lvl="1" indent="-167640">
              <a:lnSpc>
                <a:spcPct val="100000"/>
              </a:lnSpc>
              <a:spcBef>
                <a:spcPts val="110"/>
              </a:spcBef>
              <a:buSzPct val="121052"/>
              <a:buFont typeface="Times New Roman"/>
              <a:buAutoNum type="alphaLcPeriod"/>
              <a:tabLst>
                <a:tab pos="443230" algn="l"/>
                <a:tab pos="1001394" algn="l"/>
                <a:tab pos="1487170" algn="l"/>
                <a:tab pos="2138045" algn="l"/>
                <a:tab pos="3417570" algn="l"/>
                <a:tab pos="4612005" algn="l"/>
                <a:tab pos="5768975" algn="l"/>
              </a:tabLst>
            </a:pPr>
            <a:r>
              <a:rPr sz="1425" spc="22" baseline="5847" dirty="0">
                <a:latin typeface="Symbol"/>
                <a:cs typeface="Symbol"/>
              </a:rPr>
              <a:t></a:t>
            </a:r>
            <a:r>
              <a:rPr sz="1425" spc="165" baseline="5847" dirty="0">
                <a:latin typeface="Times New Roman"/>
                <a:cs typeface="Times New Roman"/>
              </a:rPr>
              <a:t> </a:t>
            </a:r>
            <a:r>
              <a:rPr sz="1150" spc="10" dirty="0">
                <a:latin typeface="Times New Roman"/>
                <a:cs typeface="Times New Roman"/>
              </a:rPr>
              <a:t>cos</a:t>
            </a:r>
            <a:r>
              <a:rPr sz="1250" i="1" spc="10" dirty="0">
                <a:latin typeface="Symbol"/>
                <a:cs typeface="Symbol"/>
              </a:rPr>
              <a:t></a:t>
            </a:r>
            <a:r>
              <a:rPr sz="1250" spc="10" dirty="0">
                <a:latin typeface="Times New Roman"/>
                <a:cs typeface="Times New Roman"/>
              </a:rPr>
              <a:t>	</a:t>
            </a:r>
            <a:r>
              <a:rPr sz="1150" spc="20" dirty="0">
                <a:latin typeface="Times New Roman"/>
                <a:cs typeface="Times New Roman"/>
              </a:rPr>
              <a:t>sin</a:t>
            </a:r>
            <a:r>
              <a:rPr sz="1250" i="1" spc="20" dirty="0">
                <a:latin typeface="Symbol"/>
                <a:cs typeface="Symbol"/>
              </a:rPr>
              <a:t></a:t>
            </a:r>
            <a:r>
              <a:rPr sz="1250" i="1" spc="-40" dirty="0">
                <a:latin typeface="Times New Roman"/>
                <a:cs typeface="Times New Roman"/>
              </a:rPr>
              <a:t> </a:t>
            </a:r>
            <a:r>
              <a:rPr sz="1425" spc="22" baseline="5847" dirty="0">
                <a:latin typeface="Symbol"/>
                <a:cs typeface="Symbol"/>
              </a:rPr>
              <a:t></a:t>
            </a:r>
            <a:r>
              <a:rPr sz="1425" spc="22" baseline="5847" dirty="0">
                <a:latin typeface="Times New Roman"/>
                <a:cs typeface="Times New Roman"/>
              </a:rPr>
              <a:t>	</a:t>
            </a:r>
            <a:r>
              <a:rPr sz="1725" spc="22" baseline="-33816" dirty="0">
                <a:latin typeface="Times New Roman"/>
                <a:cs typeface="Times New Roman"/>
              </a:rPr>
              <a:t>b.</a:t>
            </a:r>
            <a:r>
              <a:rPr sz="1725" spc="307" baseline="-33816" dirty="0">
                <a:latin typeface="Times New Roman"/>
                <a:cs typeface="Times New Roman"/>
              </a:rPr>
              <a:t> </a:t>
            </a:r>
            <a:r>
              <a:rPr sz="1425" spc="22" baseline="5847" dirty="0">
                <a:latin typeface="Symbol"/>
                <a:cs typeface="Symbol"/>
              </a:rPr>
              <a:t></a:t>
            </a:r>
            <a:r>
              <a:rPr sz="1150" spc="15" dirty="0">
                <a:latin typeface="Times New Roman"/>
                <a:cs typeface="Times New Roman"/>
              </a:rPr>
              <a:t>cos</a:t>
            </a:r>
            <a:r>
              <a:rPr sz="1250" i="1" spc="15" dirty="0">
                <a:latin typeface="Symbol"/>
                <a:cs typeface="Symbol"/>
              </a:rPr>
              <a:t></a:t>
            </a:r>
            <a:r>
              <a:rPr sz="1250" spc="15" dirty="0">
                <a:latin typeface="Times New Roman"/>
                <a:cs typeface="Times New Roman"/>
              </a:rPr>
              <a:t>	</a:t>
            </a:r>
            <a:r>
              <a:rPr sz="1150" spc="40" dirty="0">
                <a:latin typeface="Symbol"/>
                <a:cs typeface="Symbol"/>
              </a:rPr>
              <a:t></a:t>
            </a:r>
            <a:r>
              <a:rPr sz="1150" spc="40" dirty="0">
                <a:latin typeface="Times New Roman"/>
                <a:cs typeface="Times New Roman"/>
              </a:rPr>
              <a:t>sin</a:t>
            </a:r>
            <a:r>
              <a:rPr sz="1250" i="1" spc="40" dirty="0">
                <a:latin typeface="Symbol"/>
                <a:cs typeface="Symbol"/>
              </a:rPr>
              <a:t></a:t>
            </a:r>
            <a:r>
              <a:rPr sz="1250" i="1" spc="40" dirty="0">
                <a:latin typeface="Times New Roman"/>
                <a:cs typeface="Times New Roman"/>
              </a:rPr>
              <a:t> </a:t>
            </a:r>
            <a:r>
              <a:rPr sz="1425" spc="22" baseline="5847" dirty="0">
                <a:latin typeface="Symbol"/>
                <a:cs typeface="Symbol"/>
              </a:rPr>
              <a:t></a:t>
            </a:r>
            <a:r>
              <a:rPr sz="1425" spc="22" baseline="5847" dirty="0">
                <a:latin typeface="Times New Roman"/>
                <a:cs typeface="Times New Roman"/>
              </a:rPr>
              <a:t>   </a:t>
            </a:r>
            <a:r>
              <a:rPr sz="1725" spc="15" baseline="-33816" dirty="0">
                <a:latin typeface="Times New Roman"/>
                <a:cs typeface="Times New Roman"/>
              </a:rPr>
              <a:t>c. </a:t>
            </a:r>
            <a:r>
              <a:rPr sz="1425" spc="22" baseline="8771" dirty="0">
                <a:latin typeface="Symbol"/>
                <a:cs typeface="Symbol"/>
              </a:rPr>
              <a:t></a:t>
            </a:r>
            <a:r>
              <a:rPr sz="1425" spc="232" baseline="8771" dirty="0">
                <a:latin typeface="Times New Roman"/>
                <a:cs typeface="Times New Roman"/>
              </a:rPr>
              <a:t> </a:t>
            </a:r>
            <a:r>
              <a:rPr sz="1150" spc="15" dirty="0">
                <a:latin typeface="Times New Roman"/>
                <a:cs typeface="Times New Roman"/>
              </a:rPr>
              <a:t>cos</a:t>
            </a:r>
            <a:r>
              <a:rPr sz="1150" spc="-135" dirty="0">
                <a:latin typeface="Times New Roman"/>
                <a:cs typeface="Times New Roman"/>
              </a:rPr>
              <a:t> </a:t>
            </a:r>
            <a:r>
              <a:rPr sz="1250" i="1" spc="-30" dirty="0">
                <a:latin typeface="Symbol"/>
                <a:cs typeface="Symbol"/>
              </a:rPr>
              <a:t></a:t>
            </a:r>
            <a:r>
              <a:rPr sz="1250" spc="-30" dirty="0">
                <a:latin typeface="Times New Roman"/>
                <a:cs typeface="Times New Roman"/>
              </a:rPr>
              <a:t>	</a:t>
            </a:r>
            <a:r>
              <a:rPr sz="1150" spc="15" dirty="0">
                <a:latin typeface="Times New Roman"/>
                <a:cs typeface="Times New Roman"/>
              </a:rPr>
              <a:t>sin </a:t>
            </a:r>
            <a:r>
              <a:rPr sz="1250" i="1" spc="-30" dirty="0">
                <a:latin typeface="Symbol"/>
                <a:cs typeface="Symbol"/>
              </a:rPr>
              <a:t></a:t>
            </a:r>
            <a:r>
              <a:rPr sz="1250" i="1" spc="-30" dirty="0">
                <a:latin typeface="Times New Roman"/>
                <a:cs typeface="Times New Roman"/>
              </a:rPr>
              <a:t> </a:t>
            </a:r>
            <a:r>
              <a:rPr sz="1425" spc="22" baseline="8771" dirty="0">
                <a:latin typeface="Symbol"/>
                <a:cs typeface="Symbol"/>
              </a:rPr>
              <a:t></a:t>
            </a:r>
            <a:r>
              <a:rPr sz="1425" spc="22" baseline="8771" dirty="0">
                <a:latin typeface="Times New Roman"/>
                <a:cs typeface="Times New Roman"/>
              </a:rPr>
              <a:t>   </a:t>
            </a:r>
            <a:r>
              <a:rPr sz="1725" spc="22" baseline="-33816" dirty="0">
                <a:latin typeface="Times New Roman"/>
                <a:cs typeface="Times New Roman"/>
              </a:rPr>
              <a:t>d.</a:t>
            </a:r>
            <a:r>
              <a:rPr sz="1725" spc="179" baseline="-33816" dirty="0">
                <a:latin typeface="Times New Roman"/>
                <a:cs typeface="Times New Roman"/>
              </a:rPr>
              <a:t> </a:t>
            </a:r>
            <a:r>
              <a:rPr sz="1425" spc="22" baseline="5847" dirty="0">
                <a:latin typeface="Symbol"/>
                <a:cs typeface="Symbol"/>
              </a:rPr>
              <a:t></a:t>
            </a:r>
            <a:r>
              <a:rPr sz="1425" spc="142" baseline="5847" dirty="0">
                <a:latin typeface="Times New Roman"/>
                <a:cs typeface="Times New Roman"/>
              </a:rPr>
              <a:t> </a:t>
            </a:r>
            <a:r>
              <a:rPr sz="1150" spc="10" dirty="0">
                <a:latin typeface="Times New Roman"/>
                <a:cs typeface="Times New Roman"/>
              </a:rPr>
              <a:t>cos</a:t>
            </a:r>
            <a:r>
              <a:rPr sz="1250" i="1" spc="10" dirty="0">
                <a:latin typeface="Symbol"/>
                <a:cs typeface="Symbol"/>
              </a:rPr>
              <a:t></a:t>
            </a:r>
            <a:r>
              <a:rPr sz="1250" spc="10" dirty="0">
                <a:latin typeface="Times New Roman"/>
                <a:cs typeface="Times New Roman"/>
              </a:rPr>
              <a:t>	</a:t>
            </a:r>
            <a:r>
              <a:rPr sz="1150" spc="20" dirty="0">
                <a:latin typeface="Times New Roman"/>
                <a:cs typeface="Times New Roman"/>
              </a:rPr>
              <a:t>sin</a:t>
            </a:r>
            <a:r>
              <a:rPr sz="1250" i="1" spc="20" dirty="0">
                <a:latin typeface="Symbol"/>
                <a:cs typeface="Symbol"/>
              </a:rPr>
              <a:t></a:t>
            </a:r>
            <a:r>
              <a:rPr sz="1250" i="1" spc="20" dirty="0">
                <a:latin typeface="Times New Roman"/>
                <a:cs typeface="Times New Roman"/>
              </a:rPr>
              <a:t> </a:t>
            </a:r>
            <a:r>
              <a:rPr sz="1425" spc="22" baseline="5847" dirty="0">
                <a:latin typeface="Symbol"/>
                <a:cs typeface="Symbol"/>
              </a:rPr>
              <a:t></a:t>
            </a:r>
            <a:r>
              <a:rPr sz="1425" spc="22" baseline="5847" dirty="0">
                <a:latin typeface="Times New Roman"/>
                <a:cs typeface="Times New Roman"/>
              </a:rPr>
              <a:t>   </a:t>
            </a:r>
            <a:r>
              <a:rPr sz="1725" spc="15" baseline="-33816" dirty="0">
                <a:latin typeface="Times New Roman"/>
                <a:cs typeface="Times New Roman"/>
              </a:rPr>
              <a:t>e.</a:t>
            </a:r>
            <a:r>
              <a:rPr sz="1725" spc="135" baseline="-33816" dirty="0">
                <a:latin typeface="Times New Roman"/>
                <a:cs typeface="Times New Roman"/>
              </a:rPr>
              <a:t> </a:t>
            </a:r>
            <a:r>
              <a:rPr sz="1425" spc="22" baseline="5847" dirty="0">
                <a:latin typeface="Symbol"/>
                <a:cs typeface="Symbol"/>
              </a:rPr>
              <a:t></a:t>
            </a:r>
            <a:r>
              <a:rPr sz="1425" spc="142" baseline="5847" dirty="0">
                <a:latin typeface="Times New Roman"/>
                <a:cs typeface="Times New Roman"/>
              </a:rPr>
              <a:t> </a:t>
            </a:r>
            <a:r>
              <a:rPr sz="1150" spc="10" dirty="0">
                <a:latin typeface="Times New Roman"/>
                <a:cs typeface="Times New Roman"/>
              </a:rPr>
              <a:t>cos</a:t>
            </a:r>
            <a:r>
              <a:rPr sz="1250" i="1" spc="10" dirty="0">
                <a:latin typeface="Symbol"/>
                <a:cs typeface="Symbol"/>
              </a:rPr>
              <a:t></a:t>
            </a:r>
            <a:r>
              <a:rPr sz="1250" spc="10" dirty="0">
                <a:latin typeface="Times New Roman"/>
                <a:cs typeface="Times New Roman"/>
              </a:rPr>
              <a:t>	</a:t>
            </a:r>
            <a:r>
              <a:rPr sz="1150" spc="40" dirty="0">
                <a:latin typeface="Symbol"/>
                <a:cs typeface="Symbol"/>
              </a:rPr>
              <a:t></a:t>
            </a:r>
            <a:r>
              <a:rPr sz="1150" spc="40" dirty="0">
                <a:latin typeface="Times New Roman"/>
                <a:cs typeface="Times New Roman"/>
              </a:rPr>
              <a:t>sin</a:t>
            </a:r>
            <a:r>
              <a:rPr sz="1250" i="1" spc="40" dirty="0">
                <a:latin typeface="Symbol"/>
                <a:cs typeface="Symbol"/>
              </a:rPr>
              <a:t></a:t>
            </a:r>
            <a:r>
              <a:rPr sz="1250" i="1" spc="-130" dirty="0">
                <a:latin typeface="Times New Roman"/>
                <a:cs typeface="Times New Roman"/>
              </a:rPr>
              <a:t> </a:t>
            </a:r>
            <a:r>
              <a:rPr sz="1425" spc="22" baseline="5847" dirty="0">
                <a:latin typeface="Symbol"/>
                <a:cs typeface="Symbol"/>
              </a:rPr>
              <a:t></a:t>
            </a:r>
            <a:endParaRPr sz="1425" baseline="5847">
              <a:latin typeface="Symbol"/>
              <a:cs typeface="Symbo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65050" y="2693928"/>
            <a:ext cx="5836920" cy="21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588010" algn="l"/>
                <a:tab pos="1259205" algn="l"/>
                <a:tab pos="1770380" algn="l"/>
                <a:tab pos="2432685" algn="l"/>
                <a:tab pos="3004820" algn="l"/>
                <a:tab pos="3658870" algn="l"/>
                <a:tab pos="4207510" algn="l"/>
                <a:tab pos="4811395" algn="l"/>
                <a:tab pos="5401310" algn="l"/>
              </a:tabLst>
            </a:pPr>
            <a:r>
              <a:rPr sz="1425" spc="60" baseline="38011" dirty="0">
                <a:latin typeface="Symbol"/>
                <a:cs typeface="Symbol"/>
              </a:rPr>
              <a:t></a:t>
            </a:r>
            <a:r>
              <a:rPr sz="1150" spc="40" dirty="0">
                <a:latin typeface="Symbol"/>
                <a:cs typeface="Symbol"/>
              </a:rPr>
              <a:t></a:t>
            </a:r>
            <a:r>
              <a:rPr sz="1150" spc="40" dirty="0">
                <a:latin typeface="Times New Roman"/>
                <a:cs typeface="Times New Roman"/>
              </a:rPr>
              <a:t>sin</a:t>
            </a:r>
            <a:r>
              <a:rPr sz="1250" i="1" spc="40" dirty="0">
                <a:latin typeface="Symbol"/>
                <a:cs typeface="Symbol"/>
              </a:rPr>
              <a:t></a:t>
            </a:r>
            <a:r>
              <a:rPr sz="1250" spc="40" dirty="0">
                <a:latin typeface="Times New Roman"/>
                <a:cs typeface="Times New Roman"/>
              </a:rPr>
              <a:t>	</a:t>
            </a:r>
            <a:r>
              <a:rPr sz="1150" spc="10" dirty="0">
                <a:latin typeface="Times New Roman"/>
                <a:cs typeface="Times New Roman"/>
              </a:rPr>
              <a:t>cos</a:t>
            </a:r>
            <a:r>
              <a:rPr sz="1250" i="1" spc="10" dirty="0">
                <a:latin typeface="Symbol"/>
                <a:cs typeface="Symbol"/>
              </a:rPr>
              <a:t></a:t>
            </a:r>
            <a:r>
              <a:rPr sz="1250" i="1" spc="-125" dirty="0">
                <a:latin typeface="Times New Roman"/>
                <a:cs typeface="Times New Roman"/>
              </a:rPr>
              <a:t> </a:t>
            </a:r>
            <a:r>
              <a:rPr sz="1425" spc="22" baseline="38011" dirty="0">
                <a:latin typeface="Symbol"/>
                <a:cs typeface="Symbol"/>
              </a:rPr>
              <a:t></a:t>
            </a:r>
            <a:r>
              <a:rPr sz="1425" spc="22" baseline="38011" dirty="0">
                <a:latin typeface="Times New Roman"/>
                <a:cs typeface="Times New Roman"/>
              </a:rPr>
              <a:t>	</a:t>
            </a:r>
            <a:r>
              <a:rPr sz="1425" spc="52" baseline="38011" dirty="0">
                <a:latin typeface="Symbol"/>
                <a:cs typeface="Symbol"/>
              </a:rPr>
              <a:t></a:t>
            </a:r>
            <a:r>
              <a:rPr sz="1150" spc="35" dirty="0">
                <a:latin typeface="Times New Roman"/>
                <a:cs typeface="Times New Roman"/>
              </a:rPr>
              <a:t>sin</a:t>
            </a:r>
            <a:r>
              <a:rPr sz="1250" i="1" spc="35" dirty="0">
                <a:latin typeface="Symbol"/>
                <a:cs typeface="Symbol"/>
              </a:rPr>
              <a:t></a:t>
            </a:r>
            <a:r>
              <a:rPr sz="1250" spc="35" dirty="0">
                <a:latin typeface="Times New Roman"/>
                <a:cs typeface="Times New Roman"/>
              </a:rPr>
              <a:t>	</a:t>
            </a:r>
            <a:r>
              <a:rPr sz="1150" spc="10" dirty="0">
                <a:latin typeface="Times New Roman"/>
                <a:cs typeface="Times New Roman"/>
              </a:rPr>
              <a:t>cos</a:t>
            </a:r>
            <a:r>
              <a:rPr sz="1250" i="1" spc="10" dirty="0">
                <a:latin typeface="Symbol"/>
                <a:cs typeface="Symbol"/>
              </a:rPr>
              <a:t></a:t>
            </a:r>
            <a:r>
              <a:rPr sz="1250" i="1" spc="195" dirty="0">
                <a:latin typeface="Times New Roman"/>
                <a:cs typeface="Times New Roman"/>
              </a:rPr>
              <a:t> </a:t>
            </a:r>
            <a:r>
              <a:rPr sz="1425" spc="22" baseline="38011" dirty="0">
                <a:latin typeface="Symbol"/>
                <a:cs typeface="Symbol"/>
              </a:rPr>
              <a:t></a:t>
            </a:r>
            <a:r>
              <a:rPr sz="1425" spc="22" baseline="38011" dirty="0">
                <a:latin typeface="Times New Roman"/>
                <a:cs typeface="Times New Roman"/>
              </a:rPr>
              <a:t>	</a:t>
            </a:r>
            <a:r>
              <a:rPr sz="1425" spc="67" baseline="38011" dirty="0">
                <a:latin typeface="Symbol"/>
                <a:cs typeface="Symbol"/>
              </a:rPr>
              <a:t></a:t>
            </a:r>
            <a:r>
              <a:rPr sz="1150" spc="45" dirty="0">
                <a:latin typeface="Symbol"/>
                <a:cs typeface="Symbol"/>
              </a:rPr>
              <a:t></a:t>
            </a:r>
            <a:r>
              <a:rPr sz="1150" spc="45" dirty="0">
                <a:latin typeface="Times New Roman"/>
                <a:cs typeface="Times New Roman"/>
              </a:rPr>
              <a:t>sin</a:t>
            </a:r>
            <a:r>
              <a:rPr sz="1150" spc="-105" dirty="0">
                <a:latin typeface="Times New Roman"/>
                <a:cs typeface="Times New Roman"/>
              </a:rPr>
              <a:t> </a:t>
            </a:r>
            <a:r>
              <a:rPr sz="1250" i="1" spc="-30" dirty="0">
                <a:latin typeface="Symbol"/>
                <a:cs typeface="Symbol"/>
              </a:rPr>
              <a:t></a:t>
            </a:r>
            <a:r>
              <a:rPr sz="1250" spc="-30" dirty="0">
                <a:latin typeface="Times New Roman"/>
                <a:cs typeface="Times New Roman"/>
              </a:rPr>
              <a:t>	</a:t>
            </a:r>
            <a:r>
              <a:rPr sz="1150" spc="15" dirty="0">
                <a:latin typeface="Times New Roman"/>
                <a:cs typeface="Times New Roman"/>
              </a:rPr>
              <a:t>cos</a:t>
            </a:r>
            <a:r>
              <a:rPr sz="1150" spc="-130" dirty="0">
                <a:latin typeface="Times New Roman"/>
                <a:cs typeface="Times New Roman"/>
              </a:rPr>
              <a:t> </a:t>
            </a:r>
            <a:r>
              <a:rPr sz="1250" i="1" spc="-30" dirty="0">
                <a:latin typeface="Symbol"/>
                <a:cs typeface="Symbol"/>
              </a:rPr>
              <a:t></a:t>
            </a:r>
            <a:r>
              <a:rPr sz="1250" i="1" spc="-120" dirty="0">
                <a:latin typeface="Times New Roman"/>
                <a:cs typeface="Times New Roman"/>
              </a:rPr>
              <a:t> </a:t>
            </a:r>
            <a:r>
              <a:rPr sz="1425" spc="22" baseline="38011" dirty="0">
                <a:latin typeface="Symbol"/>
                <a:cs typeface="Symbol"/>
              </a:rPr>
              <a:t></a:t>
            </a:r>
            <a:r>
              <a:rPr sz="1425" spc="22" baseline="38011" dirty="0">
                <a:latin typeface="Times New Roman"/>
                <a:cs typeface="Times New Roman"/>
              </a:rPr>
              <a:t>	</a:t>
            </a:r>
            <a:r>
              <a:rPr sz="1425" spc="60" baseline="38011" dirty="0">
                <a:latin typeface="Symbol"/>
                <a:cs typeface="Symbol"/>
              </a:rPr>
              <a:t></a:t>
            </a:r>
            <a:r>
              <a:rPr sz="1150" spc="40" dirty="0">
                <a:latin typeface="Symbol"/>
                <a:cs typeface="Symbol"/>
              </a:rPr>
              <a:t></a:t>
            </a:r>
            <a:r>
              <a:rPr sz="1150" spc="40" dirty="0">
                <a:latin typeface="Times New Roman"/>
                <a:cs typeface="Times New Roman"/>
              </a:rPr>
              <a:t>sin</a:t>
            </a:r>
            <a:r>
              <a:rPr sz="1250" i="1" spc="40" dirty="0">
                <a:latin typeface="Symbol"/>
                <a:cs typeface="Symbol"/>
              </a:rPr>
              <a:t></a:t>
            </a:r>
            <a:r>
              <a:rPr sz="1250" spc="40" dirty="0">
                <a:latin typeface="Times New Roman"/>
                <a:cs typeface="Times New Roman"/>
              </a:rPr>
              <a:t>	</a:t>
            </a:r>
            <a:r>
              <a:rPr sz="1150" spc="20" dirty="0">
                <a:latin typeface="Times New Roman"/>
                <a:cs typeface="Times New Roman"/>
              </a:rPr>
              <a:t>sin</a:t>
            </a:r>
            <a:r>
              <a:rPr sz="1250" i="1" spc="20" dirty="0">
                <a:latin typeface="Symbol"/>
                <a:cs typeface="Symbol"/>
              </a:rPr>
              <a:t></a:t>
            </a:r>
            <a:r>
              <a:rPr sz="1250" i="1" spc="-120" dirty="0">
                <a:latin typeface="Times New Roman"/>
                <a:cs typeface="Times New Roman"/>
              </a:rPr>
              <a:t> </a:t>
            </a:r>
            <a:r>
              <a:rPr sz="1425" spc="22" baseline="38011" dirty="0">
                <a:latin typeface="Symbol"/>
                <a:cs typeface="Symbol"/>
              </a:rPr>
              <a:t></a:t>
            </a:r>
            <a:r>
              <a:rPr sz="1425" spc="22" baseline="38011" dirty="0">
                <a:latin typeface="Times New Roman"/>
                <a:cs typeface="Times New Roman"/>
              </a:rPr>
              <a:t>	</a:t>
            </a:r>
            <a:r>
              <a:rPr sz="1425" spc="60" baseline="38011" dirty="0">
                <a:latin typeface="Symbol"/>
                <a:cs typeface="Symbol"/>
              </a:rPr>
              <a:t></a:t>
            </a:r>
            <a:r>
              <a:rPr sz="1150" spc="40" dirty="0">
                <a:latin typeface="Symbol"/>
                <a:cs typeface="Symbol"/>
              </a:rPr>
              <a:t></a:t>
            </a:r>
            <a:r>
              <a:rPr sz="1150" spc="40" dirty="0">
                <a:latin typeface="Times New Roman"/>
                <a:cs typeface="Times New Roman"/>
              </a:rPr>
              <a:t>sin</a:t>
            </a:r>
            <a:r>
              <a:rPr sz="1250" i="1" spc="40" dirty="0">
                <a:latin typeface="Symbol"/>
                <a:cs typeface="Symbol"/>
              </a:rPr>
              <a:t></a:t>
            </a:r>
            <a:r>
              <a:rPr sz="1250" spc="40" dirty="0">
                <a:latin typeface="Times New Roman"/>
                <a:cs typeface="Times New Roman"/>
              </a:rPr>
              <a:t>	</a:t>
            </a:r>
            <a:r>
              <a:rPr sz="1150" spc="10" dirty="0">
                <a:latin typeface="Times New Roman"/>
                <a:cs typeface="Times New Roman"/>
              </a:rPr>
              <a:t>cos</a:t>
            </a:r>
            <a:r>
              <a:rPr sz="1250" i="1" spc="10" dirty="0">
                <a:latin typeface="Symbol"/>
                <a:cs typeface="Symbol"/>
              </a:rPr>
              <a:t></a:t>
            </a:r>
            <a:r>
              <a:rPr sz="1250" i="1" spc="135" dirty="0">
                <a:latin typeface="Times New Roman"/>
                <a:cs typeface="Times New Roman"/>
              </a:rPr>
              <a:t> </a:t>
            </a:r>
            <a:r>
              <a:rPr sz="1425" spc="22" baseline="38011" dirty="0">
                <a:latin typeface="Symbol"/>
                <a:cs typeface="Symbol"/>
              </a:rPr>
              <a:t></a:t>
            </a:r>
            <a:endParaRPr sz="1425" baseline="38011">
              <a:latin typeface="Symbol"/>
              <a:cs typeface="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7700" y="3098851"/>
            <a:ext cx="6586220" cy="38354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66700" marR="30480" indent="-228600">
              <a:lnSpc>
                <a:spcPts val="1380"/>
              </a:lnSpc>
              <a:spcBef>
                <a:spcPts val="195"/>
              </a:spcBef>
            </a:pPr>
            <a:r>
              <a:rPr sz="1200" dirty="0">
                <a:latin typeface="Times New Roman"/>
                <a:cs typeface="Times New Roman"/>
              </a:rPr>
              <a:t>18. Jika </a:t>
            </a:r>
            <a:r>
              <a:rPr sz="1200" spc="-5" dirty="0">
                <a:latin typeface="Times New Roman"/>
                <a:cs typeface="Times New Roman"/>
              </a:rPr>
              <a:t>sebuah segitiga </a:t>
            </a:r>
            <a:r>
              <a:rPr sz="1200" spc="-15" dirty="0">
                <a:latin typeface="Times New Roman"/>
                <a:cs typeface="Times New Roman"/>
              </a:rPr>
              <a:t>ABC </a:t>
            </a:r>
            <a:r>
              <a:rPr sz="1200" dirty="0">
                <a:latin typeface="Times New Roman"/>
                <a:cs typeface="Times New Roman"/>
              </a:rPr>
              <a:t>dengan koordinat {(4,1), (5,2), (4,3)} </a:t>
            </a:r>
            <a:r>
              <a:rPr sz="1200" spc="-5" dirty="0">
                <a:latin typeface="Times New Roman"/>
                <a:cs typeface="Times New Roman"/>
              </a:rPr>
              <a:t>direfleksikan pada sumbu </a:t>
            </a:r>
            <a:r>
              <a:rPr sz="1200" b="1" spc="-10" dirty="0">
                <a:latin typeface="Times New Roman"/>
                <a:cs typeface="Times New Roman"/>
              </a:rPr>
              <a:t>x</a:t>
            </a:r>
            <a:r>
              <a:rPr sz="1200" spc="-10" dirty="0">
                <a:latin typeface="Times New Roman"/>
                <a:cs typeface="Times New Roman"/>
              </a:rPr>
              <a:t>, </a:t>
            </a:r>
            <a:r>
              <a:rPr sz="1200" dirty="0">
                <a:latin typeface="Times New Roman"/>
                <a:cs typeface="Times New Roman"/>
              </a:rPr>
              <a:t>kemudian  </a:t>
            </a:r>
            <a:r>
              <a:rPr sz="1200" spc="-5" dirty="0">
                <a:latin typeface="Times New Roman"/>
                <a:cs typeface="Times New Roman"/>
              </a:rPr>
              <a:t>direfleksikan pada garis </a:t>
            </a:r>
            <a:r>
              <a:rPr sz="1200" dirty="0">
                <a:latin typeface="Times New Roman"/>
                <a:cs typeface="Times New Roman"/>
              </a:rPr>
              <a:t>y = –x, maka </a:t>
            </a:r>
            <a:r>
              <a:rPr sz="1200" spc="-5" dirty="0">
                <a:latin typeface="Times New Roman"/>
                <a:cs typeface="Times New Roman"/>
              </a:rPr>
              <a:t>hasilnya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spc="-5" dirty="0">
                <a:latin typeface="Times New Roman"/>
                <a:cs typeface="Times New Roman"/>
              </a:rPr>
              <a:t>segitiga A</a:t>
            </a:r>
            <a:r>
              <a:rPr sz="1200" spc="-7" baseline="38194" dirty="0">
                <a:latin typeface="Times New Roman"/>
                <a:cs typeface="Times New Roman"/>
              </a:rPr>
              <a:t>+</a:t>
            </a:r>
            <a:r>
              <a:rPr sz="1200" spc="-5" dirty="0">
                <a:latin typeface="Times New Roman"/>
                <a:cs typeface="Times New Roman"/>
              </a:rPr>
              <a:t>B</a:t>
            </a:r>
            <a:r>
              <a:rPr sz="1200" spc="-7" baseline="38194" dirty="0">
                <a:latin typeface="Times New Roman"/>
                <a:cs typeface="Times New Roman"/>
              </a:rPr>
              <a:t>+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spc="-7" baseline="38194" dirty="0">
                <a:latin typeface="Times New Roman"/>
                <a:cs typeface="Times New Roman"/>
              </a:rPr>
              <a:t>+ </a:t>
            </a:r>
            <a:r>
              <a:rPr sz="1200" spc="-5" dirty="0">
                <a:latin typeface="Times New Roman"/>
                <a:cs typeface="Times New Roman"/>
              </a:rPr>
              <a:t>dengan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koordinat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59176" y="3449319"/>
            <a:ext cx="14046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c. </a:t>
            </a:r>
            <a:r>
              <a:rPr sz="1200" spc="-5" dirty="0">
                <a:latin typeface="Times New Roman"/>
                <a:cs typeface="Times New Roman"/>
              </a:rPr>
              <a:t>{(4,-1),(5,2),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(4,-3)}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1446" y="3449319"/>
            <a:ext cx="3294379" cy="383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10"/>
              </a:lnSpc>
              <a:spcBef>
                <a:spcPts val="100"/>
              </a:spcBef>
              <a:tabLst>
                <a:tab pos="1841500" algn="l"/>
              </a:tabLst>
            </a:pPr>
            <a:r>
              <a:rPr sz="1200" dirty="0">
                <a:latin typeface="Times New Roman"/>
                <a:cs typeface="Times New Roman"/>
              </a:rPr>
              <a:t>a. </a:t>
            </a:r>
            <a:r>
              <a:rPr sz="1200" spc="-5" dirty="0">
                <a:latin typeface="Times New Roman"/>
                <a:cs typeface="Times New Roman"/>
              </a:rPr>
              <a:t>{(4,-1),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(5,-2),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(4,-3)}	</a:t>
            </a:r>
            <a:r>
              <a:rPr sz="1200" spc="-5" dirty="0">
                <a:latin typeface="Times New Roman"/>
                <a:cs typeface="Times New Roman"/>
              </a:rPr>
              <a:t>b.{(1,-4), </a:t>
            </a:r>
            <a:r>
              <a:rPr sz="1200" dirty="0">
                <a:latin typeface="Times New Roman"/>
                <a:cs typeface="Times New Roman"/>
              </a:rPr>
              <a:t>(2,-5),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(3,-4)}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d. {(1,4), </a:t>
            </a:r>
            <a:r>
              <a:rPr sz="1200" spc="-5" dirty="0">
                <a:latin typeface="Times New Roman"/>
                <a:cs typeface="Times New Roman"/>
              </a:rPr>
              <a:t>(2,-5), </a:t>
            </a:r>
            <a:r>
              <a:rPr sz="1200" dirty="0">
                <a:latin typeface="Times New Roman"/>
                <a:cs typeface="Times New Roman"/>
              </a:rPr>
              <a:t>(4,-3)}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30245" y="3624580"/>
            <a:ext cx="24333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e. Semua </a:t>
            </a:r>
            <a:r>
              <a:rPr sz="1200" spc="-5" dirty="0">
                <a:latin typeface="Times New Roman"/>
                <a:cs typeface="Times New Roman"/>
              </a:rPr>
              <a:t>jawaban </a:t>
            </a:r>
            <a:r>
              <a:rPr sz="1200" dirty="0">
                <a:latin typeface="Times New Roman"/>
                <a:cs typeface="Times New Roman"/>
              </a:rPr>
              <a:t>tidak ada </a:t>
            </a:r>
            <a:r>
              <a:rPr sz="1200" spc="-5" dirty="0">
                <a:latin typeface="Times New Roman"/>
                <a:cs typeface="Times New Roman"/>
              </a:rPr>
              <a:t>yang</a:t>
            </a:r>
            <a:r>
              <a:rPr sz="1200" spc="-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benar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2845" y="5727700"/>
            <a:ext cx="6647815" cy="1435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10"/>
              </a:lnSpc>
              <a:spcBef>
                <a:spcPts val="100"/>
              </a:spcBef>
            </a:pPr>
            <a:r>
              <a:rPr sz="1200" b="1" spc="-10" dirty="0">
                <a:latin typeface="Times New Roman"/>
                <a:cs typeface="Times New Roman"/>
              </a:rPr>
              <a:t>Soal </a:t>
            </a:r>
            <a:r>
              <a:rPr sz="1200" b="1" dirty="0">
                <a:latin typeface="Times New Roman"/>
                <a:cs typeface="Times New Roman"/>
              </a:rPr>
              <a:t>untuk no 20 s/d 22. </a:t>
            </a:r>
            <a:r>
              <a:rPr sz="1200" dirty="0">
                <a:latin typeface="Times New Roman"/>
                <a:cs typeface="Times New Roman"/>
              </a:rPr>
              <a:t>Diketahui </a:t>
            </a:r>
            <a:r>
              <a:rPr sz="1200" spc="-10" dirty="0">
                <a:latin typeface="Times New Roman"/>
                <a:cs typeface="Times New Roman"/>
              </a:rPr>
              <a:t>sebuah </a:t>
            </a:r>
            <a:r>
              <a:rPr sz="1200" dirty="0">
                <a:latin typeface="Times New Roman"/>
                <a:cs typeface="Times New Roman"/>
              </a:rPr>
              <a:t>objek </a:t>
            </a:r>
            <a:r>
              <a:rPr sz="1200" b="1" i="1" spc="-5" dirty="0">
                <a:latin typeface="Times New Roman"/>
                <a:cs typeface="Times New Roman"/>
              </a:rPr>
              <a:t>G </a:t>
            </a:r>
            <a:r>
              <a:rPr sz="1200" dirty="0">
                <a:latin typeface="Times New Roman"/>
                <a:cs typeface="Times New Roman"/>
              </a:rPr>
              <a:t>dan objek </a:t>
            </a:r>
            <a:r>
              <a:rPr sz="1200" b="1" i="1" spc="-5" dirty="0">
                <a:latin typeface="Times New Roman"/>
                <a:cs typeface="Times New Roman"/>
              </a:rPr>
              <a:t>PQR</a:t>
            </a:r>
            <a:r>
              <a:rPr sz="1200" spc="-5" dirty="0">
                <a:latin typeface="Times New Roman"/>
                <a:cs typeface="Times New Roman"/>
              </a:rPr>
              <a:t>. Persamaan objek </a:t>
            </a:r>
            <a:r>
              <a:rPr sz="1200" b="1" i="1" spc="-5" dirty="0">
                <a:latin typeface="Times New Roman"/>
                <a:cs typeface="Times New Roman"/>
              </a:rPr>
              <a:t>G </a:t>
            </a:r>
            <a:r>
              <a:rPr sz="1200" dirty="0">
                <a:latin typeface="Times New Roman"/>
                <a:cs typeface="Times New Roman"/>
              </a:rPr>
              <a:t>adalah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b="1" i="1" spc="-5" dirty="0">
                <a:latin typeface="Times New Roman"/>
                <a:cs typeface="Times New Roman"/>
              </a:rPr>
              <a:t>y</a:t>
            </a:r>
            <a:r>
              <a:rPr sz="1200" b="1" spc="-5" dirty="0">
                <a:latin typeface="Times New Roman"/>
                <a:cs typeface="Times New Roman"/>
              </a:rPr>
              <a:t>=0.5x+2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dan objek </a:t>
            </a:r>
            <a:r>
              <a:rPr sz="1200" b="1" i="1" spc="-5" dirty="0">
                <a:latin typeface="Times New Roman"/>
                <a:cs typeface="Times New Roman"/>
              </a:rPr>
              <a:t>PQR </a:t>
            </a:r>
            <a:r>
              <a:rPr sz="1200" spc="-5" dirty="0">
                <a:latin typeface="Times New Roman"/>
                <a:cs typeface="Times New Roman"/>
              </a:rPr>
              <a:t>memiliki vektor posisi </a:t>
            </a:r>
            <a:r>
              <a:rPr sz="1200" b="1" spc="-5" dirty="0">
                <a:latin typeface="Times New Roman"/>
                <a:cs typeface="Times New Roman"/>
              </a:rPr>
              <a:t>{(2, </a:t>
            </a:r>
            <a:r>
              <a:rPr sz="1200" b="1" dirty="0">
                <a:latin typeface="Times New Roman"/>
                <a:cs typeface="Times New Roman"/>
              </a:rPr>
              <a:t>4), (4, 6), (2, 6)}</a:t>
            </a:r>
            <a:r>
              <a:rPr sz="1200" dirty="0">
                <a:latin typeface="Times New Roman"/>
                <a:cs typeface="Times New Roman"/>
              </a:rPr>
              <a:t>.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Maka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Times New Roman"/>
              <a:cs typeface="Times New Roman"/>
            </a:endParaRPr>
          </a:p>
          <a:p>
            <a:pPr marL="241300" indent="-229235">
              <a:lnSpc>
                <a:spcPts val="1410"/>
              </a:lnSpc>
              <a:buAutoNum type="arabicPeriod" startAt="20"/>
              <a:tabLst>
                <a:tab pos="241935" algn="l"/>
              </a:tabLst>
            </a:pPr>
            <a:r>
              <a:rPr sz="1200" spc="-5" dirty="0">
                <a:latin typeface="Times New Roman"/>
                <a:cs typeface="Times New Roman"/>
              </a:rPr>
              <a:t>Sudut yang </a:t>
            </a:r>
            <a:r>
              <a:rPr sz="1200" dirty="0">
                <a:latin typeface="Times New Roman"/>
                <a:cs typeface="Times New Roman"/>
              </a:rPr>
              <a:t>dibentuk </a:t>
            </a:r>
            <a:r>
              <a:rPr sz="1200" spc="-5" dirty="0">
                <a:latin typeface="Times New Roman"/>
                <a:cs typeface="Times New Roman"/>
              </a:rPr>
              <a:t>antara objek G </a:t>
            </a:r>
            <a:r>
              <a:rPr sz="1200" dirty="0">
                <a:latin typeface="Times New Roman"/>
                <a:cs typeface="Times New Roman"/>
              </a:rPr>
              <a:t>dan sumbu horizontal </a:t>
            </a:r>
            <a:r>
              <a:rPr sz="1200" spc="-5" dirty="0">
                <a:latin typeface="Times New Roman"/>
                <a:cs typeface="Times New Roman"/>
              </a:rPr>
              <a:t>X </a:t>
            </a:r>
            <a:r>
              <a:rPr sz="1200" dirty="0">
                <a:latin typeface="Times New Roman"/>
                <a:cs typeface="Times New Roman"/>
              </a:rPr>
              <a:t>adalah</a:t>
            </a:r>
            <a:endParaRPr sz="1200">
              <a:latin typeface="Times New Roman"/>
              <a:cs typeface="Times New Roman"/>
            </a:endParaRPr>
          </a:p>
          <a:p>
            <a:pPr marL="241300">
              <a:lnSpc>
                <a:spcPts val="1410"/>
              </a:lnSpc>
              <a:tabLst>
                <a:tab pos="1270000" algn="l"/>
                <a:tab pos="2298700" algn="l"/>
                <a:tab pos="3327400" algn="l"/>
                <a:tab pos="4356100" algn="l"/>
              </a:tabLst>
            </a:pPr>
            <a:r>
              <a:rPr sz="1200" dirty="0">
                <a:latin typeface="Times New Roman"/>
                <a:cs typeface="Times New Roman"/>
              </a:rPr>
              <a:t>a. 26.56°	b. 63.40°	c. 52.66°	d. 20.43°	e. 35.56°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Times New Roman"/>
              <a:cs typeface="Times New Roman"/>
            </a:endParaRPr>
          </a:p>
          <a:p>
            <a:pPr marL="241300" indent="-229235">
              <a:lnSpc>
                <a:spcPts val="1410"/>
              </a:lnSpc>
              <a:buAutoNum type="arabicPeriod" startAt="21"/>
              <a:tabLst>
                <a:tab pos="241935" algn="l"/>
              </a:tabLst>
            </a:pPr>
            <a:r>
              <a:rPr sz="1200" dirty="0">
                <a:latin typeface="Times New Roman"/>
                <a:cs typeface="Times New Roman"/>
              </a:rPr>
              <a:t>Matriks transformasi </a:t>
            </a:r>
            <a:r>
              <a:rPr sz="1200" spc="-5" dirty="0">
                <a:latin typeface="Times New Roman"/>
                <a:cs typeface="Times New Roman"/>
              </a:rPr>
              <a:t>umum </a:t>
            </a:r>
            <a:r>
              <a:rPr sz="1200" dirty="0">
                <a:latin typeface="Times New Roman"/>
                <a:cs typeface="Times New Roman"/>
              </a:rPr>
              <a:t>untuk </a:t>
            </a:r>
            <a:r>
              <a:rPr sz="1200" spc="-5" dirty="0">
                <a:latin typeface="Times New Roman"/>
                <a:cs typeface="Times New Roman"/>
              </a:rPr>
              <a:t>refleksi </a:t>
            </a:r>
            <a:r>
              <a:rPr sz="1200" dirty="0">
                <a:latin typeface="Times New Roman"/>
                <a:cs typeface="Times New Roman"/>
              </a:rPr>
              <a:t>objek </a:t>
            </a:r>
            <a:r>
              <a:rPr sz="1200" b="1" i="1" spc="-5" dirty="0">
                <a:latin typeface="Times New Roman"/>
                <a:cs typeface="Times New Roman"/>
              </a:rPr>
              <a:t>PQR </a:t>
            </a:r>
            <a:r>
              <a:rPr sz="1200" spc="-5" dirty="0">
                <a:latin typeface="Times New Roman"/>
                <a:cs typeface="Times New Roman"/>
              </a:rPr>
              <a:t>tersebut pada </a:t>
            </a:r>
            <a:r>
              <a:rPr sz="1200" dirty="0">
                <a:latin typeface="Times New Roman"/>
                <a:cs typeface="Times New Roman"/>
              </a:rPr>
              <a:t>cermin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spc="5" dirty="0">
                <a:latin typeface="Times New Roman"/>
                <a:cs typeface="Times New Roman"/>
              </a:rPr>
              <a:t>berimpit </a:t>
            </a:r>
            <a:r>
              <a:rPr sz="1200" spc="-10" dirty="0">
                <a:latin typeface="Times New Roman"/>
                <a:cs typeface="Times New Roman"/>
              </a:rPr>
              <a:t>dengan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objek</a:t>
            </a:r>
            <a:endParaRPr sz="1200">
              <a:latin typeface="Times New Roman"/>
              <a:cs typeface="Times New Roman"/>
            </a:endParaRPr>
          </a:p>
          <a:p>
            <a:pPr marL="241300">
              <a:lnSpc>
                <a:spcPts val="1410"/>
              </a:lnSpc>
            </a:pPr>
            <a:r>
              <a:rPr sz="1200" b="1" i="1" spc="-5" dirty="0">
                <a:latin typeface="Times New Roman"/>
                <a:cs typeface="Times New Roman"/>
              </a:rPr>
              <a:t>G</a:t>
            </a:r>
            <a:r>
              <a:rPr sz="1200" b="1" i="1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adalah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51291" y="7159725"/>
            <a:ext cx="292100" cy="192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Symbol"/>
                <a:cs typeface="Symbol"/>
              </a:rPr>
              <a:t></a:t>
            </a:r>
            <a:r>
              <a:rPr sz="1000" spc="1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0.6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35859" y="7348711"/>
            <a:ext cx="534035" cy="192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100" spc="-5" dirty="0">
                <a:latin typeface="Times New Roman"/>
                <a:cs typeface="Times New Roman"/>
              </a:rPr>
              <a:t>a. </a:t>
            </a:r>
            <a:r>
              <a:rPr sz="1500" baseline="30555" dirty="0">
                <a:latin typeface="Symbol"/>
                <a:cs typeface="Symbol"/>
              </a:rPr>
              <a:t></a:t>
            </a:r>
            <a:r>
              <a:rPr sz="1500" spc="-89" baseline="3055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0.8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15564" y="7279882"/>
            <a:ext cx="199390" cy="192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50" spc="22" baseline="-27777" dirty="0">
                <a:latin typeface="Times New Roman"/>
                <a:cs typeface="Times New Roman"/>
              </a:rPr>
              <a:t>0</a:t>
            </a:r>
            <a:r>
              <a:rPr sz="1000" spc="15" dirty="0">
                <a:latin typeface="Symbol"/>
                <a:cs typeface="Symbol"/>
              </a:rPr>
              <a:t>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71112" y="7348711"/>
            <a:ext cx="541655" cy="192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100" dirty="0">
                <a:latin typeface="Times New Roman"/>
                <a:cs typeface="Times New Roman"/>
              </a:rPr>
              <a:t>b. </a:t>
            </a:r>
            <a:r>
              <a:rPr sz="1500" baseline="30555" dirty="0">
                <a:latin typeface="Symbol"/>
                <a:cs typeface="Symbol"/>
              </a:rPr>
              <a:t></a:t>
            </a:r>
            <a:r>
              <a:rPr sz="1500" spc="-120" baseline="3055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0.6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46947" y="7279882"/>
            <a:ext cx="1483360" cy="192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  <a:tabLst>
                <a:tab pos="1309370" algn="l"/>
              </a:tabLst>
            </a:pPr>
            <a:r>
              <a:rPr sz="1650" spc="22" baseline="-27777" dirty="0">
                <a:latin typeface="Times New Roman"/>
                <a:cs typeface="Times New Roman"/>
              </a:rPr>
              <a:t>0</a:t>
            </a:r>
            <a:r>
              <a:rPr sz="1000" spc="15" dirty="0">
                <a:latin typeface="Symbol"/>
                <a:cs typeface="Symbol"/>
              </a:rPr>
              <a:t></a:t>
            </a:r>
            <a:r>
              <a:rPr sz="1000" spc="15" dirty="0">
                <a:latin typeface="Times New Roman"/>
                <a:cs typeface="Times New Roman"/>
              </a:rPr>
              <a:t>	</a:t>
            </a:r>
            <a:r>
              <a:rPr sz="1650" spc="22" baseline="-27777" dirty="0">
                <a:latin typeface="Times New Roman"/>
                <a:cs typeface="Times New Roman"/>
              </a:rPr>
              <a:t>0</a:t>
            </a:r>
            <a:r>
              <a:rPr sz="1000" spc="15" dirty="0">
                <a:latin typeface="Symbol"/>
                <a:cs typeface="Symbol"/>
              </a:rPr>
              <a:t>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85564" y="7279882"/>
            <a:ext cx="199390" cy="192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50" spc="22" baseline="-27777" dirty="0">
                <a:latin typeface="Times New Roman"/>
                <a:cs typeface="Times New Roman"/>
              </a:rPr>
              <a:t>0</a:t>
            </a:r>
            <a:r>
              <a:rPr sz="1000" spc="15" dirty="0">
                <a:latin typeface="Symbol"/>
                <a:cs typeface="Symbol"/>
              </a:rPr>
              <a:t>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14595" y="7412688"/>
            <a:ext cx="200025" cy="300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3030">
              <a:lnSpc>
                <a:spcPts val="1025"/>
              </a:lnSpc>
              <a:spcBef>
                <a:spcPts val="95"/>
              </a:spcBef>
            </a:pPr>
            <a:r>
              <a:rPr sz="1000" dirty="0">
                <a:latin typeface="Symbol"/>
                <a:cs typeface="Symbol"/>
              </a:rPr>
              <a:t></a:t>
            </a:r>
            <a:endParaRPr sz="1000">
              <a:latin typeface="Symbol"/>
              <a:cs typeface="Symbol"/>
            </a:endParaRPr>
          </a:p>
          <a:p>
            <a:pPr marL="38100">
              <a:lnSpc>
                <a:spcPts val="1145"/>
              </a:lnSpc>
            </a:pPr>
            <a:r>
              <a:rPr sz="1650" spc="-179" baseline="-7575" dirty="0">
                <a:latin typeface="Times New Roman"/>
                <a:cs typeface="Times New Roman"/>
              </a:rPr>
              <a:t>1</a:t>
            </a:r>
            <a:r>
              <a:rPr sz="1000" spc="-120" dirty="0">
                <a:latin typeface="Symbol"/>
                <a:cs typeface="Symbol"/>
              </a:rPr>
              <a:t></a:t>
            </a:r>
            <a:r>
              <a:rPr sz="1500" spc="-179" baseline="-27777" dirty="0">
                <a:latin typeface="Symbol"/>
                <a:cs typeface="Symbol"/>
              </a:rPr>
              <a:t></a:t>
            </a:r>
            <a:endParaRPr sz="1500" baseline="-27777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358677" y="7412688"/>
            <a:ext cx="200025" cy="300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3030">
              <a:lnSpc>
                <a:spcPts val="1025"/>
              </a:lnSpc>
              <a:spcBef>
                <a:spcPts val="95"/>
              </a:spcBef>
            </a:pPr>
            <a:r>
              <a:rPr sz="1000" dirty="0">
                <a:latin typeface="Symbol"/>
                <a:cs typeface="Symbol"/>
              </a:rPr>
              <a:t></a:t>
            </a:r>
            <a:endParaRPr sz="1000">
              <a:latin typeface="Symbol"/>
              <a:cs typeface="Symbol"/>
            </a:endParaRPr>
          </a:p>
          <a:p>
            <a:pPr marL="38100">
              <a:lnSpc>
                <a:spcPts val="1145"/>
              </a:lnSpc>
            </a:pPr>
            <a:r>
              <a:rPr sz="1650" spc="-179" baseline="-7575" dirty="0">
                <a:latin typeface="Times New Roman"/>
                <a:cs typeface="Times New Roman"/>
              </a:rPr>
              <a:t>1</a:t>
            </a:r>
            <a:r>
              <a:rPr sz="1000" spc="-120" dirty="0">
                <a:latin typeface="Symbol"/>
                <a:cs typeface="Symbol"/>
              </a:rPr>
              <a:t></a:t>
            </a:r>
            <a:r>
              <a:rPr sz="1500" spc="-179" baseline="-27777" dirty="0">
                <a:latin typeface="Symbol"/>
                <a:cs typeface="Symbol"/>
              </a:rPr>
              <a:t></a:t>
            </a:r>
            <a:endParaRPr sz="1500" baseline="-27777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17372" y="7412688"/>
            <a:ext cx="200025" cy="300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2395">
              <a:lnSpc>
                <a:spcPts val="1025"/>
              </a:lnSpc>
              <a:spcBef>
                <a:spcPts val="95"/>
              </a:spcBef>
            </a:pPr>
            <a:r>
              <a:rPr sz="1000" dirty="0">
                <a:latin typeface="Symbol"/>
                <a:cs typeface="Symbol"/>
              </a:rPr>
              <a:t></a:t>
            </a:r>
            <a:endParaRPr sz="1000">
              <a:latin typeface="Symbol"/>
              <a:cs typeface="Symbol"/>
            </a:endParaRPr>
          </a:p>
          <a:p>
            <a:pPr marL="38100">
              <a:lnSpc>
                <a:spcPts val="1145"/>
              </a:lnSpc>
            </a:pPr>
            <a:r>
              <a:rPr sz="1650" spc="-179" baseline="-7575" dirty="0">
                <a:latin typeface="Times New Roman"/>
                <a:cs typeface="Times New Roman"/>
              </a:rPr>
              <a:t>1</a:t>
            </a:r>
            <a:r>
              <a:rPr sz="1000" spc="-120" dirty="0">
                <a:latin typeface="Symbol"/>
                <a:cs typeface="Symbol"/>
              </a:rPr>
              <a:t></a:t>
            </a:r>
            <a:r>
              <a:rPr sz="1500" spc="-179" baseline="-27777" dirty="0">
                <a:latin typeface="Symbol"/>
                <a:cs typeface="Symbol"/>
              </a:rPr>
              <a:t></a:t>
            </a:r>
            <a:endParaRPr sz="1500" baseline="-27777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884606" y="7412688"/>
            <a:ext cx="200025" cy="300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3030">
              <a:lnSpc>
                <a:spcPts val="1025"/>
              </a:lnSpc>
              <a:spcBef>
                <a:spcPts val="95"/>
              </a:spcBef>
            </a:pPr>
            <a:r>
              <a:rPr sz="1000" dirty="0">
                <a:latin typeface="Symbol"/>
                <a:cs typeface="Symbol"/>
              </a:rPr>
              <a:t></a:t>
            </a:r>
            <a:endParaRPr sz="1000">
              <a:latin typeface="Symbol"/>
              <a:cs typeface="Symbol"/>
            </a:endParaRPr>
          </a:p>
          <a:p>
            <a:pPr marL="38100">
              <a:lnSpc>
                <a:spcPts val="1145"/>
              </a:lnSpc>
            </a:pPr>
            <a:r>
              <a:rPr sz="1650" spc="-179" baseline="-7575" dirty="0">
                <a:latin typeface="Times New Roman"/>
                <a:cs typeface="Times New Roman"/>
              </a:rPr>
              <a:t>1</a:t>
            </a:r>
            <a:r>
              <a:rPr sz="1000" spc="-120" dirty="0">
                <a:latin typeface="Symbol"/>
                <a:cs typeface="Symbol"/>
              </a:rPr>
              <a:t></a:t>
            </a:r>
            <a:r>
              <a:rPr sz="1500" spc="-179" baseline="-27777" dirty="0">
                <a:latin typeface="Symbol"/>
                <a:cs typeface="Symbol"/>
              </a:rPr>
              <a:t></a:t>
            </a:r>
            <a:endParaRPr sz="1500" baseline="-27777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715194" y="7348711"/>
            <a:ext cx="573405" cy="192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100" spc="-5" dirty="0">
                <a:latin typeface="Times New Roman"/>
                <a:cs typeface="Times New Roman"/>
              </a:rPr>
              <a:t>c.</a:t>
            </a:r>
            <a:r>
              <a:rPr sz="1100" spc="135" dirty="0">
                <a:latin typeface="Times New Roman"/>
                <a:cs typeface="Times New Roman"/>
              </a:rPr>
              <a:t> </a:t>
            </a:r>
            <a:r>
              <a:rPr sz="1500" spc="7" baseline="30555" dirty="0">
                <a:latin typeface="Symbol"/>
                <a:cs typeface="Symbol"/>
              </a:rPr>
              <a:t></a:t>
            </a:r>
            <a:r>
              <a:rPr sz="1100" spc="5" dirty="0">
                <a:latin typeface="Symbol"/>
                <a:cs typeface="Symbol"/>
              </a:rPr>
              <a:t></a:t>
            </a:r>
            <a:r>
              <a:rPr sz="1100" spc="5" dirty="0">
                <a:latin typeface="Times New Roman"/>
                <a:cs typeface="Times New Roman"/>
              </a:rPr>
              <a:t>0.8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13191" y="7137696"/>
            <a:ext cx="1701164" cy="59372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474980">
              <a:lnSpc>
                <a:spcPct val="100000"/>
              </a:lnSpc>
              <a:spcBef>
                <a:spcPts val="265"/>
              </a:spcBef>
              <a:tabLst>
                <a:tab pos="1394460" algn="l"/>
              </a:tabLst>
            </a:pPr>
            <a:r>
              <a:rPr sz="1100" spc="-5" dirty="0">
                <a:latin typeface="Symbol"/>
                <a:cs typeface="Symbol"/>
              </a:rPr>
              <a:t></a:t>
            </a:r>
            <a:r>
              <a:rPr sz="1100" spc="-5" dirty="0">
                <a:latin typeface="Times New Roman"/>
                <a:cs typeface="Times New Roman"/>
              </a:rPr>
              <a:t>0.8  </a:t>
            </a:r>
            <a:r>
              <a:rPr sz="1100" spc="90" dirty="0">
                <a:latin typeface="Times New Roman"/>
                <a:cs typeface="Times New Roman"/>
              </a:rPr>
              <a:t> </a:t>
            </a:r>
            <a:r>
              <a:rPr sz="1100" spc="15" dirty="0">
                <a:latin typeface="Times New Roman"/>
                <a:cs typeface="Times New Roman"/>
              </a:rPr>
              <a:t>0</a:t>
            </a:r>
            <a:r>
              <a:rPr sz="1000" spc="15" dirty="0">
                <a:latin typeface="Symbol"/>
                <a:cs typeface="Symbol"/>
              </a:rPr>
              <a:t></a:t>
            </a:r>
            <a:r>
              <a:rPr sz="1000" spc="15" dirty="0">
                <a:latin typeface="Times New Roman"/>
                <a:cs typeface="Times New Roman"/>
              </a:rPr>
              <a:t>	</a:t>
            </a:r>
            <a:r>
              <a:rPr sz="1000" dirty="0">
                <a:latin typeface="Symbol"/>
                <a:cs typeface="Symbol"/>
              </a:rPr>
              <a:t></a:t>
            </a:r>
            <a:r>
              <a:rPr sz="1000" spc="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0.8</a:t>
            </a:r>
            <a:endParaRPr sz="11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170"/>
              </a:spcBef>
              <a:tabLst>
                <a:tab pos="510540" algn="l"/>
              </a:tabLst>
            </a:pPr>
            <a:r>
              <a:rPr sz="1500" baseline="-22222" dirty="0">
                <a:latin typeface="Symbol"/>
                <a:cs typeface="Symbol"/>
              </a:rPr>
              <a:t></a:t>
            </a:r>
            <a:r>
              <a:rPr sz="1500" baseline="-22222" dirty="0">
                <a:latin typeface="Times New Roman"/>
                <a:cs typeface="Times New Roman"/>
              </a:rPr>
              <a:t>	</a:t>
            </a:r>
            <a:r>
              <a:rPr sz="1100" dirty="0">
                <a:latin typeface="Times New Roman"/>
                <a:cs typeface="Times New Roman"/>
              </a:rPr>
              <a:t>0.6</a:t>
            </a:r>
            <a:endParaRPr sz="11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175"/>
              </a:spcBef>
              <a:tabLst>
                <a:tab pos="509905" algn="l"/>
              </a:tabLst>
            </a:pPr>
            <a:r>
              <a:rPr sz="1500" spc="-89" baseline="8333" dirty="0">
                <a:latin typeface="Symbol"/>
                <a:cs typeface="Symbol"/>
              </a:rPr>
              <a:t></a:t>
            </a:r>
            <a:r>
              <a:rPr sz="1500" spc="-89" baseline="-19444" dirty="0">
                <a:latin typeface="Symbol"/>
                <a:cs typeface="Symbol"/>
              </a:rPr>
              <a:t></a:t>
            </a:r>
            <a:r>
              <a:rPr sz="1100" spc="-60" dirty="0">
                <a:latin typeface="Symbol"/>
                <a:cs typeface="Symbol"/>
              </a:rPr>
              <a:t></a:t>
            </a:r>
            <a:r>
              <a:rPr sz="1100" spc="-60" dirty="0">
                <a:latin typeface="Times New Roman"/>
                <a:cs typeface="Times New Roman"/>
              </a:rPr>
              <a:t>1.6	</a:t>
            </a:r>
            <a:r>
              <a:rPr sz="1100" dirty="0">
                <a:latin typeface="Times New Roman"/>
                <a:cs typeface="Times New Roman"/>
              </a:rPr>
              <a:t>3.2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557275" y="7137696"/>
            <a:ext cx="2919095" cy="59372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510540">
              <a:lnSpc>
                <a:spcPct val="100000"/>
              </a:lnSpc>
              <a:spcBef>
                <a:spcPts val="265"/>
              </a:spcBef>
              <a:tabLst>
                <a:tab pos="840105" algn="l"/>
                <a:tab pos="1385570" algn="l"/>
                <a:tab pos="1808480" algn="l"/>
                <a:tab pos="2653030" algn="l"/>
              </a:tabLst>
            </a:pPr>
            <a:r>
              <a:rPr sz="1100" dirty="0">
                <a:latin typeface="Times New Roman"/>
                <a:cs typeface="Times New Roman"/>
              </a:rPr>
              <a:t>0.6	</a:t>
            </a:r>
            <a:r>
              <a:rPr sz="1100" spc="15" dirty="0">
                <a:latin typeface="Times New Roman"/>
                <a:cs typeface="Times New Roman"/>
              </a:rPr>
              <a:t>0</a:t>
            </a:r>
            <a:r>
              <a:rPr sz="1000" spc="15" dirty="0">
                <a:latin typeface="Symbol"/>
                <a:cs typeface="Symbol"/>
              </a:rPr>
              <a:t></a:t>
            </a:r>
            <a:r>
              <a:rPr sz="1000" spc="15" dirty="0">
                <a:latin typeface="Times New Roman"/>
                <a:cs typeface="Times New Roman"/>
              </a:rPr>
              <a:t>	</a:t>
            </a:r>
            <a:r>
              <a:rPr sz="1000" dirty="0">
                <a:latin typeface="Symbol"/>
                <a:cs typeface="Symbol"/>
              </a:rPr>
              <a:t></a:t>
            </a:r>
            <a:r>
              <a:rPr sz="1000" spc="8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0.6	0.8  </a:t>
            </a:r>
            <a:r>
              <a:rPr sz="1100" spc="75" dirty="0">
                <a:latin typeface="Times New Roman"/>
                <a:cs typeface="Times New Roman"/>
              </a:rPr>
              <a:t> </a:t>
            </a:r>
            <a:r>
              <a:rPr sz="1100" spc="15" dirty="0">
                <a:latin typeface="Times New Roman"/>
                <a:cs typeface="Times New Roman"/>
              </a:rPr>
              <a:t>0</a:t>
            </a:r>
            <a:r>
              <a:rPr sz="1000" spc="15" dirty="0">
                <a:latin typeface="Symbol"/>
                <a:cs typeface="Symbol"/>
              </a:rPr>
              <a:t></a:t>
            </a:r>
            <a:r>
              <a:rPr sz="1000" spc="15" dirty="0">
                <a:latin typeface="Times New Roman"/>
                <a:cs typeface="Times New Roman"/>
              </a:rPr>
              <a:t>	</a:t>
            </a:r>
            <a:r>
              <a:rPr sz="1000" spc="5" dirty="0">
                <a:latin typeface="Symbol"/>
                <a:cs typeface="Symbol"/>
              </a:rPr>
              <a:t></a:t>
            </a:r>
            <a:r>
              <a:rPr sz="1100" spc="5" dirty="0">
                <a:latin typeface="Times New Roman"/>
                <a:cs typeface="Times New Roman"/>
              </a:rPr>
              <a:t>0.6</a:t>
            </a:r>
            <a:endParaRPr sz="11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170"/>
              </a:spcBef>
              <a:tabLst>
                <a:tab pos="474980" algn="l"/>
              </a:tabLst>
            </a:pPr>
            <a:r>
              <a:rPr sz="1500" baseline="-22222" dirty="0">
                <a:latin typeface="Symbol"/>
                <a:cs typeface="Symbol"/>
              </a:rPr>
              <a:t></a:t>
            </a:r>
            <a:r>
              <a:rPr sz="1500" baseline="-22222" dirty="0">
                <a:latin typeface="Times New Roman"/>
                <a:cs typeface="Times New Roman"/>
              </a:rPr>
              <a:t>	</a:t>
            </a:r>
            <a:r>
              <a:rPr sz="1100" spc="-5" dirty="0">
                <a:latin typeface="Symbol"/>
                <a:cs typeface="Symbol"/>
              </a:rPr>
              <a:t></a:t>
            </a:r>
            <a:r>
              <a:rPr sz="1100" spc="-5" dirty="0">
                <a:latin typeface="Times New Roman"/>
                <a:cs typeface="Times New Roman"/>
              </a:rPr>
              <a:t>0.8</a:t>
            </a:r>
            <a:endParaRPr sz="11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175"/>
              </a:spcBef>
              <a:tabLst>
                <a:tab pos="509905" algn="l"/>
              </a:tabLst>
            </a:pPr>
            <a:r>
              <a:rPr sz="1500" spc="-89" baseline="8333" dirty="0">
                <a:latin typeface="Symbol"/>
                <a:cs typeface="Symbol"/>
              </a:rPr>
              <a:t></a:t>
            </a:r>
            <a:r>
              <a:rPr sz="1500" spc="-89" baseline="-19444" dirty="0">
                <a:latin typeface="Symbol"/>
                <a:cs typeface="Symbol"/>
              </a:rPr>
              <a:t></a:t>
            </a:r>
            <a:r>
              <a:rPr sz="1100" spc="-60" dirty="0">
                <a:latin typeface="Symbol"/>
                <a:cs typeface="Symbol"/>
              </a:rPr>
              <a:t></a:t>
            </a:r>
            <a:r>
              <a:rPr sz="1100" spc="-60" dirty="0">
                <a:latin typeface="Times New Roman"/>
                <a:cs typeface="Times New Roman"/>
              </a:rPr>
              <a:t>1.6	</a:t>
            </a:r>
            <a:r>
              <a:rPr sz="1100" dirty="0">
                <a:latin typeface="Times New Roman"/>
                <a:cs typeface="Times New Roman"/>
              </a:rPr>
              <a:t>3.2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92551" y="7325893"/>
            <a:ext cx="1610360" cy="40513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275"/>
              </a:spcBef>
              <a:tabLst>
                <a:tab pos="472440" algn="l"/>
                <a:tab pos="1118870" algn="l"/>
              </a:tabLst>
            </a:pPr>
            <a:r>
              <a:rPr sz="1500" baseline="-22222" dirty="0">
                <a:latin typeface="Symbol"/>
                <a:cs typeface="Symbol"/>
              </a:rPr>
              <a:t></a:t>
            </a:r>
            <a:r>
              <a:rPr sz="1500" baseline="-22222" dirty="0">
                <a:latin typeface="Times New Roman"/>
                <a:cs typeface="Times New Roman"/>
              </a:rPr>
              <a:t>	</a:t>
            </a:r>
            <a:r>
              <a:rPr sz="1100" dirty="0">
                <a:latin typeface="Times New Roman"/>
                <a:cs typeface="Times New Roman"/>
              </a:rPr>
              <a:t>0.6	d.</a:t>
            </a:r>
            <a:r>
              <a:rPr sz="1100" spc="135" dirty="0">
                <a:latin typeface="Times New Roman"/>
                <a:cs typeface="Times New Roman"/>
              </a:rPr>
              <a:t> </a:t>
            </a:r>
            <a:r>
              <a:rPr sz="1500" spc="7" baseline="30555" dirty="0">
                <a:latin typeface="Symbol"/>
                <a:cs typeface="Symbol"/>
              </a:rPr>
              <a:t></a:t>
            </a:r>
            <a:r>
              <a:rPr sz="1100" spc="5" dirty="0">
                <a:latin typeface="Times New Roman"/>
                <a:cs typeface="Times New Roman"/>
              </a:rPr>
              <a:t>0.8</a:t>
            </a:r>
            <a:endParaRPr sz="11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175"/>
              </a:spcBef>
            </a:pPr>
            <a:r>
              <a:rPr sz="1500" spc="-89" baseline="8333" dirty="0">
                <a:latin typeface="Symbol"/>
                <a:cs typeface="Symbol"/>
              </a:rPr>
              <a:t></a:t>
            </a:r>
            <a:r>
              <a:rPr sz="1500" spc="-89" baseline="-19444" dirty="0">
                <a:latin typeface="Symbol"/>
                <a:cs typeface="Symbol"/>
              </a:rPr>
              <a:t></a:t>
            </a:r>
            <a:r>
              <a:rPr sz="1100" spc="-60" dirty="0">
                <a:latin typeface="Symbol"/>
                <a:cs typeface="Symbol"/>
              </a:rPr>
              <a:t></a:t>
            </a:r>
            <a:r>
              <a:rPr sz="1100" spc="-60" dirty="0">
                <a:latin typeface="Times New Roman"/>
                <a:cs typeface="Times New Roman"/>
              </a:rPr>
              <a:t>1.6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3.2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159900" y="7137696"/>
            <a:ext cx="1614170" cy="59372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434340">
              <a:lnSpc>
                <a:spcPct val="100000"/>
              </a:lnSpc>
              <a:spcBef>
                <a:spcPts val="265"/>
              </a:spcBef>
              <a:tabLst>
                <a:tab pos="763270" algn="l"/>
                <a:tab pos="1308735" algn="l"/>
              </a:tabLst>
            </a:pPr>
            <a:r>
              <a:rPr sz="1100" dirty="0">
                <a:latin typeface="Times New Roman"/>
                <a:cs typeface="Times New Roman"/>
              </a:rPr>
              <a:t>0.8	</a:t>
            </a:r>
            <a:r>
              <a:rPr sz="1100" spc="15" dirty="0">
                <a:latin typeface="Times New Roman"/>
                <a:cs typeface="Times New Roman"/>
              </a:rPr>
              <a:t>0</a:t>
            </a:r>
            <a:r>
              <a:rPr sz="1000" spc="15" dirty="0">
                <a:latin typeface="Symbol"/>
                <a:cs typeface="Symbol"/>
              </a:rPr>
              <a:t></a:t>
            </a:r>
            <a:r>
              <a:rPr sz="1000" spc="15" dirty="0">
                <a:latin typeface="Times New Roman"/>
                <a:cs typeface="Times New Roman"/>
              </a:rPr>
              <a:t>	</a:t>
            </a:r>
            <a:r>
              <a:rPr sz="1000" dirty="0">
                <a:latin typeface="Symbol"/>
                <a:cs typeface="Symbol"/>
              </a:rPr>
              <a:t></a:t>
            </a:r>
            <a:r>
              <a:rPr sz="1000" spc="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0.6</a:t>
            </a:r>
            <a:endParaRPr sz="11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170"/>
              </a:spcBef>
              <a:tabLst>
                <a:tab pos="396240" algn="l"/>
              </a:tabLst>
            </a:pPr>
            <a:r>
              <a:rPr sz="1500" baseline="-22222" dirty="0">
                <a:latin typeface="Symbol"/>
                <a:cs typeface="Symbol"/>
              </a:rPr>
              <a:t></a:t>
            </a:r>
            <a:r>
              <a:rPr sz="1500" baseline="-22222" dirty="0">
                <a:latin typeface="Times New Roman"/>
                <a:cs typeface="Times New Roman"/>
              </a:rPr>
              <a:t>	</a:t>
            </a:r>
            <a:r>
              <a:rPr sz="1100" spc="-5" dirty="0">
                <a:latin typeface="Symbol"/>
                <a:cs typeface="Symbol"/>
              </a:rPr>
              <a:t></a:t>
            </a:r>
            <a:r>
              <a:rPr sz="1100" spc="-5" dirty="0">
                <a:latin typeface="Times New Roman"/>
                <a:cs typeface="Times New Roman"/>
              </a:rPr>
              <a:t>0.6</a:t>
            </a:r>
            <a:endParaRPr sz="11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175"/>
              </a:spcBef>
            </a:pPr>
            <a:r>
              <a:rPr sz="1500" spc="-127" baseline="8333" dirty="0">
                <a:latin typeface="Symbol"/>
                <a:cs typeface="Symbol"/>
              </a:rPr>
              <a:t></a:t>
            </a:r>
            <a:r>
              <a:rPr sz="1500" spc="-127" baseline="-19444" dirty="0">
                <a:latin typeface="Symbol"/>
                <a:cs typeface="Symbol"/>
              </a:rPr>
              <a:t></a:t>
            </a:r>
            <a:r>
              <a:rPr sz="1100" spc="-85" dirty="0">
                <a:latin typeface="Times New Roman"/>
                <a:cs typeface="Times New Roman"/>
              </a:rPr>
              <a:t>1.6   </a:t>
            </a:r>
            <a:r>
              <a:rPr sz="1100" spc="7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Symbol"/>
                <a:cs typeface="Symbol"/>
              </a:rPr>
              <a:t></a:t>
            </a:r>
            <a:r>
              <a:rPr sz="1100" spc="-5" dirty="0">
                <a:latin typeface="Times New Roman"/>
                <a:cs typeface="Times New Roman"/>
              </a:rPr>
              <a:t>3.2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241112" y="7348711"/>
            <a:ext cx="534035" cy="192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100" spc="-5" dirty="0">
                <a:latin typeface="Times New Roman"/>
                <a:cs typeface="Times New Roman"/>
              </a:rPr>
              <a:t>e. </a:t>
            </a:r>
            <a:r>
              <a:rPr sz="1500" baseline="30555" dirty="0">
                <a:latin typeface="Symbol"/>
                <a:cs typeface="Symbol"/>
              </a:rPr>
              <a:t></a:t>
            </a:r>
            <a:r>
              <a:rPr sz="1500" spc="-82" baseline="3055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0.8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222777" y="7279882"/>
            <a:ext cx="199390" cy="192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50" spc="22" baseline="-27777" dirty="0">
                <a:latin typeface="Times New Roman"/>
                <a:cs typeface="Times New Roman"/>
              </a:rPr>
              <a:t>0</a:t>
            </a:r>
            <a:r>
              <a:rPr sz="1000" spc="15" dirty="0">
                <a:latin typeface="Symbol"/>
                <a:cs typeface="Symbol"/>
              </a:rPr>
              <a:t>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418693" y="7137696"/>
            <a:ext cx="1003935" cy="59372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512445">
              <a:lnSpc>
                <a:spcPct val="100000"/>
              </a:lnSpc>
              <a:spcBef>
                <a:spcPts val="265"/>
              </a:spcBef>
              <a:tabLst>
                <a:tab pos="842010" algn="l"/>
              </a:tabLst>
            </a:pPr>
            <a:r>
              <a:rPr sz="1100" dirty="0">
                <a:latin typeface="Times New Roman"/>
                <a:cs typeface="Times New Roman"/>
              </a:rPr>
              <a:t>0.8	</a:t>
            </a:r>
            <a:r>
              <a:rPr sz="1100" spc="15" dirty="0">
                <a:latin typeface="Times New Roman"/>
                <a:cs typeface="Times New Roman"/>
              </a:rPr>
              <a:t>0</a:t>
            </a:r>
            <a:r>
              <a:rPr sz="1000" spc="15" dirty="0">
                <a:latin typeface="Symbol"/>
                <a:cs typeface="Symbol"/>
              </a:rPr>
              <a:t></a:t>
            </a:r>
            <a:endParaRPr sz="1000">
              <a:latin typeface="Symbol"/>
              <a:cs typeface="Symbol"/>
            </a:endParaRPr>
          </a:p>
          <a:p>
            <a:pPr marL="50800">
              <a:lnSpc>
                <a:spcPct val="100000"/>
              </a:lnSpc>
              <a:spcBef>
                <a:spcPts val="170"/>
              </a:spcBef>
              <a:tabLst>
                <a:tab pos="474980" algn="l"/>
              </a:tabLst>
            </a:pPr>
            <a:r>
              <a:rPr sz="1500" baseline="-22222" dirty="0">
                <a:latin typeface="Symbol"/>
                <a:cs typeface="Symbol"/>
              </a:rPr>
              <a:t></a:t>
            </a:r>
            <a:r>
              <a:rPr sz="1500" baseline="-22222" dirty="0">
                <a:latin typeface="Times New Roman"/>
                <a:cs typeface="Times New Roman"/>
              </a:rPr>
              <a:t>	</a:t>
            </a:r>
            <a:r>
              <a:rPr sz="1100" spc="-5" dirty="0">
                <a:latin typeface="Symbol"/>
                <a:cs typeface="Symbol"/>
              </a:rPr>
              <a:t></a:t>
            </a:r>
            <a:r>
              <a:rPr sz="1100" spc="-5" dirty="0">
                <a:latin typeface="Times New Roman"/>
                <a:cs typeface="Times New Roman"/>
              </a:rPr>
              <a:t>0.6</a:t>
            </a:r>
            <a:endParaRPr sz="11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175"/>
              </a:spcBef>
              <a:tabLst>
                <a:tab pos="511175" algn="l"/>
              </a:tabLst>
            </a:pPr>
            <a:r>
              <a:rPr sz="1500" spc="-89" baseline="8333" dirty="0">
                <a:latin typeface="Symbol"/>
                <a:cs typeface="Symbol"/>
              </a:rPr>
              <a:t></a:t>
            </a:r>
            <a:r>
              <a:rPr sz="1500" spc="-89" baseline="-19444" dirty="0">
                <a:latin typeface="Symbol"/>
                <a:cs typeface="Symbol"/>
              </a:rPr>
              <a:t></a:t>
            </a:r>
            <a:r>
              <a:rPr sz="1100" spc="-60" dirty="0">
                <a:latin typeface="Symbol"/>
                <a:cs typeface="Symbol"/>
              </a:rPr>
              <a:t></a:t>
            </a:r>
            <a:r>
              <a:rPr sz="1100" spc="-60" dirty="0">
                <a:latin typeface="Times New Roman"/>
                <a:cs typeface="Times New Roman"/>
              </a:rPr>
              <a:t>1.6	</a:t>
            </a:r>
            <a:r>
              <a:rPr sz="1100" dirty="0">
                <a:latin typeface="Times New Roman"/>
                <a:cs typeface="Times New Roman"/>
              </a:rPr>
              <a:t>3.2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221969" y="7412688"/>
            <a:ext cx="200660" cy="300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3030">
              <a:lnSpc>
                <a:spcPts val="1025"/>
              </a:lnSpc>
              <a:spcBef>
                <a:spcPts val="95"/>
              </a:spcBef>
            </a:pPr>
            <a:r>
              <a:rPr sz="1000" dirty="0">
                <a:latin typeface="Symbol"/>
                <a:cs typeface="Symbol"/>
              </a:rPr>
              <a:t></a:t>
            </a:r>
            <a:endParaRPr sz="1000">
              <a:latin typeface="Symbol"/>
              <a:cs typeface="Symbol"/>
            </a:endParaRPr>
          </a:p>
          <a:p>
            <a:pPr marL="38100">
              <a:lnSpc>
                <a:spcPts val="1145"/>
              </a:lnSpc>
            </a:pPr>
            <a:r>
              <a:rPr sz="1650" spc="-172" baseline="-7575" dirty="0">
                <a:latin typeface="Times New Roman"/>
                <a:cs typeface="Times New Roman"/>
              </a:rPr>
              <a:t>1</a:t>
            </a:r>
            <a:r>
              <a:rPr sz="1000" spc="-114" dirty="0">
                <a:latin typeface="Symbol"/>
                <a:cs typeface="Symbol"/>
              </a:rPr>
              <a:t></a:t>
            </a:r>
            <a:r>
              <a:rPr sz="1500" spc="-172" baseline="-27777" dirty="0">
                <a:latin typeface="Symbol"/>
                <a:cs typeface="Symbol"/>
              </a:rPr>
              <a:t></a:t>
            </a:r>
            <a:endParaRPr sz="1500" baseline="-27777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73100" y="7924800"/>
            <a:ext cx="35521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22. </a:t>
            </a:r>
            <a:r>
              <a:rPr sz="1200" spc="-5" dirty="0">
                <a:latin typeface="Times New Roman"/>
                <a:cs typeface="Times New Roman"/>
              </a:rPr>
              <a:t>Koordinat </a:t>
            </a:r>
            <a:r>
              <a:rPr sz="1200" dirty="0">
                <a:latin typeface="Times New Roman"/>
                <a:cs typeface="Times New Roman"/>
              </a:rPr>
              <a:t>objek baru hasil </a:t>
            </a:r>
            <a:r>
              <a:rPr sz="1200" spc="-5" dirty="0">
                <a:latin typeface="Times New Roman"/>
                <a:cs typeface="Times New Roman"/>
              </a:rPr>
              <a:t>transformasi </a:t>
            </a:r>
            <a:r>
              <a:rPr sz="1200" dirty="0">
                <a:latin typeface="Times New Roman"/>
                <a:cs typeface="Times New Roman"/>
              </a:rPr>
              <a:t>di atas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adalah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01700" y="8100059"/>
            <a:ext cx="2183765" cy="383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1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a.  {(2.8, 2.4), (5.6, 2.8), (4.4,</a:t>
            </a:r>
            <a:r>
              <a:rPr sz="1200" spc="-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1.8)}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c.  {(2.4, 2.8), (5.6, 2.8), (4.4,</a:t>
            </a:r>
            <a:r>
              <a:rPr sz="1200" spc="-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1.2)}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416284" y="8100059"/>
            <a:ext cx="2191385" cy="383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1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b.  {(2.8, 2.4), (5.6, 2.8), (4.4,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1.2)}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d.  {(2.8, 2.4), (5.8, 2.6), (4.4,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1.8)}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930900" y="8275319"/>
            <a:ext cx="9385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e. Semua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salah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73100" y="8625840"/>
            <a:ext cx="46107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23. Elemen skala </a:t>
            </a:r>
            <a:r>
              <a:rPr sz="1200" spc="-5" dirty="0">
                <a:latin typeface="Times New Roman"/>
                <a:cs typeface="Times New Roman"/>
              </a:rPr>
              <a:t>pada </a:t>
            </a:r>
            <a:r>
              <a:rPr sz="1200" dirty="0">
                <a:latin typeface="Times New Roman"/>
                <a:cs typeface="Times New Roman"/>
              </a:rPr>
              <a:t>matriks transformasi </a:t>
            </a:r>
            <a:r>
              <a:rPr sz="1200" spc="-5" dirty="0">
                <a:latin typeface="Times New Roman"/>
                <a:cs typeface="Times New Roman"/>
              </a:rPr>
              <a:t>umum </a:t>
            </a:r>
            <a:r>
              <a:rPr sz="1200" dirty="0">
                <a:latin typeface="Times New Roman"/>
                <a:cs typeface="Times New Roman"/>
              </a:rPr>
              <a:t>3 </a:t>
            </a:r>
            <a:r>
              <a:rPr sz="1200" spc="-5" dirty="0">
                <a:latin typeface="Times New Roman"/>
                <a:cs typeface="Times New Roman"/>
              </a:rPr>
              <a:t>dimensi terdapat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pada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01700" y="8801100"/>
            <a:ext cx="1953260" cy="383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1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a. baris ke 4 </a:t>
            </a:r>
            <a:r>
              <a:rPr sz="1200" spc="-5" dirty="0">
                <a:latin typeface="Times New Roman"/>
                <a:cs typeface="Times New Roman"/>
              </a:rPr>
              <a:t>kolom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d. baris ke 4 kolom 1,2,3 </a:t>
            </a:r>
            <a:r>
              <a:rPr sz="1200" spc="-10" dirty="0">
                <a:latin typeface="Times New Roman"/>
                <a:cs typeface="Times New Roman"/>
              </a:rPr>
              <a:t>dan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4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187578" y="8801100"/>
            <a:ext cx="3660140" cy="383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10"/>
              </a:lnSpc>
              <a:spcBef>
                <a:spcPts val="100"/>
              </a:spcBef>
              <a:tabLst>
                <a:tab pos="1840864" algn="l"/>
              </a:tabLst>
            </a:pPr>
            <a:r>
              <a:rPr sz="1200" dirty="0">
                <a:latin typeface="Times New Roman"/>
                <a:cs typeface="Times New Roman"/>
              </a:rPr>
              <a:t>b. baris ke 4  kolom 1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dan</a:t>
            </a:r>
            <a:r>
              <a:rPr sz="1200" dirty="0">
                <a:latin typeface="Times New Roman"/>
                <a:cs typeface="Times New Roman"/>
              </a:rPr>
              <a:t> 2	c. baris ke 4 </a:t>
            </a:r>
            <a:r>
              <a:rPr sz="1200" spc="-5" dirty="0">
                <a:latin typeface="Times New Roman"/>
                <a:cs typeface="Times New Roman"/>
              </a:rPr>
              <a:t>kolom </a:t>
            </a:r>
            <a:r>
              <a:rPr sz="1200" dirty="0">
                <a:latin typeface="Times New Roman"/>
                <a:cs typeface="Times New Roman"/>
              </a:rPr>
              <a:t>1,2 dan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3</a:t>
            </a:r>
            <a:endParaRPr sz="1200">
              <a:latin typeface="Times New Roman"/>
              <a:cs typeface="Times New Roman"/>
            </a:endParaRPr>
          </a:p>
          <a:p>
            <a:pPr marL="2286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e. Semua </a:t>
            </a:r>
            <a:r>
              <a:rPr sz="1200" spc="-5" dirty="0">
                <a:latin typeface="Times New Roman"/>
                <a:cs typeface="Times New Roman"/>
              </a:rPr>
              <a:t>jawawban tidak </a:t>
            </a:r>
            <a:r>
              <a:rPr sz="1200" spc="-10" dirty="0">
                <a:latin typeface="Times New Roman"/>
                <a:cs typeface="Times New Roman"/>
              </a:rPr>
              <a:t>ada </a:t>
            </a:r>
            <a:r>
              <a:rPr sz="1200" spc="-5" dirty="0">
                <a:latin typeface="Times New Roman"/>
                <a:cs typeface="Times New Roman"/>
              </a:rPr>
              <a:t>yang</a:t>
            </a:r>
            <a:r>
              <a:rPr sz="1200" dirty="0">
                <a:latin typeface="Times New Roman"/>
                <a:cs typeface="Times New Roman"/>
              </a:rPr>
              <a:t> benar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369776" y="9523293"/>
            <a:ext cx="102235" cy="209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836622" y="9523293"/>
            <a:ext cx="102235" cy="209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656151" y="9508522"/>
            <a:ext cx="205104" cy="209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800" spc="15" baseline="-6944" dirty="0">
                <a:latin typeface="Times New Roman"/>
                <a:cs typeface="Times New Roman"/>
              </a:rPr>
              <a:t>0</a:t>
            </a:r>
            <a:r>
              <a:rPr sz="1000" spc="10" dirty="0">
                <a:latin typeface="Symbol"/>
                <a:cs typeface="Symbol"/>
              </a:rPr>
              <a:t>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038173" y="9516307"/>
            <a:ext cx="1149350" cy="7931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0"/>
              </a:spcBef>
              <a:tabLst>
                <a:tab pos="486409" algn="l"/>
              </a:tabLst>
            </a:pPr>
            <a:r>
              <a:rPr sz="1500" spc="-7" baseline="8333" dirty="0">
                <a:latin typeface="Symbol"/>
                <a:cs typeface="Symbol"/>
              </a:rPr>
              <a:t></a:t>
            </a:r>
            <a:r>
              <a:rPr sz="1200" spc="-5" dirty="0">
                <a:latin typeface="Times New Roman"/>
                <a:cs typeface="Times New Roman"/>
              </a:rPr>
              <a:t>cos</a:t>
            </a:r>
            <a:r>
              <a:rPr sz="1250" i="1" spc="-5" dirty="0">
                <a:latin typeface="Symbol"/>
                <a:cs typeface="Symbol"/>
              </a:rPr>
              <a:t></a:t>
            </a:r>
            <a:r>
              <a:rPr sz="1250" spc="-5" dirty="0">
                <a:latin typeface="Times New Roman"/>
                <a:cs typeface="Times New Roman"/>
              </a:rPr>
              <a:t>	</a:t>
            </a:r>
            <a:r>
              <a:rPr sz="1200" dirty="0">
                <a:latin typeface="Times New Roman"/>
                <a:cs typeface="Times New Roman"/>
              </a:rPr>
              <a:t>0</a:t>
            </a:r>
            <a:r>
              <a:rPr sz="1200" spc="254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-sin</a:t>
            </a:r>
            <a:r>
              <a:rPr sz="1250" i="1" spc="-15" dirty="0">
                <a:latin typeface="Symbol"/>
                <a:cs typeface="Symbol"/>
              </a:rPr>
              <a:t></a:t>
            </a:r>
            <a:endParaRPr sz="1250">
              <a:latin typeface="Symbol"/>
              <a:cs typeface="Symbol"/>
            </a:endParaRPr>
          </a:p>
          <a:p>
            <a:pPr marL="64769" algn="ctr">
              <a:lnSpc>
                <a:spcPct val="100000"/>
              </a:lnSpc>
              <a:spcBef>
                <a:spcPts val="60"/>
              </a:spcBef>
              <a:tabLst>
                <a:tab pos="370840" algn="l"/>
                <a:tab pos="690880" algn="l"/>
              </a:tabLst>
            </a:pPr>
            <a:r>
              <a:rPr sz="1200" dirty="0">
                <a:latin typeface="Times New Roman"/>
                <a:cs typeface="Times New Roman"/>
              </a:rPr>
              <a:t>0	1	0</a:t>
            </a:r>
            <a:endParaRPr sz="1200">
              <a:latin typeface="Times New Roman"/>
              <a:cs typeface="Times New Roman"/>
            </a:endParaRPr>
          </a:p>
          <a:p>
            <a:pPr marL="563245">
              <a:lnSpc>
                <a:spcPct val="100000"/>
              </a:lnSpc>
              <a:spcBef>
                <a:spcPts val="20"/>
              </a:spcBef>
            </a:pPr>
            <a:r>
              <a:rPr sz="1200" dirty="0">
                <a:latin typeface="Times New Roman"/>
                <a:cs typeface="Times New Roman"/>
              </a:rPr>
              <a:t>0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cos</a:t>
            </a:r>
            <a:r>
              <a:rPr sz="1250" i="1" spc="-5" dirty="0">
                <a:latin typeface="Symbol"/>
                <a:cs typeface="Symbol"/>
              </a:rPr>
              <a:t></a:t>
            </a:r>
            <a:endParaRPr sz="1250">
              <a:latin typeface="Symbol"/>
              <a:cs typeface="Symbol"/>
            </a:endParaRPr>
          </a:p>
          <a:p>
            <a:pPr marL="255904">
              <a:lnSpc>
                <a:spcPct val="100000"/>
              </a:lnSpc>
              <a:spcBef>
                <a:spcPts val="60"/>
              </a:spcBef>
              <a:tabLst>
                <a:tab pos="562610" algn="l"/>
                <a:tab pos="882015" algn="l"/>
              </a:tabLst>
            </a:pPr>
            <a:r>
              <a:rPr sz="1200" dirty="0">
                <a:latin typeface="Times New Roman"/>
                <a:cs typeface="Times New Roman"/>
              </a:rPr>
              <a:t>0	0	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200988" y="9508522"/>
            <a:ext cx="205740" cy="209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800" spc="22" baseline="-6944" dirty="0">
                <a:latin typeface="Times New Roman"/>
                <a:cs typeface="Times New Roman"/>
              </a:rPr>
              <a:t>0</a:t>
            </a:r>
            <a:r>
              <a:rPr sz="1000" spc="15" dirty="0">
                <a:latin typeface="Symbol"/>
                <a:cs typeface="Symbol"/>
              </a:rPr>
              <a:t>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656304" y="9629921"/>
            <a:ext cx="205104" cy="209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800" spc="15" baseline="-32407" dirty="0">
                <a:latin typeface="Times New Roman"/>
                <a:cs typeface="Times New Roman"/>
              </a:rPr>
              <a:t>0</a:t>
            </a:r>
            <a:r>
              <a:rPr sz="1000" spc="10" dirty="0">
                <a:latin typeface="Symbol"/>
                <a:cs typeface="Symbol"/>
              </a:rPr>
              <a:t>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201318" y="9629921"/>
            <a:ext cx="205104" cy="209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800" spc="15" baseline="-32407" dirty="0">
                <a:latin typeface="Times New Roman"/>
                <a:cs typeface="Times New Roman"/>
              </a:rPr>
              <a:t>0</a:t>
            </a:r>
            <a:r>
              <a:rPr sz="1000" spc="10" dirty="0">
                <a:latin typeface="Symbol"/>
                <a:cs typeface="Symbol"/>
              </a:rPr>
              <a:t>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755593" y="9907873"/>
            <a:ext cx="102235" cy="4013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200" dirty="0"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47700" y="9326880"/>
            <a:ext cx="3422015" cy="408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24. </a:t>
            </a:r>
            <a:r>
              <a:rPr sz="1200" spc="-5" dirty="0">
                <a:latin typeface="Times New Roman"/>
                <a:cs typeface="Times New Roman"/>
              </a:rPr>
              <a:t>MTU </a:t>
            </a:r>
            <a:r>
              <a:rPr sz="1200" dirty="0">
                <a:latin typeface="Times New Roman"/>
                <a:cs typeface="Times New Roman"/>
              </a:rPr>
              <a:t>Rotasi objek 3 </a:t>
            </a:r>
            <a:r>
              <a:rPr sz="1200" spc="-5" dirty="0">
                <a:latin typeface="Times New Roman"/>
                <a:cs typeface="Times New Roman"/>
              </a:rPr>
              <a:t>dimensi pada sumbu </a:t>
            </a:r>
            <a:r>
              <a:rPr sz="1200" dirty="0">
                <a:latin typeface="Times New Roman"/>
                <a:cs typeface="Times New Roman"/>
              </a:rPr>
              <a:t>Z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adalah</a:t>
            </a:r>
            <a:endParaRPr sz="1200">
              <a:latin typeface="Times New Roman"/>
              <a:cs typeface="Times New Roman"/>
            </a:endParaRPr>
          </a:p>
          <a:p>
            <a:pPr marL="2952750">
              <a:lnSpc>
                <a:spcPct val="100000"/>
              </a:lnSpc>
              <a:spcBef>
                <a:spcPts val="70"/>
              </a:spcBef>
            </a:pPr>
            <a:r>
              <a:rPr sz="1500" spc="-7" baseline="8333" dirty="0">
                <a:latin typeface="Symbol"/>
                <a:cs typeface="Symbol"/>
              </a:rPr>
              <a:t></a:t>
            </a:r>
            <a:r>
              <a:rPr sz="1200" spc="-5" dirty="0">
                <a:latin typeface="Times New Roman"/>
                <a:cs typeface="Times New Roman"/>
              </a:rPr>
              <a:t>cos</a:t>
            </a:r>
            <a:r>
              <a:rPr sz="1250" i="1" spc="-5" dirty="0">
                <a:latin typeface="Symbol"/>
                <a:cs typeface="Symbol"/>
              </a:rPr>
              <a:t></a:t>
            </a:r>
            <a:endParaRPr sz="1250">
              <a:latin typeface="Symbol"/>
              <a:cs typeface="Symbo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969258" y="9509673"/>
            <a:ext cx="1330960" cy="209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189355" algn="l"/>
              </a:tabLst>
            </a:pPr>
            <a:r>
              <a:rPr sz="1000" spc="10" dirty="0">
                <a:latin typeface="Symbol"/>
                <a:cs typeface="Symbol"/>
              </a:rPr>
              <a:t></a:t>
            </a:r>
            <a:r>
              <a:rPr sz="1800" baseline="-4629" dirty="0">
                <a:latin typeface="Times New Roman"/>
                <a:cs typeface="Times New Roman"/>
              </a:rPr>
              <a:t>1	</a:t>
            </a:r>
            <a:r>
              <a:rPr sz="1800" spc="37" baseline="-4629" dirty="0">
                <a:latin typeface="Times New Roman"/>
                <a:cs typeface="Times New Roman"/>
              </a:rPr>
              <a:t>0</a:t>
            </a:r>
            <a:r>
              <a:rPr sz="1000" dirty="0">
                <a:latin typeface="Symbol"/>
                <a:cs typeface="Symbol"/>
              </a:rPr>
              <a:t>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550106" y="9516307"/>
            <a:ext cx="1067435" cy="7931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37845">
              <a:lnSpc>
                <a:spcPct val="100000"/>
              </a:lnSpc>
              <a:spcBef>
                <a:spcPts val="120"/>
              </a:spcBef>
              <a:tabLst>
                <a:tab pos="952500" algn="l"/>
              </a:tabLst>
            </a:pPr>
            <a:r>
              <a:rPr sz="1200" spc="-10" dirty="0">
                <a:latin typeface="Times New Roman"/>
                <a:cs typeface="Times New Roman"/>
              </a:rPr>
              <a:t>sin</a:t>
            </a:r>
            <a:r>
              <a:rPr sz="1250" i="1" spc="-10" dirty="0">
                <a:latin typeface="Symbol"/>
                <a:cs typeface="Symbol"/>
              </a:rPr>
              <a:t></a:t>
            </a:r>
            <a:r>
              <a:rPr sz="1250" spc="-10" dirty="0">
                <a:latin typeface="Times New Roman"/>
                <a:cs typeface="Times New Roman"/>
              </a:rPr>
              <a:t>	</a:t>
            </a:r>
            <a:r>
              <a:rPr sz="1200" dirty="0"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10"/>
              </a:spcBef>
              <a:tabLst>
                <a:tab pos="525145" algn="l"/>
                <a:tab pos="952500" algn="l"/>
              </a:tabLst>
            </a:pPr>
            <a:r>
              <a:rPr sz="1500" spc="15" baseline="38888" dirty="0">
                <a:latin typeface="Symbol"/>
                <a:cs typeface="Symbol"/>
              </a:rPr>
              <a:t></a:t>
            </a:r>
            <a:r>
              <a:rPr sz="1200" spc="10" dirty="0">
                <a:latin typeface="Times New Roman"/>
                <a:cs typeface="Times New Roman"/>
              </a:rPr>
              <a:t>sin</a:t>
            </a:r>
            <a:r>
              <a:rPr sz="1250" i="1" spc="10" dirty="0">
                <a:latin typeface="Symbol"/>
                <a:cs typeface="Symbol"/>
              </a:rPr>
              <a:t></a:t>
            </a:r>
            <a:r>
              <a:rPr sz="1250" spc="10" dirty="0">
                <a:latin typeface="Times New Roman"/>
                <a:cs typeface="Times New Roman"/>
              </a:rPr>
              <a:t>	</a:t>
            </a:r>
            <a:r>
              <a:rPr sz="1200" spc="-5" dirty="0">
                <a:latin typeface="Times New Roman"/>
                <a:cs typeface="Times New Roman"/>
              </a:rPr>
              <a:t>cos</a:t>
            </a:r>
            <a:r>
              <a:rPr sz="1250" i="1" spc="-5" dirty="0">
                <a:latin typeface="Symbol"/>
                <a:cs typeface="Symbol"/>
              </a:rPr>
              <a:t></a:t>
            </a:r>
            <a:r>
              <a:rPr sz="1250" spc="-5" dirty="0">
                <a:latin typeface="Times New Roman"/>
                <a:cs typeface="Times New Roman"/>
              </a:rPr>
              <a:t>	</a:t>
            </a:r>
            <a:r>
              <a:rPr sz="1200" dirty="0"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  <a:p>
            <a:pPr marL="642620">
              <a:lnSpc>
                <a:spcPct val="100000"/>
              </a:lnSpc>
              <a:spcBef>
                <a:spcPts val="60"/>
              </a:spcBef>
              <a:tabLst>
                <a:tab pos="951230" algn="l"/>
              </a:tabLst>
            </a:pPr>
            <a:r>
              <a:rPr sz="1200" dirty="0">
                <a:latin typeface="Times New Roman"/>
                <a:cs typeface="Times New Roman"/>
              </a:rPr>
              <a:t>0	1</a:t>
            </a:r>
            <a:endParaRPr sz="1200">
              <a:latin typeface="Times New Roman"/>
              <a:cs typeface="Times New Roman"/>
            </a:endParaRPr>
          </a:p>
          <a:p>
            <a:pPr marL="642620">
              <a:lnSpc>
                <a:spcPct val="100000"/>
              </a:lnSpc>
              <a:spcBef>
                <a:spcPts val="70"/>
              </a:spcBef>
              <a:tabLst>
                <a:tab pos="952500" algn="l"/>
              </a:tabLst>
            </a:pPr>
            <a:r>
              <a:rPr sz="1200" dirty="0">
                <a:latin typeface="Times New Roman"/>
                <a:cs typeface="Times New Roman"/>
              </a:rPr>
              <a:t>0	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943731" y="9631071"/>
            <a:ext cx="204470" cy="209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000" spc="10" dirty="0">
                <a:latin typeface="Symbol"/>
                <a:cs typeface="Symbol"/>
              </a:rPr>
              <a:t></a:t>
            </a:r>
            <a:r>
              <a:rPr sz="1800" spc="15" baseline="-30092" dirty="0">
                <a:latin typeface="Times New Roman"/>
                <a:cs typeface="Times New Roman"/>
              </a:rPr>
              <a:t>0</a:t>
            </a:r>
            <a:endParaRPr sz="1800" baseline="-30092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120597" y="9631071"/>
            <a:ext cx="205104" cy="209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800" spc="15" baseline="-30092" dirty="0">
                <a:latin typeface="Times New Roman"/>
                <a:cs typeface="Times New Roman"/>
              </a:rPr>
              <a:t>0</a:t>
            </a:r>
            <a:r>
              <a:rPr sz="1000" spc="10" dirty="0">
                <a:latin typeface="Symbol"/>
                <a:cs typeface="Symbol"/>
              </a:rPr>
              <a:t>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386387" y="9830391"/>
            <a:ext cx="301625" cy="179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5"/>
              </a:lnSpc>
            </a:pPr>
            <a:r>
              <a:rPr sz="1200" dirty="0">
                <a:latin typeface="Times New Roman"/>
                <a:cs typeface="Times New Roman"/>
              </a:rPr>
              <a:t>b.</a:t>
            </a:r>
            <a:r>
              <a:rPr sz="1200" spc="120" dirty="0">
                <a:latin typeface="Times New Roman"/>
                <a:cs typeface="Times New Roman"/>
              </a:rPr>
              <a:t> </a:t>
            </a:r>
            <a:r>
              <a:rPr sz="1500" baseline="22222" dirty="0">
                <a:latin typeface="Symbol"/>
                <a:cs typeface="Symbol"/>
              </a:rPr>
              <a:t></a:t>
            </a:r>
            <a:endParaRPr sz="1500" baseline="22222">
              <a:latin typeface="Symbol"/>
              <a:cs typeface="Symbo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776991" y="9804834"/>
            <a:ext cx="292100" cy="209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200" spc="-5" dirty="0">
                <a:latin typeface="Times New Roman"/>
                <a:cs typeface="Times New Roman"/>
              </a:rPr>
              <a:t>a.</a:t>
            </a:r>
            <a:r>
              <a:rPr sz="1200" spc="120" dirty="0">
                <a:latin typeface="Times New Roman"/>
                <a:cs typeface="Times New Roman"/>
              </a:rPr>
              <a:t> </a:t>
            </a:r>
            <a:r>
              <a:rPr sz="1500" baseline="22222" dirty="0">
                <a:latin typeface="Symbol"/>
                <a:cs typeface="Symbol"/>
              </a:rPr>
              <a:t></a:t>
            </a:r>
            <a:endParaRPr sz="1500" baseline="22222">
              <a:latin typeface="Symbol"/>
              <a:cs typeface="Symbo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070482" y="10336585"/>
            <a:ext cx="204470" cy="209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800" spc="15" baseline="-6944" dirty="0">
                <a:latin typeface="Times New Roman"/>
                <a:cs typeface="Times New Roman"/>
              </a:rPr>
              <a:t>0</a:t>
            </a:r>
            <a:r>
              <a:rPr sz="1000" spc="10" dirty="0">
                <a:latin typeface="Symbol"/>
                <a:cs typeface="Symbol"/>
              </a:rPr>
              <a:t>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070635" y="10457983"/>
            <a:ext cx="204470" cy="209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800" spc="15" baseline="-32407" dirty="0">
                <a:latin typeface="Times New Roman"/>
                <a:cs typeface="Times New Roman"/>
              </a:rPr>
              <a:t>0</a:t>
            </a:r>
            <a:r>
              <a:rPr sz="1000" spc="10" dirty="0">
                <a:latin typeface="Symbol"/>
                <a:cs typeface="Symbol"/>
              </a:rPr>
              <a:t>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158094" y="10736088"/>
            <a:ext cx="102235" cy="4013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200" dirty="0"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939931" y="10344514"/>
            <a:ext cx="1092200" cy="7931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20"/>
              </a:spcBef>
              <a:tabLst>
                <a:tab pos="562610" algn="l"/>
                <a:tab pos="976630" algn="l"/>
              </a:tabLst>
            </a:pPr>
            <a:r>
              <a:rPr sz="1500" spc="22" baseline="8333" dirty="0">
                <a:latin typeface="Symbol"/>
                <a:cs typeface="Symbol"/>
              </a:rPr>
              <a:t></a:t>
            </a:r>
            <a:r>
              <a:rPr sz="1200" spc="15" dirty="0">
                <a:latin typeface="Times New Roman"/>
                <a:cs typeface="Times New Roman"/>
              </a:rPr>
              <a:t>cos</a:t>
            </a:r>
            <a:r>
              <a:rPr sz="1250" i="1" spc="15" dirty="0">
                <a:latin typeface="Symbol"/>
                <a:cs typeface="Symbol"/>
              </a:rPr>
              <a:t></a:t>
            </a:r>
            <a:r>
              <a:rPr sz="1250" spc="15" dirty="0">
                <a:latin typeface="Times New Roman"/>
                <a:cs typeface="Times New Roman"/>
              </a:rPr>
              <a:t>	</a:t>
            </a:r>
            <a:r>
              <a:rPr sz="1200" spc="-10" dirty="0">
                <a:latin typeface="Times New Roman"/>
                <a:cs typeface="Times New Roman"/>
              </a:rPr>
              <a:t>sin</a:t>
            </a:r>
            <a:r>
              <a:rPr sz="1250" i="1" spc="-10" dirty="0">
                <a:latin typeface="Symbol"/>
                <a:cs typeface="Symbol"/>
              </a:rPr>
              <a:t></a:t>
            </a:r>
            <a:r>
              <a:rPr sz="1250" spc="-10" dirty="0">
                <a:latin typeface="Times New Roman"/>
                <a:cs typeface="Times New Roman"/>
              </a:rPr>
              <a:t>	</a:t>
            </a:r>
            <a:r>
              <a:rPr sz="1200" dirty="0"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10"/>
              </a:spcBef>
              <a:tabLst>
                <a:tab pos="549275" algn="l"/>
                <a:tab pos="977265" algn="l"/>
              </a:tabLst>
            </a:pPr>
            <a:r>
              <a:rPr sz="1500" spc="-15" baseline="38888" dirty="0">
                <a:latin typeface="Symbol"/>
                <a:cs typeface="Symbol"/>
              </a:rPr>
              <a:t></a:t>
            </a:r>
            <a:r>
              <a:rPr sz="1200" spc="-10" dirty="0">
                <a:latin typeface="Times New Roman"/>
                <a:cs typeface="Times New Roman"/>
              </a:rPr>
              <a:t>-sin</a:t>
            </a:r>
            <a:r>
              <a:rPr sz="1250" i="1" spc="-10" dirty="0">
                <a:latin typeface="Symbol"/>
                <a:cs typeface="Symbol"/>
              </a:rPr>
              <a:t></a:t>
            </a:r>
            <a:r>
              <a:rPr sz="1250" spc="-10" dirty="0">
                <a:latin typeface="Times New Roman"/>
                <a:cs typeface="Times New Roman"/>
              </a:rPr>
              <a:t>	</a:t>
            </a:r>
            <a:r>
              <a:rPr sz="1200" spc="-5" dirty="0">
                <a:latin typeface="Times New Roman"/>
                <a:cs typeface="Times New Roman"/>
              </a:rPr>
              <a:t>cos</a:t>
            </a:r>
            <a:r>
              <a:rPr sz="1250" i="1" spc="-5" dirty="0">
                <a:latin typeface="Symbol"/>
                <a:cs typeface="Symbol"/>
              </a:rPr>
              <a:t></a:t>
            </a:r>
            <a:r>
              <a:rPr sz="1250" spc="-5" dirty="0">
                <a:latin typeface="Times New Roman"/>
                <a:cs typeface="Times New Roman"/>
              </a:rPr>
              <a:t>	</a:t>
            </a:r>
            <a:r>
              <a:rPr sz="1200" dirty="0"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  <a:p>
            <a:pPr marL="667385">
              <a:lnSpc>
                <a:spcPct val="100000"/>
              </a:lnSpc>
              <a:spcBef>
                <a:spcPts val="60"/>
              </a:spcBef>
              <a:tabLst>
                <a:tab pos="975994" algn="l"/>
              </a:tabLst>
            </a:pPr>
            <a:r>
              <a:rPr sz="1200" dirty="0">
                <a:latin typeface="Times New Roman"/>
                <a:cs typeface="Times New Roman"/>
              </a:rPr>
              <a:t>0	1</a:t>
            </a:r>
            <a:endParaRPr sz="1200">
              <a:latin typeface="Times New Roman"/>
              <a:cs typeface="Times New Roman"/>
            </a:endParaRPr>
          </a:p>
          <a:p>
            <a:pPr marL="667385">
              <a:lnSpc>
                <a:spcPct val="100000"/>
              </a:lnSpc>
              <a:spcBef>
                <a:spcPts val="70"/>
              </a:spcBef>
              <a:tabLst>
                <a:tab pos="977265" algn="l"/>
              </a:tabLst>
            </a:pPr>
            <a:r>
              <a:rPr sz="1200" dirty="0">
                <a:latin typeface="Times New Roman"/>
                <a:cs typeface="Times New Roman"/>
              </a:rPr>
              <a:t>0	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777071" y="10658598"/>
            <a:ext cx="300990" cy="179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45"/>
              </a:lnSpc>
            </a:pPr>
            <a:r>
              <a:rPr sz="1200" dirty="0">
                <a:latin typeface="Times New Roman"/>
                <a:cs typeface="Times New Roman"/>
              </a:rPr>
              <a:t>d.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500" baseline="22222" dirty="0">
                <a:latin typeface="Symbol"/>
                <a:cs typeface="Symbol"/>
              </a:rPr>
              <a:t></a:t>
            </a:r>
            <a:endParaRPr sz="1500" baseline="22222">
              <a:latin typeface="Symbol"/>
              <a:cs typeface="Symbo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114245" y="9655478"/>
            <a:ext cx="7429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latin typeface="Symbol"/>
                <a:cs typeface="Symbol"/>
              </a:rPr>
              <a:t>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921942" y="9804834"/>
            <a:ext cx="292100" cy="209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200" spc="-5" dirty="0">
                <a:latin typeface="Times New Roman"/>
                <a:cs typeface="Times New Roman"/>
              </a:rPr>
              <a:t>c.</a:t>
            </a:r>
            <a:r>
              <a:rPr sz="1200" spc="120" dirty="0">
                <a:latin typeface="Times New Roman"/>
                <a:cs typeface="Times New Roman"/>
              </a:rPr>
              <a:t> </a:t>
            </a:r>
            <a:r>
              <a:rPr sz="1500" baseline="22222" dirty="0">
                <a:latin typeface="Symbol"/>
                <a:cs typeface="Symbol"/>
              </a:rPr>
              <a:t></a:t>
            </a:r>
            <a:endParaRPr sz="1500" baseline="22222">
              <a:latin typeface="Symbol"/>
              <a:cs typeface="Symbo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088591" y="9899660"/>
            <a:ext cx="410209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500" spc="15" baseline="16666" dirty="0">
                <a:latin typeface="Symbol"/>
                <a:cs typeface="Symbol"/>
              </a:rPr>
              <a:t></a:t>
            </a:r>
            <a:r>
              <a:rPr sz="1200" spc="10" dirty="0">
                <a:latin typeface="Times New Roman"/>
                <a:cs typeface="Times New Roman"/>
              </a:rPr>
              <a:t>sin</a:t>
            </a:r>
            <a:r>
              <a:rPr sz="1250" i="1" spc="10" dirty="0">
                <a:latin typeface="Symbol"/>
                <a:cs typeface="Symbol"/>
              </a:rPr>
              <a:t></a:t>
            </a:r>
            <a:endParaRPr sz="1250">
              <a:latin typeface="Symbol"/>
              <a:cs typeface="Symbo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761289" y="9776876"/>
            <a:ext cx="7429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latin typeface="Symbol"/>
                <a:cs typeface="Symbol"/>
              </a:rPr>
              <a:t>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656255" y="9872717"/>
            <a:ext cx="205104" cy="209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800" spc="15" baseline="-13888" dirty="0">
                <a:latin typeface="Times New Roman"/>
                <a:cs typeface="Times New Roman"/>
              </a:rPr>
              <a:t>0</a:t>
            </a:r>
            <a:r>
              <a:rPr sz="1000" spc="10" dirty="0">
                <a:latin typeface="Symbol"/>
                <a:cs typeface="Symbol"/>
              </a:rPr>
              <a:t>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655035" y="9994115"/>
            <a:ext cx="205740" cy="209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800" spc="22" baseline="-39351" dirty="0">
                <a:latin typeface="Times New Roman"/>
                <a:cs typeface="Times New Roman"/>
              </a:rPr>
              <a:t>1</a:t>
            </a:r>
            <a:r>
              <a:rPr sz="1000" spc="15" dirty="0">
                <a:latin typeface="Symbol"/>
                <a:cs typeface="Symbol"/>
              </a:rPr>
              <a:t>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306372" y="9776876"/>
            <a:ext cx="7429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latin typeface="Symbol"/>
                <a:cs typeface="Symbol"/>
              </a:rPr>
              <a:t>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201397" y="9872717"/>
            <a:ext cx="204470" cy="209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800" spc="15" baseline="-13888" dirty="0">
                <a:latin typeface="Times New Roman"/>
                <a:cs typeface="Times New Roman"/>
              </a:rPr>
              <a:t>0</a:t>
            </a:r>
            <a:r>
              <a:rPr sz="1000" spc="10" dirty="0">
                <a:latin typeface="Symbol"/>
                <a:cs typeface="Symbol"/>
              </a:rPr>
              <a:t>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200049" y="9994115"/>
            <a:ext cx="205740" cy="209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800" spc="22" baseline="-39351" dirty="0">
                <a:latin typeface="Times New Roman"/>
                <a:cs typeface="Times New Roman"/>
              </a:rPr>
              <a:t>1</a:t>
            </a:r>
            <a:r>
              <a:rPr sz="1000" spc="15" dirty="0">
                <a:latin typeface="Symbol"/>
                <a:cs typeface="Symbol"/>
              </a:rPr>
              <a:t>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225615" y="9778026"/>
            <a:ext cx="7429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latin typeface="Symbol"/>
                <a:cs typeface="Symbol"/>
              </a:rPr>
              <a:t>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943477" y="9873867"/>
            <a:ext cx="205104" cy="209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000" spc="10" dirty="0">
                <a:latin typeface="Symbol"/>
                <a:cs typeface="Symbol"/>
              </a:rPr>
              <a:t></a:t>
            </a:r>
            <a:r>
              <a:rPr sz="1800" spc="15" baseline="-11574" dirty="0">
                <a:latin typeface="Times New Roman"/>
                <a:cs typeface="Times New Roman"/>
              </a:rPr>
              <a:t>0</a:t>
            </a:r>
            <a:endParaRPr sz="1800" baseline="-11574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120676" y="9873867"/>
            <a:ext cx="204470" cy="209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800" spc="15" baseline="-11574" dirty="0">
                <a:latin typeface="Times New Roman"/>
                <a:cs typeface="Times New Roman"/>
              </a:rPr>
              <a:t>0</a:t>
            </a:r>
            <a:r>
              <a:rPr sz="1000" spc="10" dirty="0">
                <a:latin typeface="Symbol"/>
                <a:cs typeface="Symbol"/>
              </a:rPr>
              <a:t>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943350" y="9995265"/>
            <a:ext cx="205104" cy="209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000" spc="10" dirty="0">
                <a:latin typeface="Symbol"/>
                <a:cs typeface="Symbol"/>
              </a:rPr>
              <a:t></a:t>
            </a:r>
            <a:r>
              <a:rPr sz="1800" spc="15" baseline="-37037" dirty="0">
                <a:latin typeface="Times New Roman"/>
                <a:cs typeface="Times New Roman"/>
              </a:rPr>
              <a:t>0</a:t>
            </a:r>
            <a:endParaRPr sz="1800" baseline="-37037">
              <a:latin typeface="Times New Roman"/>
              <a:cs typeface="Times New Roman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119480" y="9995265"/>
            <a:ext cx="205740" cy="209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800" spc="22" baseline="-37037" dirty="0">
                <a:latin typeface="Times New Roman"/>
                <a:cs typeface="Times New Roman"/>
              </a:rPr>
              <a:t>1</a:t>
            </a:r>
            <a:r>
              <a:rPr sz="1000" spc="15" dirty="0">
                <a:latin typeface="Symbol"/>
                <a:cs typeface="Symbol"/>
              </a:rPr>
              <a:t>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088210" y="10019672"/>
            <a:ext cx="125730" cy="3003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ts val="1080"/>
              </a:lnSpc>
              <a:spcBef>
                <a:spcPts val="105"/>
              </a:spcBef>
            </a:pPr>
            <a:r>
              <a:rPr sz="1000" dirty="0">
                <a:latin typeface="Symbol"/>
                <a:cs typeface="Symbol"/>
              </a:rPr>
              <a:t></a:t>
            </a:r>
            <a:endParaRPr sz="1000">
              <a:latin typeface="Symbol"/>
              <a:cs typeface="Symbol"/>
            </a:endParaRPr>
          </a:p>
          <a:p>
            <a:pPr marL="38100">
              <a:lnSpc>
                <a:spcPts val="1080"/>
              </a:lnSpc>
            </a:pPr>
            <a:r>
              <a:rPr sz="1500" spc="-292" baseline="-13888" dirty="0">
                <a:latin typeface="Symbol"/>
                <a:cs typeface="Symbol"/>
              </a:rPr>
              <a:t></a:t>
            </a:r>
            <a:r>
              <a:rPr sz="1000" spc="-195" dirty="0">
                <a:latin typeface="Symbol"/>
                <a:cs typeface="Symbol"/>
              </a:rPr>
              <a:t>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4735381" y="10141070"/>
            <a:ext cx="12573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500" spc="-292" baseline="-13888" dirty="0">
                <a:latin typeface="Symbol"/>
                <a:cs typeface="Symbol"/>
              </a:rPr>
              <a:t></a:t>
            </a:r>
            <a:r>
              <a:rPr sz="1000" spc="-195" dirty="0">
                <a:latin typeface="Symbol"/>
                <a:cs typeface="Symbol"/>
              </a:rPr>
              <a:t>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6280463" y="10141070"/>
            <a:ext cx="12573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500" spc="-292" baseline="-13888" dirty="0">
                <a:latin typeface="Symbol"/>
                <a:cs typeface="Symbol"/>
              </a:rPr>
              <a:t></a:t>
            </a:r>
            <a:r>
              <a:rPr sz="1000" spc="-195" dirty="0">
                <a:latin typeface="Symbol"/>
                <a:cs typeface="Symbol"/>
              </a:rPr>
              <a:t>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943223" y="10142220"/>
            <a:ext cx="12509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000" spc="-195" dirty="0">
                <a:latin typeface="Symbol"/>
                <a:cs typeface="Symbol"/>
              </a:rPr>
              <a:t></a:t>
            </a:r>
            <a:r>
              <a:rPr sz="1500" spc="-292" baseline="-11111" dirty="0">
                <a:latin typeface="Symbol"/>
                <a:cs typeface="Symbol"/>
              </a:rPr>
              <a:t></a:t>
            </a:r>
            <a:endParaRPr sz="1500" baseline="-11111">
              <a:latin typeface="Symbol"/>
              <a:cs typeface="Symbo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3199834" y="10142220"/>
            <a:ext cx="12509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000" spc="-195" dirty="0">
                <a:latin typeface="Symbol"/>
                <a:cs typeface="Symbol"/>
              </a:rPr>
              <a:t></a:t>
            </a:r>
            <a:r>
              <a:rPr sz="1500" spc="-292" baseline="-11111" dirty="0">
                <a:latin typeface="Symbol"/>
                <a:cs typeface="Symbol"/>
              </a:rPr>
              <a:t></a:t>
            </a:r>
            <a:endParaRPr sz="1500" baseline="-11111">
              <a:latin typeface="Symbol"/>
              <a:cs typeface="Symbo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3562171" y="9898274"/>
            <a:ext cx="125730" cy="4216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ts val="1080"/>
              </a:lnSpc>
              <a:spcBef>
                <a:spcPts val="105"/>
              </a:spcBef>
            </a:pPr>
            <a:r>
              <a:rPr sz="1000" dirty="0">
                <a:latin typeface="Symbol"/>
                <a:cs typeface="Symbol"/>
              </a:rPr>
              <a:t></a:t>
            </a:r>
            <a:endParaRPr sz="1000">
              <a:latin typeface="Symbol"/>
              <a:cs typeface="Symbol"/>
            </a:endParaRPr>
          </a:p>
          <a:p>
            <a:pPr marL="38100">
              <a:lnSpc>
                <a:spcPts val="955"/>
              </a:lnSpc>
            </a:pPr>
            <a:r>
              <a:rPr sz="1000" dirty="0">
                <a:latin typeface="Symbol"/>
                <a:cs typeface="Symbol"/>
              </a:rPr>
              <a:t></a:t>
            </a:r>
            <a:endParaRPr sz="1000">
              <a:latin typeface="Symbol"/>
              <a:cs typeface="Symbol"/>
            </a:endParaRPr>
          </a:p>
          <a:p>
            <a:pPr marL="38100">
              <a:lnSpc>
                <a:spcPts val="1080"/>
              </a:lnSpc>
            </a:pPr>
            <a:r>
              <a:rPr sz="1500" spc="-292" baseline="-13888" dirty="0">
                <a:latin typeface="Symbol"/>
                <a:cs typeface="Symbol"/>
              </a:rPr>
              <a:t></a:t>
            </a:r>
            <a:r>
              <a:rPr sz="1000" spc="-195" dirty="0">
                <a:latin typeface="Symbol"/>
                <a:cs typeface="Symbol"/>
              </a:rPr>
              <a:t>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214854" y="9706761"/>
            <a:ext cx="828675" cy="60134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120"/>
              </a:spcBef>
              <a:tabLst>
                <a:tab pos="524510" algn="l"/>
              </a:tabLst>
            </a:pPr>
            <a:r>
              <a:rPr sz="1200" spc="-5" dirty="0">
                <a:latin typeface="Times New Roman"/>
                <a:cs typeface="Times New Roman"/>
              </a:rPr>
              <a:t>cos</a:t>
            </a:r>
            <a:r>
              <a:rPr sz="1250" i="1" spc="-5" dirty="0">
                <a:latin typeface="Symbol"/>
                <a:cs typeface="Symbol"/>
              </a:rPr>
              <a:t></a:t>
            </a:r>
            <a:r>
              <a:rPr sz="1250" spc="-5" dirty="0">
                <a:latin typeface="Times New Roman"/>
                <a:cs typeface="Times New Roman"/>
              </a:rPr>
              <a:t>	</a:t>
            </a:r>
            <a:r>
              <a:rPr sz="1200" spc="10" dirty="0">
                <a:latin typeface="Times New Roman"/>
                <a:cs typeface="Times New Roman"/>
              </a:rPr>
              <a:t>sin</a:t>
            </a:r>
            <a:r>
              <a:rPr sz="1250" i="1" spc="10" dirty="0">
                <a:latin typeface="Symbol"/>
                <a:cs typeface="Symbol"/>
              </a:rPr>
              <a:t></a:t>
            </a:r>
            <a:endParaRPr sz="1250">
              <a:latin typeface="Symbol"/>
              <a:cs typeface="Symbol"/>
            </a:endParaRPr>
          </a:p>
          <a:p>
            <a:pPr marL="167005" marR="5080" indent="-154940">
              <a:lnSpc>
                <a:spcPts val="1510"/>
              </a:lnSpc>
              <a:spcBef>
                <a:spcPts val="50"/>
              </a:spcBef>
              <a:tabLst>
                <a:tab pos="516255" algn="l"/>
                <a:tab pos="633730" algn="l"/>
              </a:tabLst>
            </a:pPr>
            <a:r>
              <a:rPr sz="1200" spc="90" dirty="0">
                <a:latin typeface="Symbol"/>
                <a:cs typeface="Symbol"/>
              </a:rPr>
              <a:t></a:t>
            </a:r>
            <a:r>
              <a:rPr sz="1200" dirty="0">
                <a:latin typeface="Times New Roman"/>
                <a:cs typeface="Times New Roman"/>
              </a:rPr>
              <a:t>si</a:t>
            </a:r>
            <a:r>
              <a:rPr sz="1200" spc="70" dirty="0">
                <a:latin typeface="Times New Roman"/>
                <a:cs typeface="Times New Roman"/>
              </a:rPr>
              <a:t>n</a:t>
            </a:r>
            <a:r>
              <a:rPr sz="1250" i="1" spc="-30" dirty="0">
                <a:latin typeface="Symbol"/>
                <a:cs typeface="Symbol"/>
              </a:rPr>
              <a:t></a:t>
            </a:r>
            <a:r>
              <a:rPr sz="1250" dirty="0">
                <a:latin typeface="Times New Roman"/>
                <a:cs typeface="Times New Roman"/>
              </a:rPr>
              <a:t>	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o</a:t>
            </a:r>
            <a:r>
              <a:rPr sz="1200" spc="35" dirty="0">
                <a:latin typeface="Times New Roman"/>
                <a:cs typeface="Times New Roman"/>
              </a:rPr>
              <a:t>s</a:t>
            </a:r>
            <a:r>
              <a:rPr sz="1250" i="1" spc="-30" dirty="0">
                <a:latin typeface="Symbol"/>
                <a:cs typeface="Symbol"/>
              </a:rPr>
              <a:t></a:t>
            </a:r>
            <a:r>
              <a:rPr sz="125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0		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3175169" y="10604938"/>
            <a:ext cx="7429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latin typeface="Symbol"/>
                <a:cs typeface="Symbol"/>
              </a:rPr>
              <a:t>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3070809" y="10700779"/>
            <a:ext cx="204470" cy="209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800" spc="15" baseline="-13888" dirty="0">
                <a:latin typeface="Times New Roman"/>
                <a:cs typeface="Times New Roman"/>
              </a:rPr>
              <a:t>0</a:t>
            </a:r>
            <a:r>
              <a:rPr sz="1000" spc="10" dirty="0">
                <a:latin typeface="Symbol"/>
                <a:cs typeface="Symbol"/>
              </a:rPr>
              <a:t>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3069546" y="10822177"/>
            <a:ext cx="205740" cy="209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800" spc="22" baseline="-39351" dirty="0">
                <a:latin typeface="Times New Roman"/>
                <a:cs typeface="Times New Roman"/>
              </a:rPr>
              <a:t>1</a:t>
            </a:r>
            <a:r>
              <a:rPr sz="1000" spc="15" dirty="0">
                <a:latin typeface="Symbol"/>
                <a:cs typeface="Symbol"/>
              </a:rPr>
              <a:t>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952631" y="10726336"/>
            <a:ext cx="125095" cy="4216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ts val="1080"/>
              </a:lnSpc>
              <a:spcBef>
                <a:spcPts val="105"/>
              </a:spcBef>
            </a:pPr>
            <a:r>
              <a:rPr sz="1000" dirty="0">
                <a:latin typeface="Symbol"/>
                <a:cs typeface="Symbol"/>
              </a:rPr>
              <a:t></a:t>
            </a:r>
            <a:endParaRPr sz="1000">
              <a:latin typeface="Symbol"/>
              <a:cs typeface="Symbol"/>
            </a:endParaRPr>
          </a:p>
          <a:p>
            <a:pPr marL="38100">
              <a:lnSpc>
                <a:spcPts val="955"/>
              </a:lnSpc>
            </a:pPr>
            <a:r>
              <a:rPr sz="1000" dirty="0">
                <a:latin typeface="Symbol"/>
                <a:cs typeface="Symbol"/>
              </a:rPr>
              <a:t></a:t>
            </a:r>
            <a:endParaRPr sz="1000">
              <a:latin typeface="Symbol"/>
              <a:cs typeface="Symbol"/>
            </a:endParaRPr>
          </a:p>
          <a:p>
            <a:pPr marL="38100">
              <a:lnSpc>
                <a:spcPts val="1080"/>
              </a:lnSpc>
            </a:pPr>
            <a:r>
              <a:rPr sz="1000" spc="-195" dirty="0">
                <a:latin typeface="Symbol"/>
                <a:cs typeface="Symbol"/>
              </a:rPr>
              <a:t></a:t>
            </a:r>
            <a:r>
              <a:rPr sz="1500" spc="-292" baseline="-13888" dirty="0">
                <a:latin typeface="Symbol"/>
                <a:cs typeface="Symbol"/>
              </a:rPr>
              <a:t></a:t>
            </a:r>
            <a:endParaRPr sz="1500" baseline="-13888">
              <a:latin typeface="Symbol"/>
              <a:cs typeface="Symbo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3149769" y="10969132"/>
            <a:ext cx="12509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000" spc="-195" dirty="0">
                <a:latin typeface="Symbol"/>
                <a:cs typeface="Symbol"/>
              </a:rPr>
              <a:t></a:t>
            </a:r>
            <a:r>
              <a:rPr sz="1500" spc="-292" baseline="-13888" dirty="0">
                <a:latin typeface="Symbol"/>
                <a:cs typeface="Symbol"/>
              </a:rPr>
              <a:t></a:t>
            </a:r>
            <a:endParaRPr sz="1500" baseline="-13888">
              <a:latin typeface="Symbol"/>
              <a:cs typeface="Symbo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4691934" y="10336753"/>
            <a:ext cx="205104" cy="209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800" spc="15" baseline="-6944" dirty="0">
                <a:latin typeface="Times New Roman"/>
                <a:cs typeface="Times New Roman"/>
              </a:rPr>
              <a:t>0</a:t>
            </a:r>
            <a:r>
              <a:rPr sz="1000" spc="10" dirty="0">
                <a:latin typeface="Symbol"/>
                <a:cs typeface="Symbol"/>
              </a:rPr>
              <a:t>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4692111" y="10458151"/>
            <a:ext cx="205104" cy="209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800" spc="15" baseline="-32407" dirty="0">
                <a:latin typeface="Times New Roman"/>
                <a:cs typeface="Times New Roman"/>
              </a:rPr>
              <a:t>0</a:t>
            </a:r>
            <a:r>
              <a:rPr sz="1000" spc="10" dirty="0">
                <a:latin typeface="Symbol"/>
                <a:cs typeface="Symbol"/>
              </a:rPr>
              <a:t>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3772378" y="10927791"/>
            <a:ext cx="102235" cy="209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3554209" y="10344535"/>
            <a:ext cx="1099185" cy="7931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065" algn="ctr">
              <a:lnSpc>
                <a:spcPct val="100000"/>
              </a:lnSpc>
              <a:spcBef>
                <a:spcPts val="120"/>
              </a:spcBef>
              <a:tabLst>
                <a:tab pos="486409" algn="l"/>
              </a:tabLst>
            </a:pPr>
            <a:r>
              <a:rPr sz="1500" spc="-7" baseline="8333" dirty="0">
                <a:latin typeface="Symbol"/>
                <a:cs typeface="Symbol"/>
              </a:rPr>
              <a:t></a:t>
            </a:r>
            <a:r>
              <a:rPr sz="1200" spc="-5" dirty="0">
                <a:latin typeface="Times New Roman"/>
                <a:cs typeface="Times New Roman"/>
              </a:rPr>
              <a:t>cos</a:t>
            </a:r>
            <a:r>
              <a:rPr sz="1250" i="1" spc="-5" dirty="0">
                <a:latin typeface="Symbol"/>
                <a:cs typeface="Symbol"/>
              </a:rPr>
              <a:t></a:t>
            </a:r>
            <a:r>
              <a:rPr sz="1250" spc="-5" dirty="0">
                <a:latin typeface="Times New Roman"/>
                <a:cs typeface="Times New Roman"/>
              </a:rPr>
              <a:t>	</a:t>
            </a:r>
            <a:r>
              <a:rPr sz="1200" dirty="0">
                <a:latin typeface="Times New Roman"/>
                <a:cs typeface="Times New Roman"/>
              </a:rPr>
              <a:t>0</a:t>
            </a:r>
            <a:r>
              <a:rPr sz="1200" spc="24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-sin</a:t>
            </a:r>
            <a:r>
              <a:rPr sz="1250" i="1" spc="-15" dirty="0">
                <a:latin typeface="Symbol"/>
                <a:cs typeface="Symbol"/>
              </a:rPr>
              <a:t></a:t>
            </a:r>
            <a:endParaRPr sz="1250">
              <a:latin typeface="Symbol"/>
              <a:cs typeface="Symbol"/>
            </a:endParaRPr>
          </a:p>
          <a:p>
            <a:pPr marL="65405" algn="ctr">
              <a:lnSpc>
                <a:spcPct val="100000"/>
              </a:lnSpc>
              <a:spcBef>
                <a:spcPts val="60"/>
              </a:spcBef>
              <a:tabLst>
                <a:tab pos="372110" algn="l"/>
                <a:tab pos="691515" algn="l"/>
              </a:tabLst>
            </a:pPr>
            <a:r>
              <a:rPr sz="1200" dirty="0">
                <a:latin typeface="Times New Roman"/>
                <a:cs typeface="Times New Roman"/>
              </a:rPr>
              <a:t>0	0	0</a:t>
            </a:r>
            <a:endParaRPr sz="1200">
              <a:latin typeface="Times New Roman"/>
              <a:cs typeface="Times New Roman"/>
            </a:endParaRPr>
          </a:p>
          <a:p>
            <a:pPr marL="537845">
              <a:lnSpc>
                <a:spcPct val="100000"/>
              </a:lnSpc>
              <a:spcBef>
                <a:spcPts val="20"/>
              </a:spcBef>
            </a:pPr>
            <a:r>
              <a:rPr sz="1200" dirty="0">
                <a:latin typeface="Times New Roman"/>
                <a:cs typeface="Times New Roman"/>
              </a:rPr>
              <a:t>0 </a:t>
            </a:r>
            <a:r>
              <a:rPr sz="1200" spc="-5" dirty="0">
                <a:latin typeface="Times New Roman"/>
                <a:cs typeface="Times New Roman"/>
              </a:rPr>
              <a:t>cos</a:t>
            </a:r>
            <a:r>
              <a:rPr sz="1200" spc="-160" dirty="0">
                <a:latin typeface="Times New Roman"/>
                <a:cs typeface="Times New Roman"/>
              </a:rPr>
              <a:t> </a:t>
            </a:r>
            <a:r>
              <a:rPr sz="1250" i="1" spc="-30" dirty="0">
                <a:latin typeface="Symbol"/>
                <a:cs typeface="Symbol"/>
              </a:rPr>
              <a:t></a:t>
            </a:r>
            <a:endParaRPr sz="1250">
              <a:latin typeface="Symbol"/>
              <a:cs typeface="Symbol"/>
            </a:endParaRPr>
          </a:p>
          <a:p>
            <a:pPr marL="537845">
              <a:lnSpc>
                <a:spcPct val="100000"/>
              </a:lnSpc>
              <a:spcBef>
                <a:spcPts val="60"/>
              </a:spcBef>
              <a:tabLst>
                <a:tab pos="856615" algn="l"/>
              </a:tabLst>
            </a:pPr>
            <a:r>
              <a:rPr sz="1200" dirty="0">
                <a:latin typeface="Times New Roman"/>
                <a:cs typeface="Times New Roman"/>
              </a:rPr>
              <a:t>0	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3605009" y="10483708"/>
            <a:ext cx="7429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latin typeface="Symbol"/>
                <a:cs typeface="Symbol"/>
              </a:rPr>
              <a:t>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3412707" y="10633040"/>
            <a:ext cx="292100" cy="209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200" spc="-5" dirty="0">
                <a:latin typeface="Times New Roman"/>
                <a:cs typeface="Times New Roman"/>
              </a:rPr>
              <a:t>e.</a:t>
            </a:r>
            <a:r>
              <a:rPr sz="1200" spc="120" dirty="0">
                <a:latin typeface="Times New Roman"/>
                <a:cs typeface="Times New Roman"/>
              </a:rPr>
              <a:t> </a:t>
            </a:r>
            <a:r>
              <a:rPr sz="1500" baseline="22222" dirty="0">
                <a:latin typeface="Symbol"/>
                <a:cs typeface="Symbol"/>
              </a:rPr>
              <a:t></a:t>
            </a:r>
            <a:endParaRPr sz="1500" baseline="22222">
              <a:latin typeface="Symbol"/>
              <a:cs typeface="Symbo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3579609" y="10727897"/>
            <a:ext cx="409575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500" spc="15" baseline="16666" dirty="0">
                <a:latin typeface="Symbol"/>
                <a:cs typeface="Symbol"/>
              </a:rPr>
              <a:t></a:t>
            </a:r>
            <a:r>
              <a:rPr sz="1200" spc="10" dirty="0">
                <a:latin typeface="Times New Roman"/>
                <a:cs typeface="Times New Roman"/>
              </a:rPr>
              <a:t>sin</a:t>
            </a:r>
            <a:r>
              <a:rPr sz="1250" i="1" spc="10" dirty="0">
                <a:latin typeface="Symbol"/>
                <a:cs typeface="Symbol"/>
              </a:rPr>
              <a:t></a:t>
            </a:r>
            <a:endParaRPr sz="1250">
              <a:latin typeface="Symbol"/>
              <a:cs typeface="Symbo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4797316" y="10605106"/>
            <a:ext cx="7429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latin typeface="Symbol"/>
                <a:cs typeface="Symbol"/>
              </a:rPr>
              <a:t>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4692087" y="10700947"/>
            <a:ext cx="205104" cy="209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800" spc="15" baseline="-13888" dirty="0">
                <a:latin typeface="Times New Roman"/>
                <a:cs typeface="Times New Roman"/>
              </a:rPr>
              <a:t>0</a:t>
            </a:r>
            <a:r>
              <a:rPr sz="1000" spc="10" dirty="0">
                <a:latin typeface="Symbol"/>
                <a:cs typeface="Symbol"/>
              </a:rPr>
              <a:t>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4690891" y="10822345"/>
            <a:ext cx="206375" cy="209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800" spc="22" baseline="-39351" dirty="0">
                <a:latin typeface="Times New Roman"/>
                <a:cs typeface="Times New Roman"/>
              </a:rPr>
              <a:t>1</a:t>
            </a:r>
            <a:r>
              <a:rPr sz="1000" spc="15" dirty="0">
                <a:latin typeface="Symbol"/>
                <a:cs typeface="Symbol"/>
              </a:rPr>
              <a:t>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3579609" y="10847902"/>
            <a:ext cx="125095" cy="3003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ts val="1080"/>
              </a:lnSpc>
              <a:spcBef>
                <a:spcPts val="105"/>
              </a:spcBef>
            </a:pPr>
            <a:r>
              <a:rPr sz="1000" dirty="0">
                <a:latin typeface="Symbol"/>
                <a:cs typeface="Symbol"/>
              </a:rPr>
              <a:t></a:t>
            </a:r>
            <a:endParaRPr sz="1000">
              <a:latin typeface="Symbol"/>
              <a:cs typeface="Symbol"/>
            </a:endParaRPr>
          </a:p>
          <a:p>
            <a:pPr marL="38100">
              <a:lnSpc>
                <a:spcPts val="1080"/>
              </a:lnSpc>
            </a:pPr>
            <a:r>
              <a:rPr sz="1000" spc="-195" dirty="0">
                <a:latin typeface="Symbol"/>
                <a:cs typeface="Symbol"/>
              </a:rPr>
              <a:t></a:t>
            </a:r>
            <a:r>
              <a:rPr sz="1500" spc="-292" baseline="-13888" dirty="0">
                <a:latin typeface="Symbol"/>
                <a:cs typeface="Symbol"/>
              </a:rPr>
              <a:t></a:t>
            </a:r>
            <a:endParaRPr sz="1500" baseline="-13888">
              <a:latin typeface="Symbol"/>
              <a:cs typeface="Symbo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771916" y="10969300"/>
            <a:ext cx="12509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000" spc="-195" dirty="0">
                <a:latin typeface="Symbol"/>
                <a:cs typeface="Symbol"/>
              </a:rPr>
              <a:t></a:t>
            </a:r>
            <a:r>
              <a:rPr sz="1500" spc="-292" baseline="-13888" dirty="0">
                <a:latin typeface="Symbol"/>
                <a:cs typeface="Symbol"/>
              </a:rPr>
              <a:t></a:t>
            </a:r>
            <a:endParaRPr sz="1500" baseline="-13888">
              <a:latin typeface="Symbol"/>
              <a:cs typeface="Symbo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5016500" y="3947159"/>
            <a:ext cx="2039620" cy="38354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41300" marR="5080" indent="-228600">
              <a:lnSpc>
                <a:spcPts val="1380"/>
              </a:lnSpc>
              <a:spcBef>
                <a:spcPts val="195"/>
              </a:spcBef>
            </a:pPr>
            <a:r>
              <a:rPr sz="1200" dirty="0">
                <a:latin typeface="Times New Roman"/>
                <a:cs typeface="Times New Roman"/>
              </a:rPr>
              <a:t>19. </a:t>
            </a:r>
            <a:r>
              <a:rPr sz="1200" spc="-5" dirty="0">
                <a:latin typeface="Times New Roman"/>
                <a:cs typeface="Times New Roman"/>
              </a:rPr>
              <a:t>Kotak X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Y </a:t>
            </a:r>
            <a:r>
              <a:rPr sz="1200" dirty="0">
                <a:latin typeface="Times New Roman"/>
                <a:cs typeface="Times New Roman"/>
              </a:rPr>
              <a:t>pada </a:t>
            </a:r>
            <a:r>
              <a:rPr sz="1200" spc="-5" dirty="0">
                <a:latin typeface="Times New Roman"/>
                <a:cs typeface="Times New Roman"/>
              </a:rPr>
              <a:t>gambar  </a:t>
            </a:r>
            <a:r>
              <a:rPr sz="1200" dirty="0">
                <a:latin typeface="Times New Roman"/>
                <a:cs typeface="Times New Roman"/>
              </a:rPr>
              <a:t>disebelah </a:t>
            </a:r>
            <a:r>
              <a:rPr sz="1200" spc="-5" dirty="0">
                <a:latin typeface="Times New Roman"/>
                <a:cs typeface="Times New Roman"/>
              </a:rPr>
              <a:t>kiri adalah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5245100" y="4297680"/>
            <a:ext cx="1803400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1410"/>
              </a:lnSpc>
              <a:spcBef>
                <a:spcPts val="100"/>
              </a:spcBef>
              <a:buAutoNum type="alphaLcPeriod"/>
              <a:tabLst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Viewport </a:t>
            </a:r>
            <a:r>
              <a:rPr sz="1200" dirty="0">
                <a:latin typeface="Times New Roman"/>
                <a:cs typeface="Times New Roman"/>
              </a:rPr>
              <a:t>dan</a:t>
            </a:r>
            <a:r>
              <a:rPr sz="1200" spc="-5" dirty="0">
                <a:latin typeface="Times New Roman"/>
                <a:cs typeface="Times New Roman"/>
              </a:rPr>
              <a:t> Window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ts val="1380"/>
              </a:lnSpc>
              <a:buAutoNum type="alphaLcPeriod"/>
              <a:tabLst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Window </a:t>
            </a:r>
            <a:r>
              <a:rPr sz="1200" dirty="0">
                <a:latin typeface="Times New Roman"/>
                <a:cs typeface="Times New Roman"/>
              </a:rPr>
              <a:t>dan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Crop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ts val="1380"/>
              </a:lnSpc>
              <a:buAutoNum type="alphaLcPeriod"/>
              <a:tabLst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Window </a:t>
            </a:r>
            <a:r>
              <a:rPr sz="1200" dirty="0">
                <a:latin typeface="Times New Roman"/>
                <a:cs typeface="Times New Roman"/>
              </a:rPr>
              <a:t>dan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ViewMask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ts val="1380"/>
              </a:lnSpc>
              <a:buAutoNum type="alphaLcPeriod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Clipping dan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Windowing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ts val="1410"/>
              </a:lnSpc>
              <a:buAutoNum type="alphaLcPeriod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Semua </a:t>
            </a:r>
            <a:r>
              <a:rPr sz="1200" spc="-5" dirty="0">
                <a:latin typeface="Times New Roman"/>
                <a:cs typeface="Times New Roman"/>
              </a:rPr>
              <a:t>jawaban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salah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2159000" y="4025900"/>
            <a:ext cx="135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X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4102100" y="4140200"/>
            <a:ext cx="135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Y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3100" y="703580"/>
            <a:ext cx="6717030" cy="5588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40665" marR="5080" indent="-228600" algn="just">
              <a:lnSpc>
                <a:spcPts val="1380"/>
              </a:lnSpc>
              <a:spcBef>
                <a:spcPts val="195"/>
              </a:spcBef>
            </a:pPr>
            <a:r>
              <a:rPr sz="1200" dirty="0">
                <a:latin typeface="Times New Roman"/>
                <a:cs typeface="Times New Roman"/>
              </a:rPr>
              <a:t>25. Jika </a:t>
            </a:r>
            <a:r>
              <a:rPr sz="1200" spc="-5" dirty="0">
                <a:latin typeface="Times New Roman"/>
                <a:cs typeface="Times New Roman"/>
              </a:rPr>
              <a:t>diketahui </a:t>
            </a:r>
            <a:r>
              <a:rPr sz="1200" dirty="0">
                <a:latin typeface="Times New Roman"/>
                <a:cs typeface="Times New Roman"/>
              </a:rPr>
              <a:t>sebuah </a:t>
            </a:r>
            <a:r>
              <a:rPr sz="1200" spc="-5" dirty="0">
                <a:latin typeface="Times New Roman"/>
                <a:cs typeface="Times New Roman"/>
              </a:rPr>
              <a:t>objek 3D dengan koordinat </a:t>
            </a:r>
            <a:r>
              <a:rPr sz="1200" dirty="0">
                <a:latin typeface="Times New Roman"/>
                <a:cs typeface="Times New Roman"/>
              </a:rPr>
              <a:t>{(0,0,1), (1,0,1), (1,1,1), (0,1,1), </a:t>
            </a:r>
            <a:r>
              <a:rPr sz="1200" spc="-5" dirty="0">
                <a:latin typeface="Times New Roman"/>
                <a:cs typeface="Times New Roman"/>
              </a:rPr>
              <a:t>(0,0,0), </a:t>
            </a:r>
            <a:r>
              <a:rPr sz="1200" dirty="0">
                <a:latin typeface="Times New Roman"/>
                <a:cs typeface="Times New Roman"/>
              </a:rPr>
              <a:t>(1,0,0), (1,1,0),  (0,1,0)}, maka </a:t>
            </a:r>
            <a:r>
              <a:rPr sz="1200" spc="-5" dirty="0">
                <a:latin typeface="Times New Roman"/>
                <a:cs typeface="Times New Roman"/>
              </a:rPr>
              <a:t>Matriks Transformasi </a:t>
            </a:r>
            <a:r>
              <a:rPr sz="1200" spc="-10" dirty="0">
                <a:latin typeface="Times New Roman"/>
                <a:cs typeface="Times New Roman"/>
              </a:rPr>
              <a:t>Umum </a:t>
            </a:r>
            <a:r>
              <a:rPr sz="1200" dirty="0">
                <a:latin typeface="Times New Roman"/>
                <a:cs typeface="Times New Roman"/>
              </a:rPr>
              <a:t>apabila </a:t>
            </a:r>
            <a:r>
              <a:rPr sz="1200" spc="-5" dirty="0">
                <a:latin typeface="Times New Roman"/>
                <a:cs typeface="Times New Roman"/>
              </a:rPr>
              <a:t>objek tersebut dirotasikan sebesar </a:t>
            </a:r>
            <a:r>
              <a:rPr sz="1200" dirty="0">
                <a:latin typeface="Times New Roman"/>
                <a:cs typeface="Times New Roman"/>
              </a:rPr>
              <a:t>60º </a:t>
            </a:r>
            <a:r>
              <a:rPr sz="1200" spc="-5" dirty="0">
                <a:latin typeface="Times New Roman"/>
                <a:cs typeface="Times New Roman"/>
              </a:rPr>
              <a:t>pada sumbu </a:t>
            </a:r>
            <a:r>
              <a:rPr sz="1200" i="1" spc="10" dirty="0">
                <a:latin typeface="Times New Roman"/>
                <a:cs typeface="Times New Roman"/>
              </a:rPr>
              <a:t>y</a:t>
            </a:r>
            <a:r>
              <a:rPr sz="1200" spc="10" dirty="0">
                <a:latin typeface="Times New Roman"/>
                <a:cs typeface="Times New Roman"/>
              </a:rPr>
              <a:t>,  </a:t>
            </a:r>
            <a:r>
              <a:rPr sz="1200" dirty="0">
                <a:latin typeface="Times New Roman"/>
                <a:cs typeface="Times New Roman"/>
              </a:rPr>
              <a:t>kemudian </a:t>
            </a:r>
            <a:r>
              <a:rPr sz="1200" spc="-5" dirty="0">
                <a:latin typeface="Times New Roman"/>
                <a:cs typeface="Times New Roman"/>
              </a:rPr>
              <a:t>ditranslasikan sebesar </a:t>
            </a:r>
            <a:r>
              <a:rPr sz="1200" i="1" dirty="0">
                <a:latin typeface="Times New Roman"/>
                <a:cs typeface="Times New Roman"/>
              </a:rPr>
              <a:t>y</a:t>
            </a:r>
            <a:r>
              <a:rPr sz="1200" dirty="0">
                <a:latin typeface="Times New Roman"/>
                <a:cs typeface="Times New Roman"/>
              </a:rPr>
              <a:t>=2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adalah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40361" y="1449877"/>
            <a:ext cx="102235" cy="210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dirty="0"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40035" y="1834600"/>
            <a:ext cx="102235" cy="210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dirty="0"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7219" y="1834600"/>
            <a:ext cx="102235" cy="210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dirty="0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44981" y="1257496"/>
            <a:ext cx="309245" cy="210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baseline="5555" dirty="0">
                <a:latin typeface="Symbol"/>
                <a:cs typeface="Symbol"/>
              </a:rPr>
              <a:t></a:t>
            </a:r>
            <a:r>
              <a:rPr sz="1500" spc="22" baseline="55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0.5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5108" y="1396901"/>
            <a:ext cx="7429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dirty="0">
                <a:latin typeface="Symbol"/>
                <a:cs typeface="Symbol"/>
              </a:rPr>
              <a:t>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31498" y="1396901"/>
            <a:ext cx="43497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72745" algn="l"/>
              </a:tabLst>
            </a:pPr>
            <a:r>
              <a:rPr sz="1000" dirty="0">
                <a:latin typeface="Symbol"/>
                <a:cs typeface="Symbol"/>
              </a:rPr>
              <a:t></a:t>
            </a:r>
            <a:r>
              <a:rPr sz="1000" dirty="0">
                <a:latin typeface="Times New Roman"/>
                <a:cs typeface="Times New Roman"/>
              </a:rPr>
              <a:t>	</a:t>
            </a:r>
            <a:r>
              <a:rPr sz="1000" dirty="0">
                <a:latin typeface="Symbol"/>
                <a:cs typeface="Symbol"/>
              </a:rPr>
              <a:t>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13547" y="1371251"/>
            <a:ext cx="556260" cy="210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  <a:tabLst>
                <a:tab pos="469265" algn="l"/>
              </a:tabLst>
            </a:pPr>
            <a:r>
              <a:rPr sz="1800" spc="7" baseline="-27777" dirty="0">
                <a:latin typeface="Times New Roman"/>
                <a:cs typeface="Times New Roman"/>
              </a:rPr>
              <a:t>0</a:t>
            </a:r>
            <a:r>
              <a:rPr sz="1000" spc="5" dirty="0">
                <a:latin typeface="Symbol"/>
                <a:cs typeface="Symbol"/>
              </a:rPr>
              <a:t></a:t>
            </a:r>
            <a:r>
              <a:rPr sz="1000" spc="5" dirty="0">
                <a:latin typeface="Times New Roman"/>
                <a:cs typeface="Times New Roman"/>
              </a:rPr>
              <a:t>	</a:t>
            </a:r>
            <a:r>
              <a:rPr sz="1000" dirty="0">
                <a:latin typeface="Symbol"/>
                <a:cs typeface="Symbol"/>
              </a:rPr>
              <a:t>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56734" y="1396901"/>
            <a:ext cx="7429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dirty="0">
                <a:latin typeface="Symbol"/>
                <a:cs typeface="Symbol"/>
              </a:rPr>
              <a:t>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10551" y="1396901"/>
            <a:ext cx="7429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dirty="0">
                <a:latin typeface="Symbol"/>
                <a:cs typeface="Symbol"/>
              </a:rPr>
              <a:t>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50791" y="1541297"/>
            <a:ext cx="294640" cy="210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200" dirty="0">
                <a:latin typeface="Times New Roman"/>
                <a:cs typeface="Times New Roman"/>
              </a:rPr>
              <a:t>a.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500" baseline="19444" dirty="0">
                <a:latin typeface="Symbol"/>
                <a:cs typeface="Symbol"/>
              </a:rPr>
              <a:t></a:t>
            </a:r>
            <a:endParaRPr sz="1500" baseline="19444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31625" y="1520282"/>
            <a:ext cx="7429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dirty="0">
                <a:latin typeface="Symbol"/>
                <a:cs typeface="Symbol"/>
              </a:rPr>
              <a:t>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90386" y="1566947"/>
            <a:ext cx="301625" cy="179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50"/>
              </a:lnSpc>
            </a:pPr>
            <a:r>
              <a:rPr sz="1200" dirty="0">
                <a:latin typeface="Times New Roman"/>
                <a:cs typeface="Times New Roman"/>
              </a:rPr>
              <a:t>b.</a:t>
            </a:r>
            <a:r>
              <a:rPr sz="1200" spc="120" dirty="0">
                <a:latin typeface="Times New Roman"/>
                <a:cs typeface="Times New Roman"/>
              </a:rPr>
              <a:t> </a:t>
            </a:r>
            <a:r>
              <a:rPr sz="1500" baseline="19444" dirty="0">
                <a:latin typeface="Symbol"/>
                <a:cs typeface="Symbol"/>
              </a:rPr>
              <a:t></a:t>
            </a:r>
            <a:endParaRPr sz="1500" baseline="19444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17249" y="1520282"/>
            <a:ext cx="7429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dirty="0">
                <a:latin typeface="Symbol"/>
                <a:cs typeface="Symbol"/>
              </a:rPr>
              <a:t>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076044" y="1541297"/>
            <a:ext cx="294005" cy="210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200" dirty="0">
                <a:latin typeface="Times New Roman"/>
                <a:cs typeface="Times New Roman"/>
              </a:rPr>
              <a:t>c.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500" baseline="19444" dirty="0">
                <a:latin typeface="Symbol"/>
                <a:cs typeface="Symbol"/>
              </a:rPr>
              <a:t></a:t>
            </a:r>
            <a:endParaRPr sz="1500" baseline="19444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56861" y="1520282"/>
            <a:ext cx="7429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dirty="0">
                <a:latin typeface="Symbol"/>
                <a:cs typeface="Symbol"/>
              </a:rPr>
              <a:t>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615639" y="1566947"/>
            <a:ext cx="301625" cy="179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50"/>
              </a:lnSpc>
            </a:pPr>
            <a:r>
              <a:rPr sz="1200" dirty="0">
                <a:latin typeface="Times New Roman"/>
                <a:cs typeface="Times New Roman"/>
              </a:rPr>
              <a:t>d.</a:t>
            </a:r>
            <a:r>
              <a:rPr sz="1200" spc="120" dirty="0">
                <a:latin typeface="Times New Roman"/>
                <a:cs typeface="Times New Roman"/>
              </a:rPr>
              <a:t> </a:t>
            </a:r>
            <a:r>
              <a:rPr sz="1500" baseline="19444" dirty="0">
                <a:latin typeface="Symbol"/>
                <a:cs typeface="Symbol"/>
              </a:rPr>
              <a:t></a:t>
            </a:r>
            <a:endParaRPr sz="1500" baseline="19444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10551" y="1520282"/>
            <a:ext cx="7429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dirty="0">
                <a:latin typeface="Symbol"/>
                <a:cs typeface="Symbol"/>
              </a:rPr>
              <a:t>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19835" y="1642259"/>
            <a:ext cx="394970" cy="210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500" baseline="11111" dirty="0">
                <a:latin typeface="Symbol"/>
                <a:cs typeface="Symbol"/>
              </a:rPr>
              <a:t></a:t>
            </a:r>
            <a:r>
              <a:rPr sz="1200" dirty="0">
                <a:latin typeface="Times New Roman"/>
                <a:cs typeface="Times New Roman"/>
              </a:rPr>
              <a:t>0.87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13395" y="1618013"/>
            <a:ext cx="203835" cy="210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800" spc="7" baseline="-9259" dirty="0">
                <a:latin typeface="Times New Roman"/>
                <a:cs typeface="Times New Roman"/>
              </a:rPr>
              <a:t>0</a:t>
            </a:r>
            <a:r>
              <a:rPr sz="1000" spc="5" dirty="0">
                <a:latin typeface="Symbol"/>
                <a:cs typeface="Symbol"/>
              </a:rPr>
              <a:t>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44944" y="1642259"/>
            <a:ext cx="394970" cy="210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500" baseline="11111" dirty="0">
                <a:latin typeface="Symbol"/>
                <a:cs typeface="Symbol"/>
              </a:rPr>
              <a:t></a:t>
            </a:r>
            <a:r>
              <a:rPr sz="1200" dirty="0">
                <a:latin typeface="Times New Roman"/>
                <a:cs typeface="Times New Roman"/>
              </a:rPr>
              <a:t>0.87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792056" y="1642219"/>
            <a:ext cx="318770" cy="210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500" spc="7" baseline="11111" dirty="0">
                <a:latin typeface="Symbol"/>
                <a:cs typeface="Symbol"/>
              </a:rPr>
              <a:t></a:t>
            </a:r>
            <a:r>
              <a:rPr sz="1200" spc="5" dirty="0">
                <a:latin typeface="Times New Roman"/>
                <a:cs typeface="Times New Roman"/>
              </a:rPr>
              <a:t>0.7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654927" y="1667869"/>
            <a:ext cx="355600" cy="179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50"/>
              </a:lnSpc>
            </a:pPr>
            <a:r>
              <a:rPr sz="1200" dirty="0">
                <a:latin typeface="Times New Roman"/>
                <a:cs typeface="Times New Roman"/>
              </a:rPr>
              <a:t>0.2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500" baseline="11111" dirty="0">
                <a:latin typeface="Symbol"/>
                <a:cs typeface="Symbol"/>
              </a:rPr>
              <a:t></a:t>
            </a:r>
            <a:endParaRPr sz="1500" baseline="11111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812000" y="1741394"/>
            <a:ext cx="558165" cy="210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  <a:tabLst>
                <a:tab pos="470534" algn="l"/>
              </a:tabLst>
            </a:pPr>
            <a:r>
              <a:rPr sz="1800" spc="15" baseline="-34722" dirty="0">
                <a:latin typeface="Times New Roman"/>
                <a:cs typeface="Times New Roman"/>
              </a:rPr>
              <a:t>1</a:t>
            </a:r>
            <a:r>
              <a:rPr sz="1000" spc="10" dirty="0">
                <a:latin typeface="Symbol"/>
                <a:cs typeface="Symbol"/>
              </a:rPr>
              <a:t></a:t>
            </a:r>
            <a:r>
              <a:rPr sz="1000" spc="10" dirty="0">
                <a:latin typeface="Times New Roman"/>
                <a:cs typeface="Times New Roman"/>
              </a:rPr>
              <a:t>	</a:t>
            </a:r>
            <a:r>
              <a:rPr sz="1000" dirty="0">
                <a:latin typeface="Symbol"/>
                <a:cs typeface="Symbol"/>
              </a:rPr>
              <a:t>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792056" y="1741394"/>
            <a:ext cx="262255" cy="210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000" dirty="0">
                <a:latin typeface="Symbol"/>
                <a:cs typeface="Symbol"/>
              </a:rPr>
              <a:t></a:t>
            </a:r>
            <a:r>
              <a:rPr sz="1000" spc="160" dirty="0">
                <a:latin typeface="Times New Roman"/>
                <a:cs typeface="Times New Roman"/>
              </a:rPr>
              <a:t> </a:t>
            </a:r>
            <a:r>
              <a:rPr sz="1800" baseline="-34722" dirty="0">
                <a:latin typeface="Times New Roman"/>
                <a:cs typeface="Times New Roman"/>
              </a:rPr>
              <a:t>0</a:t>
            </a:r>
            <a:endParaRPr sz="1800" baseline="-34722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19835" y="1767045"/>
            <a:ext cx="125095" cy="2971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ts val="1065"/>
              </a:lnSpc>
              <a:spcBef>
                <a:spcPts val="110"/>
              </a:spcBef>
            </a:pPr>
            <a:r>
              <a:rPr sz="1000" dirty="0">
                <a:latin typeface="Symbol"/>
                <a:cs typeface="Symbol"/>
              </a:rPr>
              <a:t></a:t>
            </a:r>
            <a:endParaRPr sz="1000">
              <a:latin typeface="Symbol"/>
              <a:cs typeface="Symbol"/>
            </a:endParaRPr>
          </a:p>
          <a:p>
            <a:pPr marL="38100">
              <a:lnSpc>
                <a:spcPts val="1065"/>
              </a:lnSpc>
            </a:pPr>
            <a:r>
              <a:rPr sz="1000" spc="-195" dirty="0">
                <a:latin typeface="Symbol"/>
                <a:cs typeface="Symbol"/>
              </a:rPr>
              <a:t></a:t>
            </a:r>
            <a:r>
              <a:rPr sz="1500" spc="-292" baseline="-8333" dirty="0">
                <a:latin typeface="Symbol"/>
                <a:cs typeface="Symbol"/>
              </a:rPr>
              <a:t></a:t>
            </a:r>
            <a:endParaRPr sz="1500" baseline="-8333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306225" y="1767045"/>
            <a:ext cx="485775" cy="2971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ts val="1065"/>
              </a:lnSpc>
              <a:spcBef>
                <a:spcPts val="110"/>
              </a:spcBef>
              <a:tabLst>
                <a:tab pos="398145" algn="l"/>
              </a:tabLst>
            </a:pPr>
            <a:r>
              <a:rPr sz="1000" dirty="0">
                <a:latin typeface="Symbol"/>
                <a:cs typeface="Symbol"/>
              </a:rPr>
              <a:t></a:t>
            </a:r>
            <a:r>
              <a:rPr sz="1000" dirty="0">
                <a:latin typeface="Times New Roman"/>
                <a:cs typeface="Times New Roman"/>
              </a:rPr>
              <a:t>	</a:t>
            </a:r>
            <a:r>
              <a:rPr sz="1000" dirty="0">
                <a:latin typeface="Symbol"/>
                <a:cs typeface="Symbol"/>
              </a:rPr>
              <a:t></a:t>
            </a:r>
            <a:endParaRPr sz="1000">
              <a:latin typeface="Symbol"/>
              <a:cs typeface="Symbol"/>
            </a:endParaRPr>
          </a:p>
          <a:p>
            <a:pPr marL="38100">
              <a:lnSpc>
                <a:spcPts val="1065"/>
              </a:lnSpc>
              <a:tabLst>
                <a:tab pos="398145" algn="l"/>
              </a:tabLst>
            </a:pPr>
            <a:r>
              <a:rPr sz="1000" spc="-195" dirty="0">
                <a:latin typeface="Symbol"/>
                <a:cs typeface="Symbol"/>
              </a:rPr>
              <a:t></a:t>
            </a:r>
            <a:r>
              <a:rPr sz="1500" spc="-292" baseline="-8333" dirty="0">
                <a:latin typeface="Symbol"/>
                <a:cs typeface="Symbol"/>
              </a:rPr>
              <a:t></a:t>
            </a:r>
            <a:r>
              <a:rPr sz="1500" spc="-292" baseline="-8333" dirty="0">
                <a:latin typeface="Times New Roman"/>
                <a:cs typeface="Times New Roman"/>
              </a:rPr>
              <a:t>	</a:t>
            </a:r>
            <a:r>
              <a:rPr sz="1000" spc="-195" dirty="0">
                <a:latin typeface="Symbol"/>
                <a:cs typeface="Symbol"/>
              </a:rPr>
              <a:t></a:t>
            </a:r>
            <a:r>
              <a:rPr sz="1500" spc="-292" baseline="-8333" dirty="0">
                <a:latin typeface="Symbol"/>
                <a:cs typeface="Symbol"/>
              </a:rPr>
              <a:t></a:t>
            </a:r>
            <a:endParaRPr sz="1500" baseline="-8333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891849" y="1884910"/>
            <a:ext cx="47815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  <a:tabLst>
                <a:tab pos="390525" algn="l"/>
              </a:tabLst>
            </a:pPr>
            <a:r>
              <a:rPr sz="1000" spc="-195" dirty="0">
                <a:latin typeface="Symbol"/>
                <a:cs typeface="Symbol"/>
              </a:rPr>
              <a:t></a:t>
            </a:r>
            <a:r>
              <a:rPr sz="1500" spc="-292" baseline="-8333" dirty="0">
                <a:latin typeface="Symbol"/>
                <a:cs typeface="Symbol"/>
              </a:rPr>
              <a:t></a:t>
            </a:r>
            <a:r>
              <a:rPr sz="1500" spc="-292" baseline="-8333" dirty="0">
                <a:latin typeface="Times New Roman"/>
                <a:cs typeface="Times New Roman"/>
              </a:rPr>
              <a:t>	</a:t>
            </a:r>
            <a:r>
              <a:rPr sz="1000" spc="-195" dirty="0">
                <a:latin typeface="Symbol"/>
                <a:cs typeface="Symbol"/>
              </a:rPr>
              <a:t></a:t>
            </a:r>
            <a:r>
              <a:rPr sz="1500" spc="-292" baseline="-8333" dirty="0">
                <a:latin typeface="Symbol"/>
                <a:cs typeface="Symbol"/>
              </a:rPr>
              <a:t></a:t>
            </a:r>
            <a:endParaRPr sz="1500" baseline="-8333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431334" y="1767045"/>
            <a:ext cx="125730" cy="2971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ts val="1065"/>
              </a:lnSpc>
              <a:spcBef>
                <a:spcPts val="110"/>
              </a:spcBef>
            </a:pPr>
            <a:r>
              <a:rPr sz="1000" dirty="0">
                <a:latin typeface="Symbol"/>
                <a:cs typeface="Symbol"/>
              </a:rPr>
              <a:t></a:t>
            </a:r>
            <a:endParaRPr sz="1000">
              <a:latin typeface="Symbol"/>
              <a:cs typeface="Symbol"/>
            </a:endParaRPr>
          </a:p>
          <a:p>
            <a:pPr marL="38100">
              <a:lnSpc>
                <a:spcPts val="1065"/>
              </a:lnSpc>
            </a:pPr>
            <a:r>
              <a:rPr sz="1500" spc="-292" baseline="-8333" dirty="0">
                <a:latin typeface="Symbol"/>
                <a:cs typeface="Symbol"/>
              </a:rPr>
              <a:t></a:t>
            </a:r>
            <a:r>
              <a:rPr sz="1000" spc="-195" dirty="0">
                <a:latin typeface="Symbol"/>
                <a:cs typeface="Symbol"/>
              </a:rPr>
              <a:t>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791929" y="1884910"/>
            <a:ext cx="125730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500" spc="-292" baseline="-8333" dirty="0">
                <a:latin typeface="Symbol"/>
                <a:cs typeface="Symbol"/>
              </a:rPr>
              <a:t></a:t>
            </a:r>
            <a:r>
              <a:rPr sz="1000" spc="-195" dirty="0">
                <a:latin typeface="Symbol"/>
                <a:cs typeface="Symbol"/>
              </a:rPr>
              <a:t>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885151" y="1767045"/>
            <a:ext cx="125095" cy="2971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ts val="1065"/>
              </a:lnSpc>
              <a:spcBef>
                <a:spcPts val="110"/>
              </a:spcBef>
            </a:pPr>
            <a:r>
              <a:rPr sz="1000" dirty="0">
                <a:latin typeface="Symbol"/>
                <a:cs typeface="Symbol"/>
              </a:rPr>
              <a:t></a:t>
            </a:r>
            <a:endParaRPr sz="1000">
              <a:latin typeface="Symbol"/>
              <a:cs typeface="Symbol"/>
            </a:endParaRPr>
          </a:p>
          <a:p>
            <a:pPr marL="38100">
              <a:lnSpc>
                <a:spcPts val="1065"/>
              </a:lnSpc>
            </a:pPr>
            <a:r>
              <a:rPr sz="1000" spc="-195" dirty="0">
                <a:latin typeface="Symbol"/>
                <a:cs typeface="Symbol"/>
              </a:rPr>
              <a:t></a:t>
            </a:r>
            <a:r>
              <a:rPr sz="1500" spc="-292" baseline="-8333" dirty="0">
                <a:latin typeface="Symbol"/>
                <a:cs typeface="Symbol"/>
              </a:rPr>
              <a:t></a:t>
            </a:r>
            <a:endParaRPr sz="1500" baseline="-8333">
              <a:latin typeface="Symbol"/>
              <a:cs typeface="Symbo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42340" y="1257496"/>
            <a:ext cx="3425825" cy="7874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94335">
              <a:lnSpc>
                <a:spcPct val="100000"/>
              </a:lnSpc>
              <a:spcBef>
                <a:spcPts val="110"/>
              </a:spcBef>
              <a:tabLst>
                <a:tab pos="629285" algn="l"/>
                <a:tab pos="1461770" algn="l"/>
                <a:tab pos="1941830" algn="l"/>
                <a:tab pos="2176145" algn="l"/>
                <a:tab pos="3040380" algn="l"/>
              </a:tabLst>
            </a:pPr>
            <a:r>
              <a:rPr sz="1200" dirty="0">
                <a:latin typeface="Times New Roman"/>
                <a:cs typeface="Times New Roman"/>
              </a:rPr>
              <a:t>0	0  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0.35</a:t>
            </a:r>
            <a:r>
              <a:rPr sz="1500" spc="7" baseline="5555" dirty="0">
                <a:latin typeface="Symbol"/>
                <a:cs typeface="Symbol"/>
              </a:rPr>
              <a:t></a:t>
            </a:r>
            <a:r>
              <a:rPr sz="1500" spc="7" baseline="5555" dirty="0">
                <a:latin typeface="Times New Roman"/>
                <a:cs typeface="Times New Roman"/>
              </a:rPr>
              <a:t>	</a:t>
            </a:r>
            <a:r>
              <a:rPr sz="1500" baseline="5555" dirty="0">
                <a:latin typeface="Symbol"/>
                <a:cs typeface="Symbol"/>
              </a:rPr>
              <a:t></a:t>
            </a:r>
            <a:r>
              <a:rPr sz="1500" spc="142" baseline="55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0.5	0	</a:t>
            </a:r>
            <a:r>
              <a:rPr sz="1200" spc="-5" dirty="0">
                <a:latin typeface="Times New Roman"/>
                <a:cs typeface="Times New Roman"/>
              </a:rPr>
              <a:t>-0.87  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0</a:t>
            </a:r>
            <a:r>
              <a:rPr sz="1500" spc="7" baseline="5555" dirty="0">
                <a:latin typeface="Symbol"/>
                <a:cs typeface="Symbol"/>
              </a:rPr>
              <a:t></a:t>
            </a:r>
            <a:r>
              <a:rPr sz="1500" spc="7" baseline="5555" dirty="0">
                <a:latin typeface="Times New Roman"/>
                <a:cs typeface="Times New Roman"/>
              </a:rPr>
              <a:t>	</a:t>
            </a:r>
            <a:r>
              <a:rPr sz="1500" spc="7" baseline="5555" dirty="0">
                <a:latin typeface="Symbol"/>
                <a:cs typeface="Symbol"/>
              </a:rPr>
              <a:t></a:t>
            </a:r>
            <a:r>
              <a:rPr sz="1200" spc="5" dirty="0">
                <a:latin typeface="Times New Roman"/>
                <a:cs typeface="Times New Roman"/>
              </a:rPr>
              <a:t>0.35</a:t>
            </a:r>
            <a:endParaRPr sz="1200">
              <a:latin typeface="Times New Roman"/>
              <a:cs typeface="Times New Roman"/>
            </a:endParaRPr>
          </a:p>
          <a:p>
            <a:pPr marR="1043940" algn="r">
              <a:lnSpc>
                <a:spcPct val="100000"/>
              </a:lnSpc>
              <a:spcBef>
                <a:spcPts val="75"/>
              </a:spcBef>
              <a:tabLst>
                <a:tab pos="329565" algn="l"/>
                <a:tab pos="565785" algn="l"/>
                <a:tab pos="857885" algn="l"/>
                <a:tab pos="1877060" algn="l"/>
                <a:tab pos="2233930" algn="l"/>
              </a:tabLst>
            </a:pPr>
            <a:r>
              <a:rPr sz="1200" dirty="0">
                <a:latin typeface="Times New Roman"/>
                <a:cs typeface="Times New Roman"/>
              </a:rPr>
              <a:t>0	1	0	0	1	0</a:t>
            </a:r>
            <a:endParaRPr sz="1200">
              <a:latin typeface="Times New Roman"/>
              <a:cs typeface="Times New Roman"/>
            </a:endParaRPr>
          </a:p>
          <a:p>
            <a:pPr marR="984885" algn="r">
              <a:lnSpc>
                <a:spcPct val="100000"/>
              </a:lnSpc>
              <a:spcBef>
                <a:spcPts val="75"/>
              </a:spcBef>
              <a:tabLst>
                <a:tab pos="234315" algn="l"/>
                <a:tab pos="1067435" algn="l"/>
                <a:tab pos="1546860" algn="l"/>
                <a:tab pos="1847214" algn="l"/>
              </a:tabLst>
            </a:pPr>
            <a:r>
              <a:rPr sz="1200" dirty="0">
                <a:latin typeface="Times New Roman"/>
                <a:cs typeface="Times New Roman"/>
              </a:rPr>
              <a:t>0	0  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Symbol"/>
                <a:cs typeface="Symbol"/>
              </a:rPr>
              <a:t></a:t>
            </a:r>
            <a:r>
              <a:rPr sz="1200" dirty="0">
                <a:latin typeface="Times New Roman"/>
                <a:cs typeface="Times New Roman"/>
              </a:rPr>
              <a:t>0.</a:t>
            </a:r>
            <a:r>
              <a:rPr sz="1200" spc="30" dirty="0">
                <a:latin typeface="Times New Roman"/>
                <a:cs typeface="Times New Roman"/>
              </a:rPr>
              <a:t>2</a:t>
            </a:r>
            <a:r>
              <a:rPr sz="1500" baseline="11111" dirty="0">
                <a:latin typeface="Symbol"/>
                <a:cs typeface="Symbol"/>
              </a:rPr>
              <a:t></a:t>
            </a:r>
            <a:r>
              <a:rPr sz="1500" baseline="11111" dirty="0">
                <a:latin typeface="Times New Roman"/>
                <a:cs typeface="Times New Roman"/>
              </a:rPr>
              <a:t>	</a:t>
            </a:r>
            <a:r>
              <a:rPr sz="1500" spc="30" baseline="11111" dirty="0">
                <a:latin typeface="Symbol"/>
                <a:cs typeface="Symbol"/>
              </a:rPr>
              <a:t></a:t>
            </a:r>
            <a:r>
              <a:rPr sz="1200" dirty="0">
                <a:latin typeface="Times New Roman"/>
                <a:cs typeface="Times New Roman"/>
              </a:rPr>
              <a:t>0.87	0	0.5</a:t>
            </a:r>
            <a:endParaRPr sz="1200">
              <a:latin typeface="Times New Roman"/>
              <a:cs typeface="Times New Roman"/>
            </a:endParaRPr>
          </a:p>
          <a:p>
            <a:pPr marR="1043940" algn="r">
              <a:lnSpc>
                <a:spcPct val="100000"/>
              </a:lnSpc>
              <a:spcBef>
                <a:spcPts val="75"/>
              </a:spcBef>
              <a:tabLst>
                <a:tab pos="289560" algn="l"/>
                <a:tab pos="856615" algn="l"/>
                <a:tab pos="1836420" algn="l"/>
                <a:tab pos="2233930" algn="l"/>
              </a:tabLst>
            </a:pPr>
            <a:r>
              <a:rPr sz="1200" dirty="0">
                <a:latin typeface="Times New Roman"/>
                <a:cs typeface="Times New Roman"/>
              </a:rPr>
              <a:t>0	</a:t>
            </a:r>
            <a:r>
              <a:rPr sz="1200" dirty="0">
                <a:latin typeface="Symbol"/>
                <a:cs typeface="Symbol"/>
              </a:rPr>
              <a:t></a:t>
            </a:r>
            <a:r>
              <a:rPr sz="1200" dirty="0">
                <a:latin typeface="Times New Roman"/>
                <a:cs typeface="Times New Roman"/>
              </a:rPr>
              <a:t>2  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0	1	</a:t>
            </a:r>
            <a:r>
              <a:rPr sz="1200" spc="-5" dirty="0">
                <a:latin typeface="Symbol"/>
                <a:cs typeface="Symbol"/>
              </a:rPr>
              <a:t></a:t>
            </a:r>
            <a:r>
              <a:rPr sz="1200" dirty="0">
                <a:latin typeface="Times New Roman"/>
                <a:cs typeface="Times New Roman"/>
              </a:rPr>
              <a:t>2	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367592" y="1257496"/>
            <a:ext cx="1227455" cy="7874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94335">
              <a:lnSpc>
                <a:spcPct val="100000"/>
              </a:lnSpc>
              <a:spcBef>
                <a:spcPts val="110"/>
              </a:spcBef>
              <a:tabLst>
                <a:tab pos="629285" algn="l"/>
                <a:tab pos="866140" algn="l"/>
              </a:tabLst>
            </a:pPr>
            <a:r>
              <a:rPr sz="1200" dirty="0">
                <a:latin typeface="Times New Roman"/>
                <a:cs typeface="Times New Roman"/>
              </a:rPr>
              <a:t>0	0	0.5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500" baseline="5555" dirty="0">
                <a:latin typeface="Symbol"/>
                <a:cs typeface="Symbol"/>
              </a:rPr>
              <a:t></a:t>
            </a:r>
            <a:endParaRPr sz="1500" baseline="5555">
              <a:latin typeface="Symbol"/>
              <a:cs typeface="Symbol"/>
            </a:endParaRPr>
          </a:p>
          <a:p>
            <a:pPr marL="63500">
              <a:lnSpc>
                <a:spcPct val="100000"/>
              </a:lnSpc>
              <a:spcBef>
                <a:spcPts val="75"/>
              </a:spcBef>
              <a:tabLst>
                <a:tab pos="393065" algn="l"/>
                <a:tab pos="629285" algn="l"/>
                <a:tab pos="921385" algn="l"/>
              </a:tabLst>
            </a:pPr>
            <a:r>
              <a:rPr sz="1200" dirty="0">
                <a:latin typeface="Times New Roman"/>
                <a:cs typeface="Times New Roman"/>
              </a:rPr>
              <a:t>0	1	0	0</a:t>
            </a:r>
            <a:endParaRPr sz="1200">
              <a:latin typeface="Times New Roman"/>
              <a:cs typeface="Times New Roman"/>
            </a:endParaRPr>
          </a:p>
          <a:p>
            <a:pPr marL="394335">
              <a:lnSpc>
                <a:spcPct val="100000"/>
              </a:lnSpc>
              <a:spcBef>
                <a:spcPts val="75"/>
              </a:spcBef>
              <a:tabLst>
                <a:tab pos="629285" algn="l"/>
              </a:tabLst>
            </a:pPr>
            <a:r>
              <a:rPr sz="1200" dirty="0">
                <a:latin typeface="Times New Roman"/>
                <a:cs typeface="Times New Roman"/>
              </a:rPr>
              <a:t>0	0</a:t>
            </a:r>
            <a:r>
              <a:rPr sz="1200" spc="265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Symbol"/>
                <a:cs typeface="Symbol"/>
              </a:rPr>
              <a:t></a:t>
            </a:r>
            <a:r>
              <a:rPr sz="1200" spc="5" dirty="0">
                <a:latin typeface="Times New Roman"/>
                <a:cs typeface="Times New Roman"/>
              </a:rPr>
              <a:t>0.2</a:t>
            </a:r>
            <a:r>
              <a:rPr sz="1500" spc="7" baseline="11111" dirty="0">
                <a:latin typeface="Symbol"/>
                <a:cs typeface="Symbol"/>
              </a:rPr>
              <a:t></a:t>
            </a:r>
            <a:endParaRPr sz="1500" baseline="11111">
              <a:latin typeface="Symbol"/>
              <a:cs typeface="Symbol"/>
            </a:endParaRPr>
          </a:p>
          <a:p>
            <a:pPr marL="62865">
              <a:lnSpc>
                <a:spcPct val="100000"/>
              </a:lnSpc>
              <a:spcBef>
                <a:spcPts val="75"/>
              </a:spcBef>
              <a:tabLst>
                <a:tab pos="353060" algn="l"/>
                <a:tab pos="920115" algn="l"/>
              </a:tabLst>
            </a:pPr>
            <a:r>
              <a:rPr sz="1200" dirty="0">
                <a:latin typeface="Times New Roman"/>
                <a:cs typeface="Times New Roman"/>
              </a:rPr>
              <a:t>0	</a:t>
            </a:r>
            <a:r>
              <a:rPr sz="1200" dirty="0">
                <a:latin typeface="Symbol"/>
                <a:cs typeface="Symbol"/>
              </a:rPr>
              <a:t></a:t>
            </a:r>
            <a:r>
              <a:rPr sz="1200" dirty="0">
                <a:latin typeface="Times New Roman"/>
                <a:cs typeface="Times New Roman"/>
              </a:rPr>
              <a:t>2  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0	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766402" y="1257496"/>
            <a:ext cx="1256665" cy="7874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065" algn="ctr">
              <a:lnSpc>
                <a:spcPct val="100000"/>
              </a:lnSpc>
              <a:spcBef>
                <a:spcPts val="110"/>
              </a:spcBef>
              <a:tabLst>
                <a:tab pos="415290" algn="l"/>
                <a:tab pos="650240" algn="l"/>
              </a:tabLst>
            </a:pPr>
            <a:r>
              <a:rPr sz="1500" spc="15" baseline="5555" dirty="0">
                <a:latin typeface="Symbol"/>
                <a:cs typeface="Symbol"/>
              </a:rPr>
              <a:t></a:t>
            </a:r>
            <a:r>
              <a:rPr sz="1200" spc="10" dirty="0">
                <a:latin typeface="Times New Roman"/>
                <a:cs typeface="Times New Roman"/>
              </a:rPr>
              <a:t>0.5	</a:t>
            </a:r>
            <a:r>
              <a:rPr sz="1200" dirty="0">
                <a:latin typeface="Times New Roman"/>
                <a:cs typeface="Times New Roman"/>
              </a:rPr>
              <a:t>0	0</a:t>
            </a:r>
            <a:r>
              <a:rPr sz="1200" spc="229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0.35</a:t>
            </a:r>
            <a:r>
              <a:rPr sz="1500" spc="-7" baseline="5555" dirty="0">
                <a:latin typeface="Symbol"/>
                <a:cs typeface="Symbol"/>
              </a:rPr>
              <a:t></a:t>
            </a:r>
            <a:endParaRPr sz="1500" baseline="5555">
              <a:latin typeface="Symbol"/>
              <a:cs typeface="Symbol"/>
            </a:endParaRPr>
          </a:p>
          <a:p>
            <a:pPr marL="63500">
              <a:lnSpc>
                <a:spcPct val="100000"/>
              </a:lnSpc>
              <a:spcBef>
                <a:spcPts val="75"/>
              </a:spcBef>
              <a:tabLst>
                <a:tab pos="465455" algn="l"/>
                <a:tab pos="701040" algn="l"/>
                <a:tab pos="984885" algn="l"/>
              </a:tabLst>
            </a:pPr>
            <a:r>
              <a:rPr sz="1500" baseline="33333" dirty="0">
                <a:latin typeface="Symbol"/>
                <a:cs typeface="Symbol"/>
              </a:rPr>
              <a:t></a:t>
            </a:r>
            <a:r>
              <a:rPr sz="1500" spc="345" baseline="33333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0	1	0	0</a:t>
            </a:r>
            <a:endParaRPr sz="1200">
              <a:latin typeface="Times New Roman"/>
              <a:cs typeface="Times New Roman"/>
            </a:endParaRPr>
          </a:p>
          <a:p>
            <a:pPr marR="3810" algn="ctr">
              <a:lnSpc>
                <a:spcPct val="100000"/>
              </a:lnSpc>
              <a:spcBef>
                <a:spcPts val="75"/>
              </a:spcBef>
              <a:tabLst>
                <a:tab pos="234315" algn="l"/>
              </a:tabLst>
            </a:pPr>
            <a:r>
              <a:rPr sz="1200" dirty="0">
                <a:latin typeface="Times New Roman"/>
                <a:cs typeface="Times New Roman"/>
              </a:rPr>
              <a:t>0	0</a:t>
            </a:r>
            <a:endParaRPr sz="1200">
              <a:latin typeface="Times New Roman"/>
              <a:cs typeface="Times New Roman"/>
            </a:endParaRPr>
          </a:p>
          <a:p>
            <a:pPr marR="45720" algn="ctr">
              <a:lnSpc>
                <a:spcPct val="100000"/>
              </a:lnSpc>
              <a:spcBef>
                <a:spcPts val="75"/>
              </a:spcBef>
            </a:pPr>
            <a:r>
              <a:rPr sz="1200" spc="-5" dirty="0">
                <a:latin typeface="Symbol"/>
                <a:cs typeface="Symbol"/>
              </a:rPr>
              <a:t></a:t>
            </a:r>
            <a:r>
              <a:rPr sz="1200" spc="-5" dirty="0">
                <a:latin typeface="Times New Roman"/>
                <a:cs typeface="Times New Roman"/>
              </a:rPr>
              <a:t>2 </a:t>
            </a:r>
            <a:r>
              <a:rPr sz="1200" spc="2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73100" y="2062687"/>
            <a:ext cx="6534784" cy="12903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3801110" algn="r">
              <a:lnSpc>
                <a:spcPct val="100000"/>
              </a:lnSpc>
              <a:spcBef>
                <a:spcPts val="110"/>
              </a:spcBef>
            </a:pPr>
            <a:r>
              <a:rPr sz="1200" dirty="0">
                <a:latin typeface="Times New Roman"/>
                <a:cs typeface="Times New Roman"/>
              </a:rPr>
              <a:t>e. </a:t>
            </a:r>
            <a:r>
              <a:rPr sz="1200" spc="-5" dirty="0">
                <a:latin typeface="Times New Roman"/>
                <a:cs typeface="Times New Roman"/>
              </a:rPr>
              <a:t>Semua </a:t>
            </a:r>
            <a:r>
              <a:rPr sz="1200" dirty="0">
                <a:latin typeface="Times New Roman"/>
                <a:cs typeface="Times New Roman"/>
              </a:rPr>
              <a:t>jawaban </a:t>
            </a:r>
            <a:r>
              <a:rPr sz="1200" spc="-5" dirty="0">
                <a:latin typeface="Times New Roman"/>
                <a:cs typeface="Times New Roman"/>
              </a:rPr>
              <a:t>tidak </a:t>
            </a:r>
            <a:r>
              <a:rPr sz="1200" dirty="0">
                <a:latin typeface="Times New Roman"/>
                <a:cs typeface="Times New Roman"/>
              </a:rPr>
              <a:t>ada </a:t>
            </a:r>
            <a:r>
              <a:rPr sz="1200" spc="-10" dirty="0">
                <a:latin typeface="Times New Roman"/>
                <a:cs typeface="Times New Roman"/>
              </a:rPr>
              <a:t>yang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benar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L="241300" marR="194945" indent="-228600">
              <a:lnSpc>
                <a:spcPts val="1380"/>
              </a:lnSpc>
              <a:spcBef>
                <a:spcPts val="5"/>
              </a:spcBef>
              <a:buAutoNum type="arabicPeriod" startAt="26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Terdapat dua jenis </a:t>
            </a:r>
            <a:r>
              <a:rPr sz="1200" spc="-5" dirty="0">
                <a:latin typeface="Times New Roman"/>
                <a:cs typeface="Times New Roman"/>
              </a:rPr>
              <a:t>penskalaan </a:t>
            </a:r>
            <a:r>
              <a:rPr sz="1200" spc="-10" dirty="0">
                <a:latin typeface="Times New Roman"/>
                <a:cs typeface="Times New Roman"/>
              </a:rPr>
              <a:t>dalam </a:t>
            </a:r>
            <a:r>
              <a:rPr sz="1200" spc="-5" dirty="0">
                <a:latin typeface="Times New Roman"/>
                <a:cs typeface="Times New Roman"/>
              </a:rPr>
              <a:t>transformasi </a:t>
            </a:r>
            <a:r>
              <a:rPr sz="1200" dirty="0">
                <a:latin typeface="Times New Roman"/>
                <a:cs typeface="Times New Roman"/>
              </a:rPr>
              <a:t>3 </a:t>
            </a:r>
            <a:r>
              <a:rPr sz="1200" spc="-5" dirty="0">
                <a:latin typeface="Times New Roman"/>
                <a:cs typeface="Times New Roman"/>
              </a:rPr>
              <a:t>dimensi, yaitu </a:t>
            </a:r>
            <a:r>
              <a:rPr sz="1200" dirty="0">
                <a:latin typeface="Times New Roman"/>
                <a:cs typeface="Times New Roman"/>
              </a:rPr>
              <a:t>penskalaan </a:t>
            </a:r>
            <a:r>
              <a:rPr sz="1200" spc="-5" dirty="0">
                <a:latin typeface="Times New Roman"/>
                <a:cs typeface="Times New Roman"/>
              </a:rPr>
              <a:t>local </a:t>
            </a:r>
            <a:r>
              <a:rPr sz="1200" dirty="0">
                <a:latin typeface="Times New Roman"/>
                <a:cs typeface="Times New Roman"/>
              </a:rPr>
              <a:t>dan penskalaan  </a:t>
            </a:r>
            <a:r>
              <a:rPr sz="1200" spc="-5" dirty="0">
                <a:latin typeface="Times New Roman"/>
                <a:cs typeface="Times New Roman"/>
              </a:rPr>
              <a:t>overall. </a:t>
            </a:r>
            <a:r>
              <a:rPr sz="1200" dirty="0">
                <a:latin typeface="Times New Roman"/>
                <a:cs typeface="Times New Roman"/>
              </a:rPr>
              <a:t>Dalam matriks </a:t>
            </a:r>
            <a:r>
              <a:rPr sz="1200" spc="-5" dirty="0">
                <a:latin typeface="Times New Roman"/>
                <a:cs typeface="Times New Roman"/>
              </a:rPr>
              <a:t>transformasi umum, penskalaan lokal dipengaruhi </a:t>
            </a:r>
            <a:r>
              <a:rPr sz="1200" dirty="0">
                <a:latin typeface="Times New Roman"/>
                <a:cs typeface="Times New Roman"/>
              </a:rPr>
              <a:t>oleh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elemen</a:t>
            </a:r>
            <a:endParaRPr sz="1200">
              <a:latin typeface="Times New Roman"/>
              <a:cs typeface="Times New Roman"/>
            </a:endParaRPr>
          </a:p>
          <a:p>
            <a:pPr marL="241300">
              <a:lnSpc>
                <a:spcPts val="1345"/>
              </a:lnSpc>
              <a:tabLst>
                <a:tab pos="1612265" algn="l"/>
                <a:tab pos="2983865" algn="l"/>
                <a:tab pos="4355465" algn="l"/>
                <a:tab pos="5727065" algn="l"/>
              </a:tabLst>
            </a:pPr>
            <a:r>
              <a:rPr sz="1200" dirty="0">
                <a:latin typeface="Times New Roman"/>
                <a:cs typeface="Times New Roman"/>
              </a:rPr>
              <a:t>a. </a:t>
            </a:r>
            <a:r>
              <a:rPr sz="1200" spc="-5" dirty="0">
                <a:latin typeface="Times New Roman"/>
                <a:cs typeface="Times New Roman"/>
              </a:rPr>
              <a:t>Baris </a:t>
            </a:r>
            <a:r>
              <a:rPr sz="1200" dirty="0">
                <a:latin typeface="Times New Roman"/>
                <a:cs typeface="Times New Roman"/>
              </a:rPr>
              <a:t>ke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4	b. </a:t>
            </a:r>
            <a:r>
              <a:rPr sz="1200" spc="-5" dirty="0">
                <a:latin typeface="Times New Roman"/>
                <a:cs typeface="Times New Roman"/>
              </a:rPr>
              <a:t>Kolom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4	c.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Diagonal	</a:t>
            </a:r>
            <a:r>
              <a:rPr sz="1200" dirty="0">
                <a:latin typeface="Times New Roman"/>
                <a:cs typeface="Times New Roman"/>
              </a:rPr>
              <a:t>d. Vertikal	e.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Horizontal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Times New Roman"/>
              <a:cs typeface="Times New Roman"/>
            </a:endParaRPr>
          </a:p>
          <a:p>
            <a:pPr marL="228600" marR="3863340" indent="-228600" algn="r">
              <a:lnSpc>
                <a:spcPct val="100000"/>
              </a:lnSpc>
              <a:buAutoNum type="arabicPeriod" startAt="27"/>
              <a:tabLst>
                <a:tab pos="228600" algn="l"/>
              </a:tabLst>
            </a:pPr>
            <a:r>
              <a:rPr sz="1200" dirty="0">
                <a:latin typeface="Times New Roman"/>
                <a:cs typeface="Times New Roman"/>
              </a:rPr>
              <a:t>Jika </a:t>
            </a:r>
            <a:r>
              <a:rPr sz="1200" spc="-5" dirty="0">
                <a:latin typeface="Times New Roman"/>
                <a:cs typeface="Times New Roman"/>
              </a:rPr>
              <a:t>diketahui </a:t>
            </a:r>
            <a:r>
              <a:rPr sz="1200" dirty="0">
                <a:latin typeface="Times New Roman"/>
                <a:cs typeface="Times New Roman"/>
              </a:rPr>
              <a:t>rumusan </a:t>
            </a:r>
            <a:r>
              <a:rPr sz="1200" spc="-10" dirty="0">
                <a:latin typeface="Times New Roman"/>
                <a:cs typeface="Times New Roman"/>
              </a:rPr>
              <a:t>sebagai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berikut: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09447" y="4546651"/>
            <a:ext cx="6335395" cy="1612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9200">
              <a:lnSpc>
                <a:spcPct val="100000"/>
              </a:lnSpc>
              <a:spcBef>
                <a:spcPts val="100"/>
              </a:spcBef>
              <a:tabLst>
                <a:tab pos="2064385" algn="l"/>
                <a:tab pos="2795905" algn="l"/>
                <a:tab pos="3659504" algn="l"/>
                <a:tab pos="4583430" algn="l"/>
              </a:tabLst>
            </a:pPr>
            <a:r>
              <a:rPr sz="1200" dirty="0">
                <a:latin typeface="Times New Roman"/>
                <a:cs typeface="Times New Roman"/>
              </a:rPr>
              <a:t>a. Refleksi	b.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Rotasi.	</a:t>
            </a:r>
            <a:r>
              <a:rPr sz="1200" dirty="0">
                <a:latin typeface="Times New Roman"/>
                <a:cs typeface="Times New Roman"/>
              </a:rPr>
              <a:t>c.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Proyeksi	</a:t>
            </a:r>
            <a:r>
              <a:rPr sz="1200" dirty="0">
                <a:latin typeface="Times New Roman"/>
                <a:cs typeface="Times New Roman"/>
              </a:rPr>
              <a:t>d.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Shearing	e. Scaling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Times New Roman"/>
              <a:cs typeface="Times New Roman"/>
            </a:endParaRPr>
          </a:p>
          <a:p>
            <a:pPr marL="304800" indent="-228600">
              <a:lnSpc>
                <a:spcPct val="100000"/>
              </a:lnSpc>
              <a:buAutoNum type="arabicPeriod" startAt="28"/>
              <a:tabLst>
                <a:tab pos="304800" algn="l"/>
              </a:tabLst>
            </a:pPr>
            <a:r>
              <a:rPr sz="1200" dirty="0">
                <a:latin typeface="Times New Roman"/>
                <a:cs typeface="Times New Roman"/>
              </a:rPr>
              <a:t>Transformasi </a:t>
            </a:r>
            <a:r>
              <a:rPr sz="1200" spc="-5" dirty="0">
                <a:latin typeface="Times New Roman"/>
                <a:cs typeface="Times New Roman"/>
              </a:rPr>
              <a:t>umum </a:t>
            </a:r>
            <a:r>
              <a:rPr sz="1200" dirty="0">
                <a:latin typeface="Times New Roman"/>
                <a:cs typeface="Times New Roman"/>
              </a:rPr>
              <a:t>untuk </a:t>
            </a:r>
            <a:r>
              <a:rPr sz="1200" spc="-5" dirty="0">
                <a:latin typeface="Times New Roman"/>
                <a:cs typeface="Times New Roman"/>
              </a:rPr>
              <a:t>Rotasi 3D </a:t>
            </a:r>
            <a:r>
              <a:rPr sz="1200" spc="-10" dirty="0">
                <a:latin typeface="Times New Roman"/>
                <a:cs typeface="Times New Roman"/>
              </a:rPr>
              <a:t>dengan </a:t>
            </a:r>
            <a:r>
              <a:rPr sz="1200" spc="-5" dirty="0">
                <a:latin typeface="Times New Roman"/>
                <a:cs typeface="Times New Roman"/>
              </a:rPr>
              <a:t>pusat </a:t>
            </a:r>
            <a:r>
              <a:rPr sz="1200" dirty="0">
                <a:latin typeface="Times New Roman"/>
                <a:cs typeface="Times New Roman"/>
              </a:rPr>
              <a:t>rotasi </a:t>
            </a:r>
            <a:r>
              <a:rPr sz="1200" spc="-5" dirty="0">
                <a:latin typeface="Times New Roman"/>
                <a:cs typeface="Times New Roman"/>
              </a:rPr>
              <a:t>sembarang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adalah</a:t>
            </a:r>
            <a:endParaRPr sz="1200">
              <a:latin typeface="Times New Roman"/>
              <a:cs typeface="Times New Roman"/>
            </a:endParaRPr>
          </a:p>
          <a:p>
            <a:pPr marL="326390">
              <a:lnSpc>
                <a:spcPct val="100000"/>
              </a:lnSpc>
              <a:spcBef>
                <a:spcPts val="65"/>
              </a:spcBef>
            </a:pPr>
            <a:r>
              <a:rPr sz="1200" spc="-10" dirty="0">
                <a:latin typeface="Times New Roman"/>
                <a:cs typeface="Times New Roman"/>
              </a:rPr>
              <a:t>a.</a:t>
            </a:r>
            <a:r>
              <a:rPr sz="1200" spc="265" dirty="0">
                <a:latin typeface="Times New Roman"/>
                <a:cs typeface="Times New Roman"/>
              </a:rPr>
              <a:t> </a:t>
            </a:r>
            <a:r>
              <a:rPr sz="1200" spc="15" dirty="0">
                <a:latin typeface="Times New Roman"/>
                <a:cs typeface="Times New Roman"/>
              </a:rPr>
              <a:t>[</a:t>
            </a:r>
            <a:r>
              <a:rPr sz="1200" i="1" spc="15" dirty="0">
                <a:latin typeface="Times New Roman"/>
                <a:cs typeface="Times New Roman"/>
              </a:rPr>
              <a:t>M</a:t>
            </a:r>
            <a:r>
              <a:rPr sz="1200" i="1" spc="-1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]</a:t>
            </a:r>
            <a:r>
              <a:rPr sz="1200" spc="-120" dirty="0">
                <a:latin typeface="Times New Roman"/>
                <a:cs typeface="Times New Roman"/>
              </a:rPr>
              <a:t> </a:t>
            </a:r>
            <a:r>
              <a:rPr sz="1200" spc="25" dirty="0">
                <a:latin typeface="Symbol"/>
                <a:cs typeface="Symbol"/>
              </a:rPr>
              <a:t></a:t>
            </a:r>
            <a:r>
              <a:rPr sz="1200" spc="25" dirty="0">
                <a:latin typeface="Times New Roman"/>
                <a:cs typeface="Times New Roman"/>
              </a:rPr>
              <a:t>[</a:t>
            </a:r>
            <a:r>
              <a:rPr sz="1200" i="1" spc="25" dirty="0">
                <a:latin typeface="Times New Roman"/>
                <a:cs typeface="Times New Roman"/>
              </a:rPr>
              <a:t>T</a:t>
            </a:r>
            <a:r>
              <a:rPr sz="1200" i="1" spc="-1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]</a:t>
            </a:r>
            <a:r>
              <a:rPr sz="1125" baseline="33333" dirty="0">
                <a:latin typeface="Symbol"/>
                <a:cs typeface="Symbol"/>
              </a:rPr>
              <a:t></a:t>
            </a:r>
            <a:r>
              <a:rPr sz="1125" baseline="33333" dirty="0">
                <a:latin typeface="Times New Roman"/>
                <a:cs typeface="Times New Roman"/>
              </a:rPr>
              <a:t>1</a:t>
            </a:r>
            <a:r>
              <a:rPr sz="1200" dirty="0">
                <a:latin typeface="Times New Roman"/>
                <a:cs typeface="Times New Roman"/>
              </a:rPr>
              <a:t>[</a:t>
            </a:r>
            <a:r>
              <a:rPr sz="1200" i="1" dirty="0">
                <a:latin typeface="Times New Roman"/>
                <a:cs typeface="Times New Roman"/>
              </a:rPr>
              <a:t>R</a:t>
            </a:r>
            <a:r>
              <a:rPr sz="1125" i="1" baseline="-18518" dirty="0">
                <a:latin typeface="Times New Roman"/>
                <a:cs typeface="Times New Roman"/>
              </a:rPr>
              <a:t>x</a:t>
            </a:r>
            <a:r>
              <a:rPr sz="1125" i="1" spc="-82" baseline="-18518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]</a:t>
            </a:r>
            <a:r>
              <a:rPr sz="1125" baseline="33333" dirty="0">
                <a:latin typeface="Symbol"/>
                <a:cs typeface="Symbol"/>
              </a:rPr>
              <a:t></a:t>
            </a:r>
            <a:r>
              <a:rPr sz="1125" baseline="33333" dirty="0">
                <a:latin typeface="Times New Roman"/>
                <a:cs typeface="Times New Roman"/>
              </a:rPr>
              <a:t>1</a:t>
            </a:r>
            <a:r>
              <a:rPr sz="1200" dirty="0">
                <a:latin typeface="Times New Roman"/>
                <a:cs typeface="Times New Roman"/>
              </a:rPr>
              <a:t>[</a:t>
            </a:r>
            <a:r>
              <a:rPr sz="1200" i="1" dirty="0">
                <a:latin typeface="Times New Roman"/>
                <a:cs typeface="Times New Roman"/>
              </a:rPr>
              <a:t>R</a:t>
            </a:r>
            <a:r>
              <a:rPr sz="1200" i="1" spc="-75" dirty="0">
                <a:latin typeface="Times New Roman"/>
                <a:cs typeface="Times New Roman"/>
              </a:rPr>
              <a:t> </a:t>
            </a:r>
            <a:r>
              <a:rPr sz="1125" i="1" spc="15" baseline="-18518" dirty="0">
                <a:latin typeface="Times New Roman"/>
                <a:cs typeface="Times New Roman"/>
              </a:rPr>
              <a:t>y</a:t>
            </a:r>
            <a:r>
              <a:rPr sz="1125" i="1" spc="-120" baseline="-18518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]</a:t>
            </a:r>
            <a:r>
              <a:rPr sz="1125" spc="-30" baseline="33333" dirty="0">
                <a:latin typeface="Symbol"/>
                <a:cs typeface="Symbol"/>
              </a:rPr>
              <a:t></a:t>
            </a:r>
            <a:r>
              <a:rPr sz="1125" spc="-30" baseline="33333" dirty="0">
                <a:latin typeface="Times New Roman"/>
                <a:cs typeface="Times New Roman"/>
              </a:rPr>
              <a:t>1</a:t>
            </a:r>
            <a:r>
              <a:rPr sz="1200" spc="-20" dirty="0">
                <a:latin typeface="Times New Roman"/>
                <a:cs typeface="Times New Roman"/>
              </a:rPr>
              <a:t>[</a:t>
            </a:r>
            <a:r>
              <a:rPr sz="1200" i="1" spc="-20" dirty="0">
                <a:latin typeface="Times New Roman"/>
                <a:cs typeface="Times New Roman"/>
              </a:rPr>
              <a:t>R</a:t>
            </a:r>
            <a:r>
              <a:rPr sz="1200" i="1" spc="-30" baseline="-24305" dirty="0">
                <a:latin typeface="Symbol"/>
                <a:cs typeface="Symbol"/>
              </a:rPr>
              <a:t></a:t>
            </a:r>
            <a:r>
              <a:rPr sz="1200" i="1" spc="60" baseline="-2430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][</a:t>
            </a:r>
            <a:r>
              <a:rPr sz="1200" i="1" spc="10" dirty="0">
                <a:latin typeface="Times New Roman"/>
                <a:cs typeface="Times New Roman"/>
              </a:rPr>
              <a:t>R</a:t>
            </a:r>
            <a:r>
              <a:rPr sz="1200" i="1" spc="-75" dirty="0">
                <a:latin typeface="Times New Roman"/>
                <a:cs typeface="Times New Roman"/>
              </a:rPr>
              <a:t> </a:t>
            </a:r>
            <a:r>
              <a:rPr sz="1125" i="1" spc="15" baseline="-18518" dirty="0">
                <a:latin typeface="Times New Roman"/>
                <a:cs typeface="Times New Roman"/>
              </a:rPr>
              <a:t>y</a:t>
            </a:r>
            <a:r>
              <a:rPr sz="1125" i="1" spc="-120" baseline="-18518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]</a:t>
            </a:r>
            <a:r>
              <a:rPr sz="1125" spc="-7" baseline="33333" dirty="0">
                <a:latin typeface="Symbol"/>
                <a:cs typeface="Symbol"/>
              </a:rPr>
              <a:t></a:t>
            </a:r>
            <a:r>
              <a:rPr sz="1125" spc="-7" baseline="33333" dirty="0">
                <a:latin typeface="Times New Roman"/>
                <a:cs typeface="Times New Roman"/>
              </a:rPr>
              <a:t>1</a:t>
            </a:r>
            <a:r>
              <a:rPr sz="1200" spc="-5" dirty="0">
                <a:latin typeface="Times New Roman"/>
                <a:cs typeface="Times New Roman"/>
              </a:rPr>
              <a:t>[</a:t>
            </a:r>
            <a:r>
              <a:rPr sz="1200" i="1" spc="-5" dirty="0">
                <a:latin typeface="Times New Roman"/>
                <a:cs typeface="Times New Roman"/>
              </a:rPr>
              <a:t>R</a:t>
            </a:r>
            <a:r>
              <a:rPr sz="1125" i="1" spc="-7" baseline="-18518" dirty="0">
                <a:latin typeface="Times New Roman"/>
                <a:cs typeface="Times New Roman"/>
              </a:rPr>
              <a:t>x</a:t>
            </a:r>
            <a:r>
              <a:rPr sz="1125" i="1" spc="-75" baseline="-18518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]</a:t>
            </a:r>
            <a:r>
              <a:rPr sz="1125" spc="-30" baseline="33333" dirty="0">
                <a:latin typeface="Symbol"/>
                <a:cs typeface="Symbol"/>
              </a:rPr>
              <a:t></a:t>
            </a:r>
            <a:r>
              <a:rPr sz="1125" spc="-30" baseline="33333" dirty="0">
                <a:latin typeface="Times New Roman"/>
                <a:cs typeface="Times New Roman"/>
              </a:rPr>
              <a:t>1</a:t>
            </a:r>
            <a:r>
              <a:rPr sz="1200" spc="-20" dirty="0">
                <a:latin typeface="Times New Roman"/>
                <a:cs typeface="Times New Roman"/>
              </a:rPr>
              <a:t>[</a:t>
            </a:r>
            <a:r>
              <a:rPr sz="1200" i="1" spc="-20" dirty="0">
                <a:latin typeface="Times New Roman"/>
                <a:cs typeface="Times New Roman"/>
              </a:rPr>
              <a:t>T</a:t>
            </a:r>
            <a:r>
              <a:rPr sz="1200" i="1" spc="-1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]</a:t>
            </a:r>
            <a:r>
              <a:rPr sz="1125" spc="-7" baseline="33333" dirty="0">
                <a:latin typeface="Symbol"/>
                <a:cs typeface="Symbol"/>
              </a:rPr>
              <a:t></a:t>
            </a:r>
            <a:r>
              <a:rPr sz="1125" spc="-7" baseline="33333" dirty="0">
                <a:latin typeface="Times New Roman"/>
                <a:cs typeface="Times New Roman"/>
              </a:rPr>
              <a:t>1</a:t>
            </a:r>
            <a:r>
              <a:rPr sz="1125" spc="172" baseline="33333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b.</a:t>
            </a:r>
            <a:r>
              <a:rPr sz="1000" spc="210" dirty="0">
                <a:latin typeface="Times New Roman"/>
                <a:cs typeface="Times New Roman"/>
              </a:rPr>
              <a:t> </a:t>
            </a:r>
            <a:r>
              <a:rPr sz="1200" spc="15" dirty="0">
                <a:latin typeface="Times New Roman"/>
                <a:cs typeface="Times New Roman"/>
              </a:rPr>
              <a:t>[</a:t>
            </a:r>
            <a:r>
              <a:rPr sz="1200" i="1" spc="15" dirty="0">
                <a:latin typeface="Times New Roman"/>
                <a:cs typeface="Times New Roman"/>
              </a:rPr>
              <a:t>M</a:t>
            </a:r>
            <a:r>
              <a:rPr sz="1200" i="1" spc="-114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]</a:t>
            </a:r>
            <a:r>
              <a:rPr sz="1200" spc="-120" dirty="0">
                <a:latin typeface="Times New Roman"/>
                <a:cs typeface="Times New Roman"/>
              </a:rPr>
              <a:t> </a:t>
            </a:r>
            <a:r>
              <a:rPr sz="1200" spc="65" dirty="0">
                <a:latin typeface="Symbol"/>
                <a:cs typeface="Symbol"/>
              </a:rPr>
              <a:t></a:t>
            </a:r>
            <a:r>
              <a:rPr sz="1200" spc="65" dirty="0">
                <a:latin typeface="Times New Roman"/>
                <a:cs typeface="Times New Roman"/>
              </a:rPr>
              <a:t>[</a:t>
            </a:r>
            <a:r>
              <a:rPr sz="1200" i="1" spc="65" dirty="0">
                <a:latin typeface="Times New Roman"/>
                <a:cs typeface="Times New Roman"/>
              </a:rPr>
              <a:t>R</a:t>
            </a:r>
            <a:r>
              <a:rPr sz="1200" i="1" spc="-75" dirty="0">
                <a:latin typeface="Times New Roman"/>
                <a:cs typeface="Times New Roman"/>
              </a:rPr>
              <a:t> </a:t>
            </a:r>
            <a:r>
              <a:rPr sz="1125" i="1" spc="15" baseline="-18518" dirty="0">
                <a:latin typeface="Times New Roman"/>
                <a:cs typeface="Times New Roman"/>
              </a:rPr>
              <a:t>y</a:t>
            </a:r>
            <a:r>
              <a:rPr sz="1125" i="1" spc="-112" baseline="-18518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]</a:t>
            </a:r>
            <a:r>
              <a:rPr sz="1125" spc="-7" baseline="33333" dirty="0">
                <a:latin typeface="Symbol"/>
                <a:cs typeface="Symbol"/>
              </a:rPr>
              <a:t></a:t>
            </a:r>
            <a:r>
              <a:rPr sz="1125" spc="-7" baseline="33333" dirty="0">
                <a:latin typeface="Times New Roman"/>
                <a:cs typeface="Times New Roman"/>
              </a:rPr>
              <a:t>1</a:t>
            </a:r>
            <a:r>
              <a:rPr sz="1200" spc="-5" dirty="0">
                <a:latin typeface="Times New Roman"/>
                <a:cs typeface="Times New Roman"/>
              </a:rPr>
              <a:t>[</a:t>
            </a:r>
            <a:r>
              <a:rPr sz="1200" i="1" spc="-5" dirty="0">
                <a:latin typeface="Times New Roman"/>
                <a:cs typeface="Times New Roman"/>
              </a:rPr>
              <a:t>R</a:t>
            </a:r>
            <a:r>
              <a:rPr sz="1125" i="1" spc="-7" baseline="-18518" dirty="0">
                <a:latin typeface="Times New Roman"/>
                <a:cs typeface="Times New Roman"/>
              </a:rPr>
              <a:t>x</a:t>
            </a:r>
            <a:r>
              <a:rPr sz="1125" i="1" spc="-82" baseline="-18518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]</a:t>
            </a:r>
            <a:r>
              <a:rPr sz="1125" spc="-30" baseline="33333" dirty="0">
                <a:latin typeface="Symbol"/>
                <a:cs typeface="Symbol"/>
              </a:rPr>
              <a:t></a:t>
            </a:r>
            <a:r>
              <a:rPr sz="1125" spc="-30" baseline="33333" dirty="0">
                <a:latin typeface="Times New Roman"/>
                <a:cs typeface="Times New Roman"/>
              </a:rPr>
              <a:t>1</a:t>
            </a:r>
            <a:r>
              <a:rPr sz="1200" spc="-20" dirty="0">
                <a:latin typeface="Times New Roman"/>
                <a:cs typeface="Times New Roman"/>
              </a:rPr>
              <a:t>[</a:t>
            </a:r>
            <a:r>
              <a:rPr sz="1200" i="1" spc="-20" dirty="0">
                <a:latin typeface="Times New Roman"/>
                <a:cs typeface="Times New Roman"/>
              </a:rPr>
              <a:t>T</a:t>
            </a:r>
            <a:r>
              <a:rPr sz="1200" i="1" spc="-16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]</a:t>
            </a:r>
            <a:r>
              <a:rPr sz="1125" spc="-30" baseline="33333" dirty="0">
                <a:latin typeface="Symbol"/>
                <a:cs typeface="Symbol"/>
              </a:rPr>
              <a:t></a:t>
            </a:r>
            <a:r>
              <a:rPr sz="1125" spc="-30" baseline="33333" dirty="0">
                <a:latin typeface="Times New Roman"/>
                <a:cs typeface="Times New Roman"/>
              </a:rPr>
              <a:t>1</a:t>
            </a:r>
            <a:r>
              <a:rPr sz="1200" spc="-20" dirty="0">
                <a:latin typeface="Times New Roman"/>
                <a:cs typeface="Times New Roman"/>
              </a:rPr>
              <a:t>[</a:t>
            </a:r>
            <a:r>
              <a:rPr sz="1200" i="1" spc="-20" dirty="0">
                <a:latin typeface="Times New Roman"/>
                <a:cs typeface="Times New Roman"/>
              </a:rPr>
              <a:t>R</a:t>
            </a:r>
            <a:r>
              <a:rPr sz="1200" i="1" spc="-30" baseline="-24305" dirty="0">
                <a:latin typeface="Symbol"/>
                <a:cs typeface="Symbol"/>
              </a:rPr>
              <a:t></a:t>
            </a:r>
            <a:r>
              <a:rPr sz="1200" i="1" spc="67" baseline="-2430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][</a:t>
            </a:r>
            <a:r>
              <a:rPr sz="1200" i="1" spc="10" dirty="0">
                <a:latin typeface="Times New Roman"/>
                <a:cs typeface="Times New Roman"/>
              </a:rPr>
              <a:t>R</a:t>
            </a:r>
            <a:r>
              <a:rPr sz="1200" i="1" spc="-75" dirty="0">
                <a:latin typeface="Times New Roman"/>
                <a:cs typeface="Times New Roman"/>
              </a:rPr>
              <a:t> </a:t>
            </a:r>
            <a:r>
              <a:rPr sz="1125" i="1" spc="15" baseline="-18518" dirty="0">
                <a:latin typeface="Times New Roman"/>
                <a:cs typeface="Times New Roman"/>
              </a:rPr>
              <a:t>y</a:t>
            </a:r>
            <a:r>
              <a:rPr sz="1125" i="1" spc="-120" baseline="-18518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][</a:t>
            </a:r>
            <a:r>
              <a:rPr sz="1200" i="1" spc="5" dirty="0">
                <a:latin typeface="Times New Roman"/>
                <a:cs typeface="Times New Roman"/>
              </a:rPr>
              <a:t>R</a:t>
            </a:r>
            <a:r>
              <a:rPr sz="1125" i="1" spc="7" baseline="-18518" dirty="0">
                <a:latin typeface="Times New Roman"/>
                <a:cs typeface="Times New Roman"/>
              </a:rPr>
              <a:t>x</a:t>
            </a:r>
            <a:r>
              <a:rPr sz="1125" i="1" spc="-75" baseline="-18518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][</a:t>
            </a:r>
            <a:r>
              <a:rPr sz="1200" i="1" spc="-25" dirty="0">
                <a:latin typeface="Times New Roman"/>
                <a:cs typeface="Times New Roman"/>
              </a:rPr>
              <a:t>T</a:t>
            </a:r>
            <a:r>
              <a:rPr sz="1200" i="1" spc="-1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]</a:t>
            </a:r>
            <a:endParaRPr sz="1200">
              <a:latin typeface="Times New Roman"/>
              <a:cs typeface="Times New Roman"/>
            </a:endParaRPr>
          </a:p>
          <a:p>
            <a:pPr marL="326390" marR="81280">
              <a:lnSpc>
                <a:spcPct val="122600"/>
              </a:lnSpc>
              <a:spcBef>
                <a:spcPts val="160"/>
              </a:spcBef>
              <a:tabLst>
                <a:tab pos="3327400" algn="l"/>
              </a:tabLst>
            </a:pPr>
            <a:r>
              <a:rPr sz="1200" spc="-10" dirty="0">
                <a:latin typeface="Times New Roman"/>
                <a:cs typeface="Times New Roman"/>
              </a:rPr>
              <a:t>c.</a:t>
            </a:r>
            <a:r>
              <a:rPr sz="1200" spc="275" dirty="0">
                <a:latin typeface="Times New Roman"/>
                <a:cs typeface="Times New Roman"/>
              </a:rPr>
              <a:t> </a:t>
            </a:r>
            <a:r>
              <a:rPr sz="1200" spc="15" dirty="0">
                <a:latin typeface="Times New Roman"/>
                <a:cs typeface="Times New Roman"/>
              </a:rPr>
              <a:t>[</a:t>
            </a:r>
            <a:r>
              <a:rPr sz="1200" i="1" spc="15" dirty="0">
                <a:latin typeface="Times New Roman"/>
                <a:cs typeface="Times New Roman"/>
              </a:rPr>
              <a:t>M</a:t>
            </a:r>
            <a:r>
              <a:rPr sz="1200" i="1" spc="-114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]</a:t>
            </a:r>
            <a:r>
              <a:rPr sz="1200" spc="-114" dirty="0">
                <a:latin typeface="Times New Roman"/>
                <a:cs typeface="Times New Roman"/>
              </a:rPr>
              <a:t> </a:t>
            </a:r>
            <a:r>
              <a:rPr sz="1200" spc="25" dirty="0">
                <a:latin typeface="Symbol"/>
                <a:cs typeface="Symbol"/>
              </a:rPr>
              <a:t></a:t>
            </a:r>
            <a:r>
              <a:rPr sz="1200" spc="25" dirty="0">
                <a:latin typeface="Times New Roman"/>
                <a:cs typeface="Times New Roman"/>
              </a:rPr>
              <a:t>[</a:t>
            </a:r>
            <a:r>
              <a:rPr sz="1200" i="1" spc="25" dirty="0">
                <a:latin typeface="Times New Roman"/>
                <a:cs typeface="Times New Roman"/>
              </a:rPr>
              <a:t>T</a:t>
            </a:r>
            <a:r>
              <a:rPr sz="1200" i="1" spc="-16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][</a:t>
            </a:r>
            <a:r>
              <a:rPr sz="1200" i="1" spc="5" dirty="0">
                <a:latin typeface="Times New Roman"/>
                <a:cs typeface="Times New Roman"/>
              </a:rPr>
              <a:t>R</a:t>
            </a:r>
            <a:r>
              <a:rPr sz="1125" i="1" spc="7" baseline="-18518" dirty="0">
                <a:latin typeface="Times New Roman"/>
                <a:cs typeface="Times New Roman"/>
              </a:rPr>
              <a:t>x</a:t>
            </a:r>
            <a:r>
              <a:rPr sz="1125" i="1" spc="-75" baseline="-18518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][</a:t>
            </a:r>
            <a:r>
              <a:rPr sz="1200" i="1" spc="10" dirty="0">
                <a:latin typeface="Times New Roman"/>
                <a:cs typeface="Times New Roman"/>
              </a:rPr>
              <a:t>R</a:t>
            </a:r>
            <a:r>
              <a:rPr sz="1125" i="1" spc="15" baseline="-18518" dirty="0">
                <a:latin typeface="Times New Roman"/>
                <a:cs typeface="Times New Roman"/>
              </a:rPr>
              <a:t>y</a:t>
            </a:r>
            <a:r>
              <a:rPr sz="1125" i="1" spc="-60" baseline="-18518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][</a:t>
            </a:r>
            <a:r>
              <a:rPr sz="1200" i="1" spc="-20" dirty="0">
                <a:latin typeface="Times New Roman"/>
                <a:cs typeface="Times New Roman"/>
              </a:rPr>
              <a:t>R</a:t>
            </a:r>
            <a:r>
              <a:rPr sz="1200" i="1" spc="-30" baseline="-24305" dirty="0">
                <a:latin typeface="Symbol"/>
                <a:cs typeface="Symbol"/>
              </a:rPr>
              <a:t></a:t>
            </a:r>
            <a:r>
              <a:rPr sz="1200" i="1" spc="60" baseline="-2430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][</a:t>
            </a:r>
            <a:r>
              <a:rPr sz="1200" i="1" spc="10" dirty="0">
                <a:latin typeface="Times New Roman"/>
                <a:cs typeface="Times New Roman"/>
              </a:rPr>
              <a:t>R</a:t>
            </a:r>
            <a:r>
              <a:rPr sz="1200" i="1" spc="-65" dirty="0">
                <a:latin typeface="Times New Roman"/>
                <a:cs typeface="Times New Roman"/>
              </a:rPr>
              <a:t> </a:t>
            </a:r>
            <a:r>
              <a:rPr sz="1125" i="1" spc="15" baseline="-18518" dirty="0">
                <a:latin typeface="Times New Roman"/>
                <a:cs typeface="Times New Roman"/>
              </a:rPr>
              <a:t>y</a:t>
            </a:r>
            <a:r>
              <a:rPr sz="1125" i="1" spc="-112" baseline="-18518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]</a:t>
            </a:r>
            <a:r>
              <a:rPr sz="1125" baseline="33333" dirty="0">
                <a:latin typeface="Symbol"/>
                <a:cs typeface="Symbol"/>
              </a:rPr>
              <a:t></a:t>
            </a:r>
            <a:r>
              <a:rPr sz="1125" baseline="33333" dirty="0">
                <a:latin typeface="Times New Roman"/>
                <a:cs typeface="Times New Roman"/>
              </a:rPr>
              <a:t>1</a:t>
            </a:r>
            <a:r>
              <a:rPr sz="1200" dirty="0">
                <a:latin typeface="Times New Roman"/>
                <a:cs typeface="Times New Roman"/>
              </a:rPr>
              <a:t>[</a:t>
            </a:r>
            <a:r>
              <a:rPr sz="1200" i="1" dirty="0">
                <a:latin typeface="Times New Roman"/>
                <a:cs typeface="Times New Roman"/>
              </a:rPr>
              <a:t>R</a:t>
            </a:r>
            <a:r>
              <a:rPr sz="1125" i="1" baseline="-18518" dirty="0">
                <a:latin typeface="Times New Roman"/>
                <a:cs typeface="Times New Roman"/>
              </a:rPr>
              <a:t>x</a:t>
            </a:r>
            <a:r>
              <a:rPr sz="1125" i="1" spc="-75" baseline="-18518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]</a:t>
            </a:r>
            <a:r>
              <a:rPr sz="1125" spc="-37" baseline="33333" dirty="0">
                <a:latin typeface="Symbol"/>
                <a:cs typeface="Symbol"/>
              </a:rPr>
              <a:t></a:t>
            </a:r>
            <a:r>
              <a:rPr sz="1125" spc="-37" baseline="33333" dirty="0">
                <a:latin typeface="Times New Roman"/>
                <a:cs typeface="Times New Roman"/>
              </a:rPr>
              <a:t>1</a:t>
            </a:r>
            <a:r>
              <a:rPr sz="1200" spc="-25" dirty="0">
                <a:latin typeface="Times New Roman"/>
                <a:cs typeface="Times New Roman"/>
              </a:rPr>
              <a:t>[</a:t>
            </a:r>
            <a:r>
              <a:rPr sz="1200" i="1" spc="-25" dirty="0">
                <a:latin typeface="Times New Roman"/>
                <a:cs typeface="Times New Roman"/>
              </a:rPr>
              <a:t>T</a:t>
            </a:r>
            <a:r>
              <a:rPr sz="1200" i="1" spc="-1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]</a:t>
            </a:r>
            <a:r>
              <a:rPr sz="1125" spc="-7" baseline="33333" dirty="0">
                <a:latin typeface="Symbol"/>
                <a:cs typeface="Symbol"/>
              </a:rPr>
              <a:t></a:t>
            </a:r>
            <a:r>
              <a:rPr sz="1125" spc="-7" baseline="33333" dirty="0">
                <a:latin typeface="Times New Roman"/>
                <a:cs typeface="Times New Roman"/>
              </a:rPr>
              <a:t>1	</a:t>
            </a:r>
            <a:r>
              <a:rPr sz="1000" spc="-5" dirty="0">
                <a:latin typeface="Times New Roman"/>
                <a:cs typeface="Times New Roman"/>
              </a:rPr>
              <a:t>d.</a:t>
            </a:r>
            <a:r>
              <a:rPr sz="1000" spc="204" dirty="0">
                <a:latin typeface="Times New Roman"/>
                <a:cs typeface="Times New Roman"/>
              </a:rPr>
              <a:t> </a:t>
            </a:r>
            <a:r>
              <a:rPr sz="1200" spc="15" dirty="0">
                <a:latin typeface="Times New Roman"/>
                <a:cs typeface="Times New Roman"/>
              </a:rPr>
              <a:t>[</a:t>
            </a:r>
            <a:r>
              <a:rPr sz="1200" i="1" spc="15" dirty="0">
                <a:latin typeface="Times New Roman"/>
                <a:cs typeface="Times New Roman"/>
              </a:rPr>
              <a:t>M</a:t>
            </a:r>
            <a:r>
              <a:rPr sz="1200" i="1" spc="-1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]</a:t>
            </a:r>
            <a:r>
              <a:rPr sz="1200" spc="-125" dirty="0">
                <a:latin typeface="Times New Roman"/>
                <a:cs typeface="Times New Roman"/>
              </a:rPr>
              <a:t> </a:t>
            </a:r>
            <a:r>
              <a:rPr sz="1200" spc="25" dirty="0">
                <a:latin typeface="Symbol"/>
                <a:cs typeface="Symbol"/>
              </a:rPr>
              <a:t></a:t>
            </a:r>
            <a:r>
              <a:rPr sz="1200" spc="25" dirty="0">
                <a:latin typeface="Times New Roman"/>
                <a:cs typeface="Times New Roman"/>
              </a:rPr>
              <a:t>[</a:t>
            </a:r>
            <a:r>
              <a:rPr sz="1200" i="1" spc="25" dirty="0">
                <a:latin typeface="Times New Roman"/>
                <a:cs typeface="Times New Roman"/>
              </a:rPr>
              <a:t>T</a:t>
            </a:r>
            <a:r>
              <a:rPr sz="1200" i="1" spc="-16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][</a:t>
            </a:r>
            <a:r>
              <a:rPr sz="1200" i="1" spc="5" dirty="0">
                <a:latin typeface="Times New Roman"/>
                <a:cs typeface="Times New Roman"/>
              </a:rPr>
              <a:t>R</a:t>
            </a:r>
            <a:r>
              <a:rPr sz="1125" i="1" spc="7" baseline="-18518" dirty="0">
                <a:latin typeface="Times New Roman"/>
                <a:cs typeface="Times New Roman"/>
              </a:rPr>
              <a:t>x</a:t>
            </a:r>
            <a:r>
              <a:rPr sz="1125" i="1" spc="-89" baseline="-18518" dirty="0">
                <a:latin typeface="Times New Roman"/>
                <a:cs typeface="Times New Roman"/>
              </a:rPr>
              <a:t> </a:t>
            </a:r>
            <a:r>
              <a:rPr sz="1200" spc="15" dirty="0">
                <a:latin typeface="Times New Roman"/>
                <a:cs typeface="Times New Roman"/>
              </a:rPr>
              <a:t>][</a:t>
            </a:r>
            <a:r>
              <a:rPr sz="1200" i="1" spc="15" dirty="0">
                <a:latin typeface="Times New Roman"/>
                <a:cs typeface="Times New Roman"/>
              </a:rPr>
              <a:t>R</a:t>
            </a:r>
            <a:r>
              <a:rPr sz="1125" i="1" spc="22" baseline="-18518" dirty="0">
                <a:latin typeface="Times New Roman"/>
                <a:cs typeface="Times New Roman"/>
              </a:rPr>
              <a:t>y</a:t>
            </a:r>
            <a:r>
              <a:rPr sz="1125" i="1" spc="-75" baseline="-18518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][</a:t>
            </a:r>
            <a:r>
              <a:rPr sz="1200" i="1" spc="-20" dirty="0">
                <a:latin typeface="Times New Roman"/>
                <a:cs typeface="Times New Roman"/>
              </a:rPr>
              <a:t>R</a:t>
            </a:r>
            <a:r>
              <a:rPr sz="1200" i="1" spc="-30" baseline="-24305" dirty="0">
                <a:latin typeface="Symbol"/>
                <a:cs typeface="Symbol"/>
              </a:rPr>
              <a:t></a:t>
            </a:r>
            <a:r>
              <a:rPr sz="1200" i="1" spc="52" baseline="-2430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][</a:t>
            </a:r>
            <a:r>
              <a:rPr sz="1200" i="1" spc="-20" dirty="0">
                <a:latin typeface="Times New Roman"/>
                <a:cs typeface="Times New Roman"/>
              </a:rPr>
              <a:t>R</a:t>
            </a:r>
            <a:r>
              <a:rPr sz="1200" i="1" spc="-30" baseline="-24305" dirty="0">
                <a:latin typeface="Symbol"/>
                <a:cs typeface="Symbol"/>
              </a:rPr>
              <a:t></a:t>
            </a:r>
            <a:r>
              <a:rPr sz="1200" i="1" spc="44" baseline="-243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]</a:t>
            </a:r>
            <a:r>
              <a:rPr sz="1125" baseline="33333" dirty="0">
                <a:latin typeface="Symbol"/>
                <a:cs typeface="Symbol"/>
              </a:rPr>
              <a:t></a:t>
            </a:r>
            <a:r>
              <a:rPr sz="1125" baseline="33333" dirty="0">
                <a:latin typeface="Times New Roman"/>
                <a:cs typeface="Times New Roman"/>
              </a:rPr>
              <a:t>1</a:t>
            </a:r>
            <a:r>
              <a:rPr sz="1200" dirty="0">
                <a:latin typeface="Times New Roman"/>
                <a:cs typeface="Times New Roman"/>
              </a:rPr>
              <a:t>[</a:t>
            </a:r>
            <a:r>
              <a:rPr sz="1200" i="1" dirty="0">
                <a:latin typeface="Times New Roman"/>
                <a:cs typeface="Times New Roman"/>
              </a:rPr>
              <a:t>R</a:t>
            </a:r>
            <a:r>
              <a:rPr sz="1200" i="1" spc="-80" dirty="0">
                <a:latin typeface="Times New Roman"/>
                <a:cs typeface="Times New Roman"/>
              </a:rPr>
              <a:t> </a:t>
            </a:r>
            <a:r>
              <a:rPr sz="1125" i="1" spc="15" baseline="-18518" dirty="0">
                <a:latin typeface="Times New Roman"/>
                <a:cs typeface="Times New Roman"/>
              </a:rPr>
              <a:t>y</a:t>
            </a:r>
            <a:r>
              <a:rPr sz="1125" i="1" spc="-127" baseline="-18518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]</a:t>
            </a:r>
            <a:r>
              <a:rPr sz="1125" baseline="33333" dirty="0">
                <a:latin typeface="Symbol"/>
                <a:cs typeface="Symbol"/>
              </a:rPr>
              <a:t></a:t>
            </a:r>
            <a:r>
              <a:rPr sz="1125" baseline="33333" dirty="0">
                <a:latin typeface="Times New Roman"/>
                <a:cs typeface="Times New Roman"/>
              </a:rPr>
              <a:t>1</a:t>
            </a:r>
            <a:r>
              <a:rPr sz="1200" dirty="0">
                <a:latin typeface="Times New Roman"/>
                <a:cs typeface="Times New Roman"/>
              </a:rPr>
              <a:t>[</a:t>
            </a:r>
            <a:r>
              <a:rPr sz="1200" i="1" dirty="0">
                <a:latin typeface="Times New Roman"/>
                <a:cs typeface="Times New Roman"/>
              </a:rPr>
              <a:t>R</a:t>
            </a:r>
            <a:r>
              <a:rPr sz="1125" i="1" baseline="-18518" dirty="0">
                <a:latin typeface="Times New Roman"/>
                <a:cs typeface="Times New Roman"/>
              </a:rPr>
              <a:t>x</a:t>
            </a:r>
            <a:r>
              <a:rPr sz="1125" i="1" spc="-82" baseline="-18518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]</a:t>
            </a:r>
            <a:r>
              <a:rPr sz="1125" spc="-30" baseline="33333" dirty="0">
                <a:latin typeface="Symbol"/>
                <a:cs typeface="Symbol"/>
              </a:rPr>
              <a:t></a:t>
            </a:r>
            <a:r>
              <a:rPr sz="1125" spc="-30" baseline="33333" dirty="0">
                <a:latin typeface="Times New Roman"/>
                <a:cs typeface="Times New Roman"/>
              </a:rPr>
              <a:t>1</a:t>
            </a:r>
            <a:r>
              <a:rPr sz="1200" spc="-20" dirty="0">
                <a:latin typeface="Times New Roman"/>
                <a:cs typeface="Times New Roman"/>
              </a:rPr>
              <a:t>[</a:t>
            </a:r>
            <a:r>
              <a:rPr sz="1200" i="1" spc="-20" dirty="0">
                <a:latin typeface="Times New Roman"/>
                <a:cs typeface="Times New Roman"/>
              </a:rPr>
              <a:t>T</a:t>
            </a:r>
            <a:r>
              <a:rPr sz="1200" i="1" spc="-1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]</a:t>
            </a:r>
            <a:r>
              <a:rPr sz="1125" spc="-7" baseline="33333" dirty="0">
                <a:latin typeface="Symbol"/>
                <a:cs typeface="Symbol"/>
              </a:rPr>
              <a:t></a:t>
            </a:r>
            <a:r>
              <a:rPr sz="1125" spc="-7" baseline="33333" dirty="0">
                <a:latin typeface="Times New Roman"/>
                <a:cs typeface="Times New Roman"/>
              </a:rPr>
              <a:t>1  </a:t>
            </a:r>
            <a:r>
              <a:rPr sz="1200" spc="-10" dirty="0">
                <a:latin typeface="Times New Roman"/>
                <a:cs typeface="Times New Roman"/>
              </a:rPr>
              <a:t>e.</a:t>
            </a:r>
            <a:r>
              <a:rPr sz="1200" spc="254" dirty="0">
                <a:latin typeface="Times New Roman"/>
                <a:cs typeface="Times New Roman"/>
              </a:rPr>
              <a:t> </a:t>
            </a:r>
            <a:r>
              <a:rPr sz="1200" spc="15" dirty="0">
                <a:latin typeface="Times New Roman"/>
                <a:cs typeface="Times New Roman"/>
              </a:rPr>
              <a:t>[</a:t>
            </a:r>
            <a:r>
              <a:rPr sz="1200" i="1" spc="15" dirty="0">
                <a:latin typeface="Times New Roman"/>
                <a:cs typeface="Times New Roman"/>
              </a:rPr>
              <a:t>M</a:t>
            </a:r>
            <a:r>
              <a:rPr sz="1200" i="1" spc="-1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]</a:t>
            </a:r>
            <a:r>
              <a:rPr sz="1200" spc="-1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Symbol"/>
                <a:cs typeface="Symbol"/>
              </a:rPr>
              <a:t></a:t>
            </a:r>
            <a:r>
              <a:rPr sz="1200" spc="-155" dirty="0">
                <a:latin typeface="Times New Roman"/>
                <a:cs typeface="Times New Roman"/>
              </a:rPr>
              <a:t> </a:t>
            </a:r>
            <a:r>
              <a:rPr sz="1200" spc="-35" dirty="0">
                <a:latin typeface="Times New Roman"/>
                <a:cs typeface="Times New Roman"/>
              </a:rPr>
              <a:t>[</a:t>
            </a:r>
            <a:r>
              <a:rPr sz="1200" i="1" spc="-35" dirty="0">
                <a:latin typeface="Times New Roman"/>
                <a:cs typeface="Times New Roman"/>
              </a:rPr>
              <a:t>T</a:t>
            </a:r>
            <a:r>
              <a:rPr sz="1200" i="1" spc="-16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][</a:t>
            </a:r>
            <a:r>
              <a:rPr sz="1200" i="1" spc="5" dirty="0">
                <a:latin typeface="Times New Roman"/>
                <a:cs typeface="Times New Roman"/>
              </a:rPr>
              <a:t>R</a:t>
            </a:r>
            <a:r>
              <a:rPr sz="1125" i="1" spc="7" baseline="-18518" dirty="0">
                <a:latin typeface="Times New Roman"/>
                <a:cs typeface="Times New Roman"/>
              </a:rPr>
              <a:t>x</a:t>
            </a:r>
            <a:r>
              <a:rPr sz="1125" i="1" spc="-82" baseline="-18518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][</a:t>
            </a:r>
            <a:r>
              <a:rPr sz="1200" i="1" spc="10" dirty="0">
                <a:latin typeface="Times New Roman"/>
                <a:cs typeface="Times New Roman"/>
              </a:rPr>
              <a:t>R</a:t>
            </a:r>
            <a:r>
              <a:rPr sz="1125" i="1" spc="15" baseline="-18518" dirty="0">
                <a:latin typeface="Times New Roman"/>
                <a:cs typeface="Times New Roman"/>
              </a:rPr>
              <a:t>y</a:t>
            </a:r>
            <a:r>
              <a:rPr sz="1125" i="1" spc="-67" baseline="-18518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][</a:t>
            </a:r>
            <a:r>
              <a:rPr sz="1200" i="1" spc="-20" dirty="0">
                <a:latin typeface="Times New Roman"/>
                <a:cs typeface="Times New Roman"/>
              </a:rPr>
              <a:t>R</a:t>
            </a:r>
            <a:r>
              <a:rPr sz="1200" i="1" spc="-30" baseline="-24305" dirty="0">
                <a:latin typeface="Symbol"/>
                <a:cs typeface="Symbol"/>
              </a:rPr>
              <a:t></a:t>
            </a:r>
            <a:r>
              <a:rPr sz="1200" i="1" spc="60" baseline="-2430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][</a:t>
            </a:r>
            <a:r>
              <a:rPr sz="1200" i="1" spc="10" dirty="0">
                <a:latin typeface="Times New Roman"/>
                <a:cs typeface="Times New Roman"/>
              </a:rPr>
              <a:t>R</a:t>
            </a:r>
            <a:r>
              <a:rPr sz="1200" i="1" spc="-75" dirty="0">
                <a:latin typeface="Times New Roman"/>
                <a:cs typeface="Times New Roman"/>
              </a:rPr>
              <a:t> </a:t>
            </a:r>
            <a:r>
              <a:rPr sz="1125" i="1" spc="15" baseline="-18518" dirty="0">
                <a:latin typeface="Times New Roman"/>
                <a:cs typeface="Times New Roman"/>
              </a:rPr>
              <a:t>y</a:t>
            </a:r>
            <a:r>
              <a:rPr sz="1125" i="1" spc="-120" baseline="-18518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][</a:t>
            </a:r>
            <a:r>
              <a:rPr sz="1200" i="1" spc="5" dirty="0">
                <a:latin typeface="Times New Roman"/>
                <a:cs typeface="Times New Roman"/>
              </a:rPr>
              <a:t>R</a:t>
            </a:r>
            <a:r>
              <a:rPr sz="1125" i="1" spc="7" baseline="-18518" dirty="0">
                <a:latin typeface="Times New Roman"/>
                <a:cs typeface="Times New Roman"/>
              </a:rPr>
              <a:t>x</a:t>
            </a:r>
            <a:r>
              <a:rPr sz="1125" i="1" spc="-82" baseline="-18518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][</a:t>
            </a:r>
            <a:r>
              <a:rPr sz="1200" i="1" spc="-25" dirty="0">
                <a:latin typeface="Times New Roman"/>
                <a:cs typeface="Times New Roman"/>
              </a:rPr>
              <a:t>T</a:t>
            </a:r>
            <a:r>
              <a:rPr sz="1200" i="1" spc="-1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]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imes New Roman"/>
              <a:cs typeface="Times New Roman"/>
            </a:endParaRPr>
          </a:p>
          <a:p>
            <a:pPr marL="304800" indent="-229235">
              <a:lnSpc>
                <a:spcPct val="100000"/>
              </a:lnSpc>
              <a:buAutoNum type="arabicPeriod" startAt="29"/>
              <a:tabLst>
                <a:tab pos="305435" algn="l"/>
              </a:tabLst>
            </a:pPr>
            <a:r>
              <a:rPr sz="1200" spc="-5" dirty="0">
                <a:latin typeface="Times New Roman"/>
                <a:cs typeface="Times New Roman"/>
              </a:rPr>
              <a:t>Proyeksi geometri </a:t>
            </a:r>
            <a:r>
              <a:rPr sz="1200" dirty="0">
                <a:latin typeface="Times New Roman"/>
                <a:cs typeface="Times New Roman"/>
              </a:rPr>
              <a:t>bidang </a:t>
            </a:r>
            <a:r>
              <a:rPr sz="1200" spc="-5" dirty="0">
                <a:latin typeface="Times New Roman"/>
                <a:cs typeface="Times New Roman"/>
              </a:rPr>
              <a:t>secara </a:t>
            </a:r>
            <a:r>
              <a:rPr sz="1200" dirty="0">
                <a:latin typeface="Times New Roman"/>
                <a:cs typeface="Times New Roman"/>
              </a:rPr>
              <a:t>umum </a:t>
            </a:r>
            <a:r>
              <a:rPr sz="1200" spc="-5" dirty="0">
                <a:latin typeface="Times New Roman"/>
                <a:cs typeface="Times New Roman"/>
              </a:rPr>
              <a:t>dikategorikan menjadi </a:t>
            </a:r>
            <a:r>
              <a:rPr sz="1200" dirty="0">
                <a:latin typeface="Times New Roman"/>
                <a:cs typeface="Times New Roman"/>
              </a:rPr>
              <a:t>dua </a:t>
            </a:r>
            <a:r>
              <a:rPr sz="1200" spc="-5" dirty="0">
                <a:latin typeface="Times New Roman"/>
                <a:cs typeface="Times New Roman"/>
              </a:rPr>
              <a:t>bagian </a:t>
            </a:r>
            <a:r>
              <a:rPr sz="1200" dirty="0">
                <a:latin typeface="Times New Roman"/>
                <a:cs typeface="Times New Roman"/>
              </a:rPr>
              <a:t>besar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yaitu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644849" y="6126479"/>
            <a:ext cx="2548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b. </a:t>
            </a:r>
            <a:r>
              <a:rPr sz="1200" spc="-5" dirty="0">
                <a:latin typeface="Times New Roman"/>
                <a:cs typeface="Times New Roman"/>
              </a:rPr>
              <a:t>Proyeksi </a:t>
            </a:r>
            <a:r>
              <a:rPr sz="1200" dirty="0">
                <a:latin typeface="Times New Roman"/>
                <a:cs typeface="Times New Roman"/>
              </a:rPr>
              <a:t>kavalier dan </a:t>
            </a:r>
            <a:r>
              <a:rPr sz="1200" spc="-10" dirty="0">
                <a:latin typeface="Times New Roman"/>
                <a:cs typeface="Times New Roman"/>
              </a:rPr>
              <a:t>proyeksi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kabinet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644652" y="6301740"/>
            <a:ext cx="23418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d. </a:t>
            </a:r>
            <a:r>
              <a:rPr sz="1200" spc="-5" dirty="0">
                <a:latin typeface="Times New Roman"/>
                <a:cs typeface="Times New Roman"/>
              </a:rPr>
              <a:t>Proyeksi </a:t>
            </a:r>
            <a:r>
              <a:rPr sz="1200" dirty="0">
                <a:latin typeface="Times New Roman"/>
                <a:cs typeface="Times New Roman"/>
              </a:rPr>
              <a:t>perspektif dan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orthografik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01649" y="6126479"/>
            <a:ext cx="262382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1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a. </a:t>
            </a:r>
            <a:r>
              <a:rPr sz="1200" spc="-5" dirty="0">
                <a:latin typeface="Times New Roman"/>
                <a:cs typeface="Times New Roman"/>
              </a:rPr>
              <a:t>Proyeksi </a:t>
            </a:r>
            <a:r>
              <a:rPr sz="1200" dirty="0">
                <a:latin typeface="Times New Roman"/>
                <a:cs typeface="Times New Roman"/>
              </a:rPr>
              <a:t>paralel </a:t>
            </a:r>
            <a:r>
              <a:rPr sz="1200" spc="-10" dirty="0">
                <a:latin typeface="Times New Roman"/>
                <a:cs typeface="Times New Roman"/>
              </a:rPr>
              <a:t>dan proyeksi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seri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380"/>
              </a:lnSpc>
            </a:pPr>
            <a:r>
              <a:rPr sz="1200" dirty="0">
                <a:latin typeface="Times New Roman"/>
                <a:cs typeface="Times New Roman"/>
              </a:rPr>
              <a:t>c. </a:t>
            </a:r>
            <a:r>
              <a:rPr sz="1200" spc="-5" dirty="0">
                <a:latin typeface="Times New Roman"/>
                <a:cs typeface="Times New Roman"/>
              </a:rPr>
              <a:t>Proyeksi ortografik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proyeksi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oblik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e. </a:t>
            </a:r>
            <a:r>
              <a:rPr sz="1200" spc="-5" dirty="0">
                <a:latin typeface="Times New Roman"/>
                <a:cs typeface="Times New Roman"/>
              </a:rPr>
              <a:t>Proyeksi </a:t>
            </a:r>
            <a:r>
              <a:rPr sz="1200" dirty="0">
                <a:latin typeface="Times New Roman"/>
                <a:cs typeface="Times New Roman"/>
              </a:rPr>
              <a:t>paralel </a:t>
            </a:r>
            <a:r>
              <a:rPr sz="1200" spc="-10" dirty="0">
                <a:latin typeface="Times New Roman"/>
                <a:cs typeface="Times New Roman"/>
              </a:rPr>
              <a:t>dan proyeksi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perspektif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73201" y="6827519"/>
            <a:ext cx="2482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30. </a:t>
            </a:r>
            <a:r>
              <a:rPr sz="1200" spc="-5" dirty="0">
                <a:latin typeface="Times New Roman"/>
                <a:cs typeface="Times New Roman"/>
              </a:rPr>
              <a:t>Gambar-gambar </a:t>
            </a:r>
            <a:r>
              <a:rPr sz="1200" dirty="0">
                <a:latin typeface="Times New Roman"/>
                <a:cs typeface="Times New Roman"/>
              </a:rPr>
              <a:t>di bawah ini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adalah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644839" y="8656319"/>
            <a:ext cx="3166745" cy="383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1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b. Perspektif 1 titik </a:t>
            </a:r>
            <a:r>
              <a:rPr sz="1200" spc="-5" dirty="0">
                <a:latin typeface="Times New Roman"/>
                <a:cs typeface="Times New Roman"/>
              </a:rPr>
              <a:t>hilang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Proyeksi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orthografik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d. </a:t>
            </a:r>
            <a:r>
              <a:rPr sz="1200" spc="-5" dirty="0">
                <a:latin typeface="Times New Roman"/>
                <a:cs typeface="Times New Roman"/>
              </a:rPr>
              <a:t>Proyeksi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Orthogonal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01801" y="8656319"/>
            <a:ext cx="187007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1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a. Perspektif 2 titik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hilang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380"/>
              </a:lnSpc>
            </a:pPr>
            <a:r>
              <a:rPr sz="1200" dirty="0">
                <a:latin typeface="Times New Roman"/>
                <a:cs typeface="Times New Roman"/>
              </a:rPr>
              <a:t>c. </a:t>
            </a:r>
            <a:r>
              <a:rPr sz="1200" spc="-5" dirty="0">
                <a:latin typeface="Times New Roman"/>
                <a:cs typeface="Times New Roman"/>
              </a:rPr>
              <a:t>Proyeksi </a:t>
            </a:r>
            <a:r>
              <a:rPr sz="1200" dirty="0">
                <a:latin typeface="Times New Roman"/>
                <a:cs typeface="Times New Roman"/>
              </a:rPr>
              <a:t>oblik dan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Cavalier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e. </a:t>
            </a:r>
            <a:r>
              <a:rPr sz="1200" spc="-5" dirty="0">
                <a:latin typeface="Times New Roman"/>
                <a:cs typeface="Times New Roman"/>
              </a:rPr>
              <a:t>Proyeksi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Orthografik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60400" y="9184640"/>
            <a:ext cx="6710680" cy="2138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755" algn="ctr">
              <a:lnSpc>
                <a:spcPct val="100000"/>
              </a:lnSpc>
              <a:spcBef>
                <a:spcPts val="100"/>
              </a:spcBef>
            </a:pPr>
            <a:r>
              <a:rPr sz="1400" b="1" i="1" dirty="0">
                <a:latin typeface="Times New Roman"/>
                <a:cs typeface="Times New Roman"/>
              </a:rPr>
              <a:t>SOAL </a:t>
            </a:r>
            <a:r>
              <a:rPr sz="1400" b="1" i="1" spc="-5" dirty="0">
                <a:latin typeface="Times New Roman"/>
                <a:cs typeface="Times New Roman"/>
              </a:rPr>
              <a:t>ESSAY </a:t>
            </a:r>
            <a:r>
              <a:rPr sz="1400" b="1" spc="-10" dirty="0">
                <a:latin typeface="Times New Roman"/>
                <a:cs typeface="Times New Roman"/>
              </a:rPr>
              <a:t>(Point</a:t>
            </a:r>
            <a:r>
              <a:rPr sz="1400" b="1" spc="5" dirty="0">
                <a:latin typeface="Times New Roman"/>
                <a:cs typeface="Times New Roman"/>
              </a:rPr>
              <a:t> 50%)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Diketahui </a:t>
            </a:r>
            <a:r>
              <a:rPr sz="1200" spc="-5" dirty="0">
                <a:latin typeface="Times New Roman"/>
                <a:cs typeface="Times New Roman"/>
              </a:rPr>
              <a:t>sebuah </a:t>
            </a:r>
            <a:r>
              <a:rPr sz="1200" dirty="0">
                <a:latin typeface="Times New Roman"/>
                <a:cs typeface="Times New Roman"/>
              </a:rPr>
              <a:t>objek </a:t>
            </a:r>
            <a:r>
              <a:rPr sz="1200" spc="-5" dirty="0">
                <a:latin typeface="Times New Roman"/>
                <a:cs typeface="Times New Roman"/>
              </a:rPr>
              <a:t>3Dimensi </a:t>
            </a:r>
            <a:r>
              <a:rPr sz="1200" spc="-10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Vektor </a:t>
            </a:r>
            <a:r>
              <a:rPr sz="1200" spc="-5" dirty="0">
                <a:latin typeface="Times New Roman"/>
                <a:cs typeface="Times New Roman"/>
              </a:rPr>
              <a:t>Posisi Homogen sebagai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berikut</a:t>
            </a:r>
            <a:endParaRPr sz="1200">
              <a:latin typeface="Times New Roman"/>
              <a:cs typeface="Times New Roman"/>
            </a:endParaRPr>
          </a:p>
          <a:p>
            <a:pPr marL="263525">
              <a:lnSpc>
                <a:spcPct val="100000"/>
              </a:lnSpc>
              <a:spcBef>
                <a:spcPts val="20"/>
              </a:spcBef>
              <a:tabLst>
                <a:tab pos="607060" algn="l"/>
                <a:tab pos="1223010" algn="l"/>
                <a:tab pos="3068955" algn="l"/>
                <a:tab pos="3286125" algn="l"/>
                <a:tab pos="3710940" algn="l"/>
                <a:tab pos="3928110" algn="l"/>
                <a:tab pos="4544060" algn="l"/>
                <a:tab pos="5186045" algn="l"/>
              </a:tabLst>
            </a:pPr>
            <a:r>
              <a:rPr sz="1150" spc="25" dirty="0">
                <a:latin typeface="Times New Roman"/>
                <a:cs typeface="Times New Roman"/>
              </a:rPr>
              <a:t>{(0	0  </a:t>
            </a:r>
            <a:r>
              <a:rPr sz="1150" spc="80" dirty="0">
                <a:latin typeface="Times New Roman"/>
                <a:cs typeface="Times New Roman"/>
              </a:rPr>
              <a:t> </a:t>
            </a:r>
            <a:r>
              <a:rPr sz="1150" spc="5" dirty="0">
                <a:latin typeface="Times New Roman"/>
                <a:cs typeface="Times New Roman"/>
              </a:rPr>
              <a:t>1),(1	</a:t>
            </a:r>
            <a:r>
              <a:rPr sz="1150" spc="25" dirty="0">
                <a:latin typeface="Times New Roman"/>
                <a:cs typeface="Times New Roman"/>
              </a:rPr>
              <a:t>0   </a:t>
            </a:r>
            <a:r>
              <a:rPr sz="1150" spc="5" dirty="0">
                <a:latin typeface="Times New Roman"/>
                <a:cs typeface="Times New Roman"/>
              </a:rPr>
              <a:t>1),(1   </a:t>
            </a:r>
            <a:r>
              <a:rPr sz="1150" spc="25" dirty="0">
                <a:latin typeface="Times New Roman"/>
                <a:cs typeface="Times New Roman"/>
              </a:rPr>
              <a:t>1   1),(0  </a:t>
            </a:r>
            <a:r>
              <a:rPr sz="1150" spc="140" dirty="0">
                <a:latin typeface="Times New Roman"/>
                <a:cs typeface="Times New Roman"/>
              </a:rPr>
              <a:t> </a:t>
            </a:r>
            <a:r>
              <a:rPr sz="1150" spc="25" dirty="0">
                <a:latin typeface="Times New Roman"/>
                <a:cs typeface="Times New Roman"/>
              </a:rPr>
              <a:t>1 </a:t>
            </a:r>
            <a:r>
              <a:rPr sz="1150" spc="305" dirty="0">
                <a:latin typeface="Times New Roman"/>
                <a:cs typeface="Times New Roman"/>
              </a:rPr>
              <a:t> </a:t>
            </a:r>
            <a:r>
              <a:rPr sz="1150" spc="25" dirty="0">
                <a:latin typeface="Times New Roman"/>
                <a:cs typeface="Times New Roman"/>
              </a:rPr>
              <a:t>1),(0	0	0),(1	0	0),(1 </a:t>
            </a:r>
            <a:r>
              <a:rPr sz="1150" spc="300" dirty="0">
                <a:latin typeface="Times New Roman"/>
                <a:cs typeface="Times New Roman"/>
              </a:rPr>
              <a:t> </a:t>
            </a:r>
            <a:r>
              <a:rPr sz="1150" spc="25" dirty="0">
                <a:latin typeface="Times New Roman"/>
                <a:cs typeface="Times New Roman"/>
              </a:rPr>
              <a:t>1	</a:t>
            </a:r>
            <a:r>
              <a:rPr sz="1150" spc="45" dirty="0">
                <a:latin typeface="Times New Roman"/>
                <a:cs typeface="Times New Roman"/>
              </a:rPr>
              <a:t>0),(0   </a:t>
            </a:r>
            <a:r>
              <a:rPr sz="1150" spc="25" dirty="0">
                <a:latin typeface="Times New Roman"/>
                <a:cs typeface="Times New Roman"/>
              </a:rPr>
              <a:t>1	</a:t>
            </a:r>
            <a:r>
              <a:rPr sz="1150" spc="30" dirty="0">
                <a:latin typeface="Times New Roman"/>
                <a:cs typeface="Times New Roman"/>
              </a:rPr>
              <a:t>0)}</a:t>
            </a:r>
            <a:r>
              <a:rPr sz="1200" spc="30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  <a:p>
            <a:pPr marL="254000">
              <a:lnSpc>
                <a:spcPts val="1400"/>
              </a:lnSpc>
              <a:spcBef>
                <a:spcPts val="140"/>
              </a:spcBef>
            </a:pPr>
            <a:r>
              <a:rPr sz="1200" b="1" spc="-5" dirty="0">
                <a:latin typeface="Times New Roman"/>
                <a:cs typeface="Times New Roman"/>
              </a:rPr>
              <a:t>Tentukan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:</a:t>
            </a:r>
            <a:endParaRPr sz="1200">
              <a:latin typeface="Times New Roman"/>
              <a:cs typeface="Times New Roman"/>
            </a:endParaRPr>
          </a:p>
          <a:p>
            <a:pPr marL="711200" indent="-229235">
              <a:lnSpc>
                <a:spcPts val="1400"/>
              </a:lnSpc>
              <a:buAutoNum type="alphaLcPeriod"/>
              <a:tabLst>
                <a:tab pos="711835" algn="l"/>
              </a:tabLst>
            </a:pPr>
            <a:r>
              <a:rPr sz="1200" dirty="0">
                <a:latin typeface="Times New Roman"/>
                <a:cs typeface="Times New Roman"/>
              </a:rPr>
              <a:t>Matriks Transformasi </a:t>
            </a:r>
            <a:r>
              <a:rPr sz="1200" spc="-10" dirty="0">
                <a:latin typeface="Times New Roman"/>
                <a:cs typeface="Times New Roman"/>
              </a:rPr>
              <a:t>Umum </a:t>
            </a:r>
            <a:r>
              <a:rPr sz="1200" spc="-5" dirty="0">
                <a:latin typeface="Times New Roman"/>
                <a:cs typeface="Times New Roman"/>
              </a:rPr>
              <a:t>apabila objek </a:t>
            </a:r>
            <a:r>
              <a:rPr sz="1200" dirty="0">
                <a:latin typeface="Times New Roman"/>
                <a:cs typeface="Times New Roman"/>
              </a:rPr>
              <a:t>tersebut </a:t>
            </a:r>
            <a:r>
              <a:rPr sz="1200" spc="-5" dirty="0">
                <a:latin typeface="Times New Roman"/>
                <a:cs typeface="Times New Roman"/>
              </a:rPr>
              <a:t>dirotasikan sebesar </a:t>
            </a:r>
            <a:r>
              <a:rPr sz="1200" dirty="0">
                <a:latin typeface="Times New Roman"/>
                <a:cs typeface="Times New Roman"/>
              </a:rPr>
              <a:t>45º </a:t>
            </a:r>
            <a:r>
              <a:rPr sz="1200" spc="-5" dirty="0">
                <a:latin typeface="Times New Roman"/>
                <a:cs typeface="Times New Roman"/>
              </a:rPr>
              <a:t>pada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sumbu-</a:t>
            </a:r>
            <a:r>
              <a:rPr sz="1200" i="1" spc="-5" dirty="0">
                <a:latin typeface="Times New Roman"/>
                <a:cs typeface="Times New Roman"/>
              </a:rPr>
              <a:t>y</a:t>
            </a:r>
            <a:r>
              <a:rPr sz="1200" spc="-5" dirty="0">
                <a:latin typeface="Times New Roman"/>
                <a:cs typeface="Times New Roman"/>
              </a:rPr>
              <a:t>,</a:t>
            </a:r>
            <a:endParaRPr sz="1200">
              <a:latin typeface="Times New Roman"/>
              <a:cs typeface="Times New Roman"/>
            </a:endParaRPr>
          </a:p>
          <a:p>
            <a:pPr marL="711200">
              <a:lnSpc>
                <a:spcPct val="100000"/>
              </a:lnSpc>
              <a:spcBef>
                <a:spcPts val="20"/>
              </a:spcBef>
            </a:pPr>
            <a:r>
              <a:rPr sz="1200" dirty="0">
                <a:latin typeface="Times New Roman"/>
                <a:cs typeface="Times New Roman"/>
              </a:rPr>
              <a:t>kemudian </a:t>
            </a:r>
            <a:r>
              <a:rPr sz="1200" spc="-5" dirty="0">
                <a:latin typeface="Times New Roman"/>
                <a:cs typeface="Times New Roman"/>
              </a:rPr>
              <a:t>ditranslasikan sebesar </a:t>
            </a:r>
            <a:r>
              <a:rPr sz="1200" i="1" spc="-10" dirty="0">
                <a:latin typeface="Times New Roman"/>
                <a:cs typeface="Times New Roman"/>
              </a:rPr>
              <a:t>y </a:t>
            </a:r>
            <a:r>
              <a:rPr sz="1200" spc="-10" dirty="0">
                <a:latin typeface="Symbol"/>
                <a:cs typeface="Symbol"/>
              </a:rPr>
              <a:t></a:t>
            </a:r>
            <a:r>
              <a:rPr sz="1200" spc="-10" dirty="0">
                <a:latin typeface="Times New Roman"/>
                <a:cs typeface="Times New Roman"/>
              </a:rPr>
              <a:t> 2 </a:t>
            </a:r>
            <a:r>
              <a:rPr sz="1200" dirty="0">
                <a:latin typeface="Times New Roman"/>
                <a:cs typeface="Times New Roman"/>
              </a:rPr>
              <a:t>dan kemudian </a:t>
            </a:r>
            <a:r>
              <a:rPr sz="1200" spc="-5" dirty="0">
                <a:latin typeface="Times New Roman"/>
                <a:cs typeface="Times New Roman"/>
              </a:rPr>
              <a:t>diproyeksikan </a:t>
            </a:r>
            <a:r>
              <a:rPr sz="1200" dirty="0">
                <a:latin typeface="Times New Roman"/>
                <a:cs typeface="Times New Roman"/>
              </a:rPr>
              <a:t>kepada </a:t>
            </a:r>
            <a:r>
              <a:rPr sz="1200" spc="-5" dirty="0">
                <a:latin typeface="Times New Roman"/>
                <a:cs typeface="Times New Roman"/>
              </a:rPr>
              <a:t>bidang </a:t>
            </a:r>
            <a:r>
              <a:rPr sz="1150" i="1" spc="25" dirty="0">
                <a:latin typeface="Times New Roman"/>
                <a:cs typeface="Times New Roman"/>
              </a:rPr>
              <a:t>z </a:t>
            </a:r>
            <a:r>
              <a:rPr sz="1150" spc="40" dirty="0">
                <a:latin typeface="Symbol"/>
                <a:cs typeface="Symbol"/>
              </a:rPr>
              <a:t></a:t>
            </a:r>
            <a:r>
              <a:rPr sz="1150" spc="40" dirty="0">
                <a:latin typeface="Times New Roman"/>
                <a:cs typeface="Times New Roman"/>
              </a:rPr>
              <a:t> </a:t>
            </a:r>
            <a:r>
              <a:rPr sz="1150" spc="35" dirty="0">
                <a:latin typeface="Times New Roman"/>
                <a:cs typeface="Times New Roman"/>
              </a:rPr>
              <a:t>0</a:t>
            </a:r>
            <a:r>
              <a:rPr sz="1150" spc="1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dengan</a:t>
            </a:r>
            <a:endParaRPr sz="1200">
              <a:latin typeface="Times New Roman"/>
              <a:cs typeface="Times New Roman"/>
            </a:endParaRPr>
          </a:p>
          <a:p>
            <a:pPr marL="711200">
              <a:lnSpc>
                <a:spcPct val="100000"/>
              </a:lnSpc>
              <a:spcBef>
                <a:spcPts val="270"/>
              </a:spcBef>
            </a:pPr>
            <a:r>
              <a:rPr sz="1200" spc="-5" dirty="0">
                <a:latin typeface="Times New Roman"/>
                <a:cs typeface="Times New Roman"/>
              </a:rPr>
              <a:t>pusat proyeksi </a:t>
            </a:r>
            <a:r>
              <a:rPr sz="1200" dirty="0">
                <a:latin typeface="Times New Roman"/>
                <a:cs typeface="Times New Roman"/>
              </a:rPr>
              <a:t>pada </a:t>
            </a:r>
            <a:r>
              <a:rPr sz="1200" i="1" dirty="0">
                <a:latin typeface="Times New Roman"/>
                <a:cs typeface="Times New Roman"/>
              </a:rPr>
              <a:t>z </a:t>
            </a:r>
            <a:r>
              <a:rPr sz="1200" dirty="0">
                <a:latin typeface="Symbol"/>
                <a:cs typeface="Symbol"/>
              </a:rPr>
              <a:t>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i="1" spc="30" dirty="0">
                <a:latin typeface="Times New Roman"/>
                <a:cs typeface="Times New Roman"/>
              </a:rPr>
              <a:t>z</a:t>
            </a:r>
            <a:r>
              <a:rPr sz="1050" i="1" spc="44" baseline="-23809" dirty="0">
                <a:latin typeface="Times New Roman"/>
                <a:cs typeface="Times New Roman"/>
              </a:rPr>
              <a:t>c </a:t>
            </a:r>
            <a:r>
              <a:rPr sz="1200" dirty="0">
                <a:latin typeface="Symbol"/>
                <a:cs typeface="Symbol"/>
              </a:rPr>
              <a:t>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2.5</a:t>
            </a:r>
            <a:endParaRPr sz="1200">
              <a:latin typeface="Times New Roman"/>
              <a:cs typeface="Times New Roman"/>
            </a:endParaRPr>
          </a:p>
          <a:p>
            <a:pPr marL="710565" indent="-229235">
              <a:lnSpc>
                <a:spcPts val="1410"/>
              </a:lnSpc>
              <a:spcBef>
                <a:spcPts val="229"/>
              </a:spcBef>
              <a:buAutoNum type="alphaLcPeriod" startAt="2"/>
              <a:tabLst>
                <a:tab pos="711200" algn="l"/>
              </a:tabLst>
            </a:pPr>
            <a:r>
              <a:rPr sz="1200" spc="-5" dirty="0">
                <a:latin typeface="Times New Roman"/>
                <a:cs typeface="Times New Roman"/>
              </a:rPr>
              <a:t>Koordinat </a:t>
            </a:r>
            <a:r>
              <a:rPr sz="1200" dirty="0">
                <a:latin typeface="Times New Roman"/>
                <a:cs typeface="Times New Roman"/>
              </a:rPr>
              <a:t>objek baru hasil </a:t>
            </a:r>
            <a:r>
              <a:rPr sz="1200" spc="-5" dirty="0">
                <a:latin typeface="Times New Roman"/>
                <a:cs typeface="Times New Roman"/>
              </a:rPr>
              <a:t>transformasi </a:t>
            </a:r>
            <a:r>
              <a:rPr sz="1200" spc="-10" dirty="0">
                <a:latin typeface="Times New Roman"/>
                <a:cs typeface="Times New Roman"/>
              </a:rPr>
              <a:t>dengan </a:t>
            </a:r>
            <a:r>
              <a:rPr sz="1200" spc="-5" dirty="0">
                <a:latin typeface="Times New Roman"/>
                <a:cs typeface="Times New Roman"/>
              </a:rPr>
              <a:t>MTU </a:t>
            </a:r>
            <a:r>
              <a:rPr sz="1200" dirty="0">
                <a:latin typeface="Times New Roman"/>
                <a:cs typeface="Times New Roman"/>
              </a:rPr>
              <a:t>di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atas</a:t>
            </a:r>
            <a:endParaRPr sz="1200">
              <a:latin typeface="Times New Roman"/>
              <a:cs typeface="Times New Roman"/>
            </a:endParaRPr>
          </a:p>
          <a:p>
            <a:pPr marL="710565" indent="-229235">
              <a:lnSpc>
                <a:spcPts val="1380"/>
              </a:lnSpc>
              <a:buAutoNum type="alphaLcPeriod" startAt="2"/>
              <a:tabLst>
                <a:tab pos="711200" algn="l"/>
              </a:tabLst>
            </a:pPr>
            <a:r>
              <a:rPr sz="1200" dirty="0">
                <a:latin typeface="Times New Roman"/>
                <a:cs typeface="Times New Roman"/>
              </a:rPr>
              <a:t>Tentukan </a:t>
            </a:r>
            <a:r>
              <a:rPr sz="1200" spc="-5" dirty="0">
                <a:latin typeface="Times New Roman"/>
                <a:cs typeface="Times New Roman"/>
              </a:rPr>
              <a:t>koordinat </a:t>
            </a:r>
            <a:r>
              <a:rPr sz="1200" dirty="0">
                <a:latin typeface="Times New Roman"/>
                <a:cs typeface="Times New Roman"/>
              </a:rPr>
              <a:t>titik (-titik)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hilangnya</a:t>
            </a:r>
            <a:endParaRPr sz="1200">
              <a:latin typeface="Times New Roman"/>
              <a:cs typeface="Times New Roman"/>
            </a:endParaRPr>
          </a:p>
          <a:p>
            <a:pPr marL="710565" indent="-229235">
              <a:lnSpc>
                <a:spcPts val="1410"/>
              </a:lnSpc>
              <a:buAutoNum type="alphaLcPeriod" startAt="2"/>
              <a:tabLst>
                <a:tab pos="711200" algn="l"/>
              </a:tabLst>
            </a:pPr>
            <a:r>
              <a:rPr sz="1200" spc="-5" dirty="0">
                <a:latin typeface="Times New Roman"/>
                <a:cs typeface="Times New Roman"/>
              </a:rPr>
              <a:t>Gambarkan </a:t>
            </a:r>
            <a:r>
              <a:rPr sz="1200" dirty="0">
                <a:latin typeface="Times New Roman"/>
                <a:cs typeface="Times New Roman"/>
              </a:rPr>
              <a:t>(opsional) </a:t>
            </a:r>
            <a:r>
              <a:rPr sz="1200" spc="-5" dirty="0">
                <a:latin typeface="Times New Roman"/>
                <a:cs typeface="Times New Roman"/>
              </a:rPr>
              <a:t>Bonus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10%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25017" y="7460391"/>
            <a:ext cx="3322257" cy="12186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652110" y="7030719"/>
            <a:ext cx="1454138" cy="16463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069183" y="3454235"/>
            <a:ext cx="870585" cy="78740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065" algn="ctr">
              <a:lnSpc>
                <a:spcPct val="100000"/>
              </a:lnSpc>
              <a:spcBef>
                <a:spcPts val="280"/>
              </a:spcBef>
              <a:tabLst>
                <a:tab pos="472440" algn="l"/>
                <a:tab pos="671195" algn="l"/>
              </a:tabLst>
            </a:pPr>
            <a:r>
              <a:rPr sz="1000" spc="-5" dirty="0">
                <a:latin typeface="Symbol"/>
                <a:cs typeface="Symbol"/>
              </a:rPr>
              <a:t></a:t>
            </a:r>
            <a:r>
              <a:rPr sz="1000" spc="-16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1  </a:t>
            </a:r>
            <a:r>
              <a:rPr sz="1100" spc="170" dirty="0">
                <a:latin typeface="Times New Roman"/>
                <a:cs typeface="Times New Roman"/>
              </a:rPr>
              <a:t> </a:t>
            </a:r>
            <a:r>
              <a:rPr sz="1100" i="1" spc="-5" dirty="0">
                <a:latin typeface="Times New Roman"/>
                <a:cs typeface="Times New Roman"/>
              </a:rPr>
              <a:t>b	c	</a:t>
            </a:r>
            <a:r>
              <a:rPr sz="1100" spc="10" dirty="0">
                <a:latin typeface="Times New Roman"/>
                <a:cs typeface="Times New Roman"/>
              </a:rPr>
              <a:t>0</a:t>
            </a:r>
            <a:r>
              <a:rPr sz="1000" spc="10" dirty="0">
                <a:latin typeface="Symbol"/>
                <a:cs typeface="Symbol"/>
              </a:rPr>
              <a:t></a:t>
            </a:r>
            <a:endParaRPr sz="1000">
              <a:latin typeface="Symbol"/>
              <a:cs typeface="Symbol"/>
            </a:endParaRPr>
          </a:p>
          <a:p>
            <a:pPr marL="50800">
              <a:lnSpc>
                <a:spcPct val="100000"/>
              </a:lnSpc>
              <a:spcBef>
                <a:spcPts val="175"/>
              </a:spcBef>
              <a:tabLst>
                <a:tab pos="306705" algn="l"/>
                <a:tab pos="521334" algn="l"/>
              </a:tabLst>
            </a:pPr>
            <a:r>
              <a:rPr sz="1500" spc="30" baseline="30555" dirty="0">
                <a:latin typeface="Symbol"/>
                <a:cs typeface="Symbol"/>
              </a:rPr>
              <a:t></a:t>
            </a:r>
            <a:r>
              <a:rPr sz="1100" i="1" spc="20" dirty="0">
                <a:latin typeface="Times New Roman"/>
                <a:cs typeface="Times New Roman"/>
              </a:rPr>
              <a:t>d	</a:t>
            </a:r>
            <a:r>
              <a:rPr sz="1100" spc="-5" dirty="0">
                <a:latin typeface="Times New Roman"/>
                <a:cs typeface="Times New Roman"/>
              </a:rPr>
              <a:t>1	</a:t>
            </a:r>
            <a:r>
              <a:rPr sz="1100" i="1" spc="-5" dirty="0">
                <a:latin typeface="Times New Roman"/>
                <a:cs typeface="Times New Roman"/>
              </a:rPr>
              <a:t>f</a:t>
            </a:r>
            <a:endParaRPr sz="1100">
              <a:latin typeface="Times New Roman"/>
              <a:cs typeface="Times New Roman"/>
            </a:endParaRPr>
          </a:p>
          <a:p>
            <a:pPr marL="27305" algn="ctr">
              <a:lnSpc>
                <a:spcPct val="100000"/>
              </a:lnSpc>
              <a:spcBef>
                <a:spcPts val="180"/>
              </a:spcBef>
              <a:tabLst>
                <a:tab pos="214629" algn="l"/>
              </a:tabLst>
            </a:pPr>
            <a:r>
              <a:rPr sz="1100" i="1" spc="-5" dirty="0">
                <a:latin typeface="Times New Roman"/>
                <a:cs typeface="Times New Roman"/>
              </a:rPr>
              <a:t>i	</a:t>
            </a:r>
            <a:r>
              <a:rPr sz="1100" spc="-5" dirty="0"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  <a:p>
            <a:pPr marL="15875" algn="ctr">
              <a:lnSpc>
                <a:spcPct val="100000"/>
              </a:lnSpc>
              <a:spcBef>
                <a:spcPts val="180"/>
              </a:spcBef>
              <a:tabLst>
                <a:tab pos="216535" algn="l"/>
              </a:tabLst>
            </a:pPr>
            <a:r>
              <a:rPr sz="1100" spc="-5" dirty="0">
                <a:latin typeface="Times New Roman"/>
                <a:cs typeface="Times New Roman"/>
              </a:rPr>
              <a:t>0	0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733800" y="11416242"/>
            <a:ext cx="304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192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740713" y="3597658"/>
            <a:ext cx="19875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50" spc="15" baseline="-27777" dirty="0">
                <a:latin typeface="Times New Roman"/>
                <a:cs typeface="Times New Roman"/>
              </a:rPr>
              <a:t>0</a:t>
            </a:r>
            <a:r>
              <a:rPr sz="1000" spc="10" dirty="0">
                <a:latin typeface="Symbol"/>
                <a:cs typeface="Symbol"/>
              </a:rPr>
              <a:t>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839766" y="3730902"/>
            <a:ext cx="7429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Symbol"/>
                <a:cs typeface="Symbol"/>
              </a:rPr>
              <a:t>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081883" y="3838767"/>
            <a:ext cx="2070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Symbol"/>
                <a:cs typeface="Symbol"/>
              </a:rPr>
              <a:t></a:t>
            </a:r>
            <a:r>
              <a:rPr sz="1000" spc="-185" dirty="0">
                <a:latin typeface="Times New Roman"/>
                <a:cs typeface="Times New Roman"/>
              </a:rPr>
              <a:t> </a:t>
            </a:r>
            <a:r>
              <a:rPr sz="1650" i="1" spc="-7" baseline="-7575" dirty="0">
                <a:latin typeface="Times New Roman"/>
                <a:cs typeface="Times New Roman"/>
              </a:rPr>
              <a:t>g</a:t>
            </a:r>
            <a:endParaRPr sz="1650" baseline="-7575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740852" y="3838767"/>
            <a:ext cx="19875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50" spc="15" baseline="-7575" dirty="0">
                <a:latin typeface="Times New Roman"/>
                <a:cs typeface="Times New Roman"/>
              </a:rPr>
              <a:t>0</a:t>
            </a:r>
            <a:r>
              <a:rPr sz="1000" spc="10" dirty="0">
                <a:latin typeface="Symbol"/>
                <a:cs typeface="Symbol"/>
              </a:rPr>
              <a:t>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081883" y="3959322"/>
            <a:ext cx="208279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Symbol"/>
                <a:cs typeface="Symbol"/>
              </a:rPr>
              <a:t></a:t>
            </a:r>
            <a:r>
              <a:rPr sz="1000" spc="-175" dirty="0">
                <a:latin typeface="Times New Roman"/>
                <a:cs typeface="Times New Roman"/>
              </a:rPr>
              <a:t> </a:t>
            </a:r>
            <a:r>
              <a:rPr sz="1650" spc="-7" baseline="-35353" dirty="0">
                <a:latin typeface="Times New Roman"/>
                <a:cs typeface="Times New Roman"/>
              </a:rPr>
              <a:t>0</a:t>
            </a:r>
            <a:endParaRPr sz="1650" baseline="-35353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739525" y="3959322"/>
            <a:ext cx="20002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50" spc="22" baseline="-35353" dirty="0">
                <a:latin typeface="Times New Roman"/>
                <a:cs typeface="Times New Roman"/>
              </a:rPr>
              <a:t>1</a:t>
            </a:r>
            <a:r>
              <a:rPr sz="1000" spc="15" dirty="0">
                <a:latin typeface="Symbol"/>
                <a:cs typeface="Symbol"/>
              </a:rPr>
              <a:t>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76300" y="4078292"/>
            <a:ext cx="2405380" cy="501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04775" algn="r">
              <a:lnSpc>
                <a:spcPct val="100000"/>
              </a:lnSpc>
              <a:spcBef>
                <a:spcPts val="100"/>
              </a:spcBef>
            </a:pPr>
            <a:r>
              <a:rPr sz="1000" spc="-390" dirty="0">
                <a:latin typeface="Symbol"/>
                <a:cs typeface="Symbol"/>
              </a:rPr>
              <a:t></a:t>
            </a:r>
            <a:r>
              <a:rPr sz="1500" spc="-7" baseline="-8333" dirty="0">
                <a:latin typeface="Symbol"/>
                <a:cs typeface="Symbol"/>
              </a:rPr>
              <a:t></a:t>
            </a:r>
            <a:endParaRPr sz="1500" baseline="-8333">
              <a:latin typeface="Symbol"/>
              <a:cs typeface="Symbol"/>
            </a:endParaRPr>
          </a:p>
          <a:p>
            <a:pPr marL="38100">
              <a:lnSpc>
                <a:spcPct val="100000"/>
              </a:lnSpc>
              <a:spcBef>
                <a:spcPts val="1105"/>
              </a:spcBef>
            </a:pPr>
            <a:r>
              <a:rPr sz="1200" spc="-5" dirty="0">
                <a:latin typeface="Times New Roman"/>
                <a:cs typeface="Times New Roman"/>
              </a:rPr>
              <a:t>Maka </a:t>
            </a:r>
            <a:r>
              <a:rPr sz="1200" dirty="0">
                <a:latin typeface="Times New Roman"/>
                <a:cs typeface="Times New Roman"/>
              </a:rPr>
              <a:t>transformasi </a:t>
            </a:r>
            <a:r>
              <a:rPr sz="1200" spc="-5" dirty="0">
                <a:latin typeface="Times New Roman"/>
                <a:cs typeface="Times New Roman"/>
              </a:rPr>
              <a:t>[</a:t>
            </a:r>
            <a:r>
              <a:rPr sz="1200" i="1" spc="-5" dirty="0">
                <a:latin typeface="Times New Roman"/>
                <a:cs typeface="Times New Roman"/>
              </a:rPr>
              <a:t>T</a:t>
            </a:r>
            <a:r>
              <a:rPr sz="1200" spc="-5" dirty="0">
                <a:latin typeface="Times New Roman"/>
                <a:cs typeface="Times New Roman"/>
              </a:rPr>
              <a:t>] disebut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dengan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814366" y="4078292"/>
            <a:ext cx="12509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000" spc="-195" dirty="0">
                <a:latin typeface="Symbol"/>
                <a:cs typeface="Symbol"/>
              </a:rPr>
              <a:t></a:t>
            </a:r>
            <a:r>
              <a:rPr sz="1500" spc="-292" baseline="-8333" dirty="0">
                <a:latin typeface="Symbol"/>
                <a:cs typeface="Symbol"/>
              </a:rPr>
              <a:t></a:t>
            </a:r>
            <a:endParaRPr sz="1500" baseline="-8333">
              <a:latin typeface="Symbol"/>
              <a:cs typeface="Symbo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842469" y="3760318"/>
            <a:ext cx="136461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804545" algn="l"/>
                <a:tab pos="996950" algn="l"/>
              </a:tabLst>
            </a:pPr>
            <a:r>
              <a:rPr sz="1100" spc="-5" dirty="0">
                <a:latin typeface="Times New Roman"/>
                <a:cs typeface="Times New Roman"/>
              </a:rPr>
              <a:t>[</a:t>
            </a:r>
            <a:r>
              <a:rPr sz="1100" spc="-175" dirty="0">
                <a:latin typeface="Times New Roman"/>
                <a:cs typeface="Times New Roman"/>
              </a:rPr>
              <a:t> </a:t>
            </a:r>
            <a:r>
              <a:rPr sz="1100" i="1" spc="-5" dirty="0">
                <a:latin typeface="Times New Roman"/>
                <a:cs typeface="Times New Roman"/>
              </a:rPr>
              <a:t>X</a:t>
            </a:r>
            <a:r>
              <a:rPr sz="1100" i="1" spc="-95" dirty="0">
                <a:latin typeface="Times New Roman"/>
                <a:cs typeface="Times New Roman"/>
              </a:rPr>
              <a:t> </a:t>
            </a:r>
            <a:r>
              <a:rPr sz="1100" spc="-25" dirty="0">
                <a:latin typeface="Times New Roman"/>
                <a:cs typeface="Times New Roman"/>
              </a:rPr>
              <a:t>][</a:t>
            </a:r>
            <a:r>
              <a:rPr sz="1100" i="1" spc="-25" dirty="0">
                <a:latin typeface="Times New Roman"/>
                <a:cs typeface="Times New Roman"/>
              </a:rPr>
              <a:t>T</a:t>
            </a:r>
            <a:r>
              <a:rPr sz="1100" i="1" spc="-14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]</a:t>
            </a:r>
            <a:r>
              <a:rPr sz="1100" spc="-8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Symbol"/>
                <a:cs typeface="Symbol"/>
              </a:rPr>
              <a:t></a:t>
            </a:r>
            <a:r>
              <a:rPr sz="1100" spc="-110" dirty="0">
                <a:latin typeface="Times New Roman"/>
                <a:cs typeface="Times New Roman"/>
              </a:rPr>
              <a:t> </a:t>
            </a:r>
            <a:r>
              <a:rPr sz="1100" spc="30" dirty="0">
                <a:latin typeface="Times New Roman"/>
                <a:cs typeface="Times New Roman"/>
              </a:rPr>
              <a:t>[</a:t>
            </a:r>
            <a:r>
              <a:rPr sz="1100" i="1" spc="30" dirty="0">
                <a:latin typeface="Times New Roman"/>
                <a:cs typeface="Times New Roman"/>
              </a:rPr>
              <a:t>x	</a:t>
            </a:r>
            <a:r>
              <a:rPr sz="1100" i="1" spc="-5" dirty="0">
                <a:latin typeface="Times New Roman"/>
                <a:cs typeface="Times New Roman"/>
              </a:rPr>
              <a:t>y	z</a:t>
            </a:r>
            <a:r>
              <a:rPr sz="1100" i="1" spc="25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1]</a:t>
            </a:r>
            <a:r>
              <a:rPr sz="1500" spc="-7" baseline="19444" dirty="0">
                <a:latin typeface="Symbol"/>
                <a:cs typeface="Symbol"/>
              </a:rPr>
              <a:t></a:t>
            </a:r>
            <a:endParaRPr sz="1500" baseline="19444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3677920" y="9874334"/>
            <a:ext cx="205104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sz="1200" dirty="0">
                <a:latin typeface="Times New Roman"/>
                <a:cs typeface="Times New Roman"/>
              </a:rPr>
              <a:t>2</a:t>
            </a:fld>
            <a:endParaRPr sz="1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684779" y="886459"/>
            <a:ext cx="2192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imes New Roman"/>
                <a:cs typeface="Times New Roman"/>
              </a:rPr>
              <a:t>KATA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PENGANTAR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63" y="1676400"/>
            <a:ext cx="5760085" cy="744347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indent="271145" algn="just">
              <a:lnSpc>
                <a:spcPct val="95900"/>
              </a:lnSpc>
              <a:spcBef>
                <a:spcPts val="155"/>
              </a:spcBef>
            </a:pPr>
            <a:r>
              <a:rPr sz="1100" spc="-5" dirty="0">
                <a:latin typeface="Times New Roman"/>
                <a:cs typeface="Times New Roman"/>
              </a:rPr>
              <a:t>Syukur kami panjatkan kepada Tuhan </a:t>
            </a:r>
            <a:r>
              <a:rPr sz="1100" dirty="0">
                <a:latin typeface="Times New Roman"/>
                <a:cs typeface="Times New Roman"/>
              </a:rPr>
              <a:t>yang </a:t>
            </a:r>
            <a:r>
              <a:rPr sz="1100" spc="-5" dirty="0">
                <a:latin typeface="Times New Roman"/>
                <a:cs typeface="Times New Roman"/>
              </a:rPr>
              <a:t>Maha </a:t>
            </a:r>
            <a:r>
              <a:rPr sz="1100" dirty="0">
                <a:latin typeface="Times New Roman"/>
                <a:cs typeface="Times New Roman"/>
              </a:rPr>
              <a:t>Kuasa </a:t>
            </a:r>
            <a:r>
              <a:rPr sz="1100" spc="-5" dirty="0">
                <a:latin typeface="Times New Roman"/>
                <a:cs typeface="Times New Roman"/>
              </a:rPr>
              <a:t>hingga </a:t>
            </a:r>
            <a:r>
              <a:rPr sz="1100" dirty="0">
                <a:latin typeface="Times New Roman"/>
                <a:cs typeface="Times New Roman"/>
              </a:rPr>
              <a:t>pada </a:t>
            </a:r>
            <a:r>
              <a:rPr sz="1100" spc="-5" dirty="0">
                <a:latin typeface="Times New Roman"/>
                <a:cs typeface="Times New Roman"/>
              </a:rPr>
              <a:t>akhirnya </a:t>
            </a:r>
            <a:r>
              <a:rPr sz="1100" dirty="0">
                <a:latin typeface="Times New Roman"/>
                <a:cs typeface="Times New Roman"/>
              </a:rPr>
              <a:t>Modul </a:t>
            </a:r>
            <a:r>
              <a:rPr sz="1100" spc="-5" dirty="0">
                <a:latin typeface="Times New Roman"/>
                <a:cs typeface="Times New Roman"/>
              </a:rPr>
              <a:t>Ajar  Grafika Komputer </a:t>
            </a:r>
            <a:r>
              <a:rPr sz="1100" dirty="0">
                <a:latin typeface="Times New Roman"/>
                <a:cs typeface="Times New Roman"/>
              </a:rPr>
              <a:t>ini bisa </a:t>
            </a:r>
            <a:r>
              <a:rPr sz="1100" spc="-5" dirty="0">
                <a:latin typeface="Times New Roman"/>
                <a:cs typeface="Times New Roman"/>
              </a:rPr>
              <a:t>diselesaikan. </a:t>
            </a:r>
            <a:r>
              <a:rPr sz="1100" dirty="0">
                <a:latin typeface="Times New Roman"/>
                <a:cs typeface="Times New Roman"/>
              </a:rPr>
              <a:t>Penulisan modul </a:t>
            </a:r>
            <a:r>
              <a:rPr sz="1100" spc="-5" dirty="0">
                <a:latin typeface="Times New Roman"/>
                <a:cs typeface="Times New Roman"/>
              </a:rPr>
              <a:t>ajar </a:t>
            </a:r>
            <a:r>
              <a:rPr sz="1100" dirty="0">
                <a:latin typeface="Times New Roman"/>
                <a:cs typeface="Times New Roman"/>
              </a:rPr>
              <a:t>ini </a:t>
            </a:r>
            <a:r>
              <a:rPr sz="1100" spc="-5" dirty="0">
                <a:latin typeface="Times New Roman"/>
                <a:cs typeface="Times New Roman"/>
              </a:rPr>
              <a:t>sudah dimulai </a:t>
            </a:r>
            <a:r>
              <a:rPr sz="1100" dirty="0">
                <a:latin typeface="Times New Roman"/>
                <a:cs typeface="Times New Roman"/>
              </a:rPr>
              <a:t>pada </a:t>
            </a:r>
            <a:r>
              <a:rPr sz="1100" spc="-5" dirty="0">
                <a:latin typeface="Times New Roman"/>
                <a:cs typeface="Times New Roman"/>
              </a:rPr>
              <a:t>bulan Juli </a:t>
            </a:r>
            <a:r>
              <a:rPr sz="1100" dirty="0">
                <a:latin typeface="Times New Roman"/>
                <a:cs typeface="Times New Roman"/>
              </a:rPr>
              <a:t>2010,  </a:t>
            </a:r>
            <a:r>
              <a:rPr sz="1100" spc="-5" dirty="0">
                <a:latin typeface="Times New Roman"/>
                <a:cs typeface="Times New Roman"/>
              </a:rPr>
              <a:t>namun penulisan </a:t>
            </a:r>
            <a:r>
              <a:rPr sz="1100" dirty="0">
                <a:latin typeface="Times New Roman"/>
                <a:cs typeface="Times New Roman"/>
              </a:rPr>
              <a:t>modul </a:t>
            </a:r>
            <a:r>
              <a:rPr sz="1100" spc="-5" dirty="0">
                <a:latin typeface="Times New Roman"/>
                <a:cs typeface="Times New Roman"/>
              </a:rPr>
              <a:t>ajar </a:t>
            </a:r>
            <a:r>
              <a:rPr sz="1100" dirty="0">
                <a:latin typeface="Times New Roman"/>
                <a:cs typeface="Times New Roman"/>
              </a:rPr>
              <a:t>ini banyak </a:t>
            </a:r>
            <a:r>
              <a:rPr sz="1100" spc="-5" dirty="0">
                <a:latin typeface="Times New Roman"/>
                <a:cs typeface="Times New Roman"/>
              </a:rPr>
              <a:t>terhenti karena berbagai halangan. </a:t>
            </a:r>
            <a:r>
              <a:rPr sz="1100" dirty="0">
                <a:latin typeface="Times New Roman"/>
                <a:cs typeface="Times New Roman"/>
              </a:rPr>
              <a:t>Di </a:t>
            </a:r>
            <a:r>
              <a:rPr sz="1100" spc="-5" dirty="0">
                <a:latin typeface="Times New Roman"/>
                <a:cs typeface="Times New Roman"/>
              </a:rPr>
              <a:t>awal tahun </a:t>
            </a:r>
            <a:r>
              <a:rPr sz="1100" dirty="0">
                <a:latin typeface="Times New Roman"/>
                <a:cs typeface="Times New Roman"/>
              </a:rPr>
              <a:t>2014, </a:t>
            </a:r>
            <a:r>
              <a:rPr sz="1100" spc="-10" dirty="0">
                <a:latin typeface="Times New Roman"/>
                <a:cs typeface="Times New Roman"/>
              </a:rPr>
              <a:t>LP3M  </a:t>
            </a:r>
            <a:r>
              <a:rPr sz="1100" spc="-5" dirty="0">
                <a:latin typeface="Times New Roman"/>
                <a:cs typeface="Times New Roman"/>
              </a:rPr>
              <a:t>Unpad melalui program penulisan </a:t>
            </a:r>
            <a:r>
              <a:rPr sz="1100" dirty="0">
                <a:latin typeface="Times New Roman"/>
                <a:cs typeface="Times New Roman"/>
              </a:rPr>
              <a:t>modul </a:t>
            </a:r>
            <a:r>
              <a:rPr sz="1100" spc="-5" dirty="0">
                <a:latin typeface="Times New Roman"/>
                <a:cs typeface="Times New Roman"/>
              </a:rPr>
              <a:t>ajar memberikan kesempatan kepada dosen pengampu  mata kuliah untuk menulis </a:t>
            </a:r>
            <a:r>
              <a:rPr sz="1100" dirty="0">
                <a:latin typeface="Times New Roman"/>
                <a:cs typeface="Times New Roman"/>
              </a:rPr>
              <a:t>modul ajar </a:t>
            </a:r>
            <a:r>
              <a:rPr sz="1100" spc="-5" dirty="0">
                <a:latin typeface="Times New Roman"/>
                <a:cs typeface="Times New Roman"/>
              </a:rPr>
              <a:t>dan sekaligus video ajar sebagai </a:t>
            </a:r>
            <a:r>
              <a:rPr sz="1100" dirty="0">
                <a:latin typeface="Times New Roman"/>
                <a:cs typeface="Times New Roman"/>
              </a:rPr>
              <a:t>bagian </a:t>
            </a:r>
            <a:r>
              <a:rPr sz="1100" spc="-5" dirty="0">
                <a:latin typeface="Times New Roman"/>
                <a:cs typeface="Times New Roman"/>
              </a:rPr>
              <a:t>dari kegiatan </a:t>
            </a:r>
            <a:r>
              <a:rPr sz="1100" spc="5" dirty="0">
                <a:latin typeface="Times New Roman"/>
                <a:cs typeface="Times New Roman"/>
              </a:rPr>
              <a:t>E-  </a:t>
            </a:r>
            <a:r>
              <a:rPr sz="1100" spc="-5" dirty="0">
                <a:latin typeface="Times New Roman"/>
                <a:cs typeface="Times New Roman"/>
              </a:rPr>
              <a:t>Learning </a:t>
            </a:r>
            <a:r>
              <a:rPr sz="1100" dirty="0">
                <a:latin typeface="Times New Roman"/>
                <a:cs typeface="Times New Roman"/>
              </a:rPr>
              <a:t>di </a:t>
            </a:r>
            <a:r>
              <a:rPr sz="1100" spc="-5" dirty="0">
                <a:latin typeface="Times New Roman"/>
                <a:cs typeface="Times New Roman"/>
              </a:rPr>
              <a:t>Universitas Padjadjaran. Melalui program inilah akhirnya </a:t>
            </a:r>
            <a:r>
              <a:rPr sz="1100" dirty="0">
                <a:latin typeface="Times New Roman"/>
                <a:cs typeface="Times New Roman"/>
              </a:rPr>
              <a:t>modul </a:t>
            </a:r>
            <a:r>
              <a:rPr sz="1100" spc="-5" dirty="0">
                <a:latin typeface="Times New Roman"/>
                <a:cs typeface="Times New Roman"/>
              </a:rPr>
              <a:t>ajar </a:t>
            </a:r>
            <a:r>
              <a:rPr sz="1100" spc="-10" dirty="0">
                <a:latin typeface="Times New Roman"/>
                <a:cs typeface="Times New Roman"/>
              </a:rPr>
              <a:t>ini </a:t>
            </a:r>
            <a:r>
              <a:rPr sz="1100" spc="-5" dirty="0">
                <a:latin typeface="Times New Roman"/>
                <a:cs typeface="Times New Roman"/>
              </a:rPr>
              <a:t>dapat  diselesaikan.</a:t>
            </a: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 marR="6985" indent="271145" algn="just">
              <a:lnSpc>
                <a:spcPct val="95800"/>
              </a:lnSpc>
            </a:pPr>
            <a:r>
              <a:rPr sz="1100" spc="-5" dirty="0">
                <a:latin typeface="Times New Roman"/>
                <a:cs typeface="Times New Roman"/>
              </a:rPr>
              <a:t>Grafika komputer </a:t>
            </a:r>
            <a:r>
              <a:rPr sz="1100" dirty="0">
                <a:latin typeface="Times New Roman"/>
                <a:cs typeface="Times New Roman"/>
              </a:rPr>
              <a:t>(</a:t>
            </a:r>
            <a:r>
              <a:rPr sz="1100" i="1" dirty="0">
                <a:latin typeface="Times New Roman"/>
                <a:cs typeface="Times New Roman"/>
              </a:rPr>
              <a:t>Computer </a:t>
            </a:r>
            <a:r>
              <a:rPr sz="1100" i="1" spc="-5" dirty="0">
                <a:latin typeface="Times New Roman"/>
                <a:cs typeface="Times New Roman"/>
              </a:rPr>
              <a:t>Graphics</a:t>
            </a:r>
            <a:r>
              <a:rPr sz="1100" spc="-5" dirty="0">
                <a:latin typeface="Times New Roman"/>
                <a:cs typeface="Times New Roman"/>
              </a:rPr>
              <a:t>) adalah </a:t>
            </a:r>
            <a:r>
              <a:rPr sz="1100" dirty="0">
                <a:latin typeface="Times New Roman"/>
                <a:cs typeface="Times New Roman"/>
              </a:rPr>
              <a:t>mata </a:t>
            </a:r>
            <a:r>
              <a:rPr sz="1100" spc="-5" dirty="0">
                <a:latin typeface="Times New Roman"/>
                <a:cs typeface="Times New Roman"/>
              </a:rPr>
              <a:t>kuliah keilmuan Informatika/Teknik  Informatika/Ilmu Komputer yang tercantum dalam buku Computing Curricula Computer Science  yang diterbitkan oleh himpunan profesi ilmuwan komputer/informatika IEEE Computer </a:t>
            </a:r>
            <a:r>
              <a:rPr sz="1100" spc="-10" dirty="0">
                <a:latin typeface="Times New Roman"/>
                <a:cs typeface="Times New Roman"/>
              </a:rPr>
              <a:t>Society </a:t>
            </a:r>
            <a:r>
              <a:rPr sz="1100" spc="5" dirty="0">
                <a:latin typeface="Times New Roman"/>
                <a:cs typeface="Times New Roman"/>
              </a:rPr>
              <a:t>dan  </a:t>
            </a:r>
            <a:r>
              <a:rPr sz="1100" spc="-5" dirty="0">
                <a:latin typeface="Times New Roman"/>
                <a:cs typeface="Times New Roman"/>
              </a:rPr>
              <a:t>ACM edisi terbaru tahun </a:t>
            </a:r>
            <a:r>
              <a:rPr sz="1100" dirty="0">
                <a:latin typeface="Times New Roman"/>
                <a:cs typeface="Times New Roman"/>
              </a:rPr>
              <a:t>2013. </a:t>
            </a:r>
            <a:r>
              <a:rPr sz="1100" spc="-10" dirty="0">
                <a:latin typeface="Times New Roman"/>
                <a:cs typeface="Times New Roman"/>
              </a:rPr>
              <a:t>Dengan </a:t>
            </a:r>
            <a:r>
              <a:rPr sz="1100" spc="-5" dirty="0">
                <a:latin typeface="Times New Roman"/>
                <a:cs typeface="Times New Roman"/>
              </a:rPr>
              <a:t>demikian Grafika Komputer memiliki pijakan tidak </a:t>
            </a:r>
            <a:r>
              <a:rPr sz="1100" dirty="0">
                <a:latin typeface="Times New Roman"/>
                <a:cs typeface="Times New Roman"/>
              </a:rPr>
              <a:t>hanya  </a:t>
            </a:r>
            <a:r>
              <a:rPr sz="1100" spc="-5" dirty="0">
                <a:latin typeface="Times New Roman"/>
                <a:cs typeface="Times New Roman"/>
              </a:rPr>
              <a:t>dari sisi keilmuan tetapi juga </a:t>
            </a:r>
            <a:r>
              <a:rPr sz="1100" dirty="0">
                <a:latin typeface="Times New Roman"/>
                <a:cs typeface="Times New Roman"/>
              </a:rPr>
              <a:t>dari </a:t>
            </a:r>
            <a:r>
              <a:rPr sz="1100" spc="-5" dirty="0">
                <a:latin typeface="Times New Roman"/>
                <a:cs typeface="Times New Roman"/>
              </a:rPr>
              <a:t>sisi pengembang kurikulum yang bertaraf</a:t>
            </a:r>
            <a:r>
              <a:rPr sz="1100" spc="4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internasional.</a:t>
            </a: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 marR="5080" indent="271780" algn="just">
              <a:lnSpc>
                <a:spcPct val="95800"/>
              </a:lnSpc>
            </a:pPr>
            <a:r>
              <a:rPr sz="1100" spc="-5" dirty="0">
                <a:latin typeface="Times New Roman"/>
                <a:cs typeface="Times New Roman"/>
              </a:rPr>
              <a:t>Penulisan </a:t>
            </a:r>
            <a:r>
              <a:rPr sz="1100" dirty="0">
                <a:latin typeface="Times New Roman"/>
                <a:cs typeface="Times New Roman"/>
              </a:rPr>
              <a:t>modul </a:t>
            </a:r>
            <a:r>
              <a:rPr sz="1100" spc="-5" dirty="0">
                <a:latin typeface="Times New Roman"/>
                <a:cs typeface="Times New Roman"/>
              </a:rPr>
              <a:t>ajar </a:t>
            </a:r>
            <a:r>
              <a:rPr sz="1100" spc="-10" dirty="0">
                <a:latin typeface="Times New Roman"/>
                <a:cs typeface="Times New Roman"/>
              </a:rPr>
              <a:t>ini </a:t>
            </a:r>
            <a:r>
              <a:rPr sz="1100" spc="-5" dirty="0">
                <a:latin typeface="Times New Roman"/>
                <a:cs typeface="Times New Roman"/>
              </a:rPr>
              <a:t>tidak lepas dari pengalaman penulis </a:t>
            </a:r>
            <a:r>
              <a:rPr sz="1100" dirty="0">
                <a:latin typeface="Times New Roman"/>
                <a:cs typeface="Times New Roman"/>
              </a:rPr>
              <a:t>mengampu </a:t>
            </a:r>
            <a:r>
              <a:rPr sz="1100" spc="-5" dirty="0">
                <a:latin typeface="Times New Roman"/>
                <a:cs typeface="Times New Roman"/>
              </a:rPr>
              <a:t>mata kuliah Grafika  Komputer yang diadakan </a:t>
            </a:r>
            <a:r>
              <a:rPr sz="1100" dirty="0">
                <a:latin typeface="Times New Roman"/>
                <a:cs typeface="Times New Roman"/>
              </a:rPr>
              <a:t>pada </a:t>
            </a:r>
            <a:r>
              <a:rPr sz="1100" spc="-5" dirty="0">
                <a:latin typeface="Times New Roman"/>
                <a:cs typeface="Times New Roman"/>
              </a:rPr>
              <a:t>program </a:t>
            </a:r>
            <a:r>
              <a:rPr sz="1100" spc="-10" dirty="0">
                <a:latin typeface="Times New Roman"/>
                <a:cs typeface="Times New Roman"/>
              </a:rPr>
              <a:t>S-1 </a:t>
            </a:r>
            <a:r>
              <a:rPr sz="1100" spc="-5" dirty="0">
                <a:latin typeface="Times New Roman"/>
                <a:cs typeface="Times New Roman"/>
              </a:rPr>
              <a:t>Matematika bidang minat Ilmu Komputer, Program D-3  Ilmu Komputer dan yang terbaru </a:t>
            </a:r>
            <a:r>
              <a:rPr sz="1100" dirty="0">
                <a:latin typeface="Times New Roman"/>
                <a:cs typeface="Times New Roman"/>
              </a:rPr>
              <a:t>pada </a:t>
            </a:r>
            <a:r>
              <a:rPr sz="1100" spc="-5" dirty="0">
                <a:latin typeface="Times New Roman"/>
                <a:cs typeface="Times New Roman"/>
              </a:rPr>
              <a:t>Program </a:t>
            </a:r>
            <a:r>
              <a:rPr sz="1100" spc="-10" dirty="0">
                <a:latin typeface="Times New Roman"/>
                <a:cs typeface="Times New Roman"/>
              </a:rPr>
              <a:t>Studi </a:t>
            </a:r>
            <a:r>
              <a:rPr sz="1100" spc="-5" dirty="0">
                <a:latin typeface="Times New Roman"/>
                <a:cs typeface="Times New Roman"/>
              </a:rPr>
              <a:t>S-1 Teknik Informatika Universitas  Padjadjaran. Selain </a:t>
            </a:r>
            <a:r>
              <a:rPr sz="1100" spc="-10" dirty="0">
                <a:latin typeface="Times New Roman"/>
                <a:cs typeface="Times New Roman"/>
              </a:rPr>
              <a:t>itu </a:t>
            </a:r>
            <a:r>
              <a:rPr sz="1100" spc="-5" dirty="0">
                <a:latin typeface="Times New Roman"/>
                <a:cs typeface="Times New Roman"/>
              </a:rPr>
              <a:t>bidang penelitian penulis juga yang memiliki relevansi dan korelasi yang  cukup erat </a:t>
            </a:r>
            <a:r>
              <a:rPr sz="1100" dirty="0">
                <a:latin typeface="Times New Roman"/>
                <a:cs typeface="Times New Roman"/>
              </a:rPr>
              <a:t>dengan </a:t>
            </a:r>
            <a:r>
              <a:rPr sz="1100" spc="-5" dirty="0">
                <a:latin typeface="Times New Roman"/>
                <a:cs typeface="Times New Roman"/>
              </a:rPr>
              <a:t>Grafika Komputer. Perkembangan teknologi serta melimpahnya publikasi </a:t>
            </a:r>
            <a:r>
              <a:rPr sz="1100" dirty="0">
                <a:latin typeface="Times New Roman"/>
                <a:cs typeface="Times New Roman"/>
              </a:rPr>
              <a:t>yang  </a:t>
            </a:r>
            <a:r>
              <a:rPr sz="1100" spc="-5" dirty="0">
                <a:latin typeface="Times New Roman"/>
                <a:cs typeface="Times New Roman"/>
              </a:rPr>
              <a:t>dapat dijumpai </a:t>
            </a:r>
            <a:r>
              <a:rPr sz="1100" spc="5" dirty="0">
                <a:latin typeface="Times New Roman"/>
                <a:cs typeface="Times New Roman"/>
              </a:rPr>
              <a:t>di </a:t>
            </a:r>
            <a:r>
              <a:rPr sz="1100" spc="-5" dirty="0">
                <a:latin typeface="Times New Roman"/>
                <a:cs typeface="Times New Roman"/>
              </a:rPr>
              <a:t>dunia </a:t>
            </a:r>
            <a:r>
              <a:rPr sz="1100" dirty="0">
                <a:latin typeface="Times New Roman"/>
                <a:cs typeface="Times New Roman"/>
              </a:rPr>
              <a:t>maya </a:t>
            </a:r>
            <a:r>
              <a:rPr sz="1100" spc="-5" dirty="0">
                <a:latin typeface="Times New Roman"/>
                <a:cs typeface="Times New Roman"/>
              </a:rPr>
              <a:t>membuat perkembangan keilmuan Grafika Komputer </a:t>
            </a:r>
            <a:r>
              <a:rPr sz="1100" dirty="0">
                <a:latin typeface="Times New Roman"/>
                <a:cs typeface="Times New Roman"/>
              </a:rPr>
              <a:t>juga </a:t>
            </a:r>
            <a:r>
              <a:rPr sz="1100" spc="-5" dirty="0">
                <a:latin typeface="Times New Roman"/>
                <a:cs typeface="Times New Roman"/>
              </a:rPr>
              <a:t>berjalan  sangatlah cepat. Untuk </a:t>
            </a:r>
            <a:r>
              <a:rPr sz="1100" dirty="0">
                <a:latin typeface="Times New Roman"/>
                <a:cs typeface="Times New Roman"/>
              </a:rPr>
              <a:t>itu </a:t>
            </a:r>
            <a:r>
              <a:rPr sz="1100" spc="-5" dirty="0">
                <a:latin typeface="Times New Roman"/>
                <a:cs typeface="Times New Roman"/>
              </a:rPr>
              <a:t>penulisan </a:t>
            </a:r>
            <a:r>
              <a:rPr sz="1100" dirty="0">
                <a:latin typeface="Times New Roman"/>
                <a:cs typeface="Times New Roman"/>
              </a:rPr>
              <a:t>modul </a:t>
            </a:r>
            <a:r>
              <a:rPr sz="1100" spc="-5" dirty="0">
                <a:latin typeface="Times New Roman"/>
                <a:cs typeface="Times New Roman"/>
              </a:rPr>
              <a:t>ajar </a:t>
            </a:r>
            <a:r>
              <a:rPr sz="1100" spc="-10" dirty="0">
                <a:latin typeface="Times New Roman"/>
                <a:cs typeface="Times New Roman"/>
              </a:rPr>
              <a:t>ini, </a:t>
            </a:r>
            <a:r>
              <a:rPr sz="1100" spc="-5" dirty="0">
                <a:latin typeface="Times New Roman"/>
                <a:cs typeface="Times New Roman"/>
              </a:rPr>
              <a:t>walaupun sebagian besar memaparkan </a:t>
            </a:r>
            <a:r>
              <a:rPr sz="1100" dirty="0">
                <a:latin typeface="Times New Roman"/>
                <a:cs typeface="Times New Roman"/>
              </a:rPr>
              <a:t>keilmuan  </a:t>
            </a:r>
            <a:r>
              <a:rPr sz="1100" spc="-5" dirty="0">
                <a:latin typeface="Times New Roman"/>
                <a:cs typeface="Times New Roman"/>
              </a:rPr>
              <a:t>klasik grafika komputer, namun dalam beberapa </a:t>
            </a:r>
            <a:r>
              <a:rPr sz="1100" spc="-10" dirty="0">
                <a:latin typeface="Times New Roman"/>
                <a:cs typeface="Times New Roman"/>
              </a:rPr>
              <a:t>bagian </a:t>
            </a:r>
            <a:r>
              <a:rPr sz="1100" spc="-5" dirty="0">
                <a:latin typeface="Times New Roman"/>
                <a:cs typeface="Times New Roman"/>
              </a:rPr>
              <a:t>ditambahkan topik-topik terbaru </a:t>
            </a:r>
            <a:r>
              <a:rPr sz="1100" dirty="0">
                <a:latin typeface="Times New Roman"/>
                <a:cs typeface="Times New Roman"/>
              </a:rPr>
              <a:t>yang relevan  </a:t>
            </a:r>
            <a:r>
              <a:rPr sz="1100" spc="-5" dirty="0">
                <a:latin typeface="Times New Roman"/>
                <a:cs typeface="Times New Roman"/>
              </a:rPr>
              <a:t>dan</a:t>
            </a:r>
            <a:r>
              <a:rPr sz="1100" spc="-1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implementatif.</a:t>
            </a:r>
            <a:endParaRPr sz="1100">
              <a:latin typeface="Times New Roman"/>
              <a:cs typeface="Times New Roman"/>
            </a:endParaRPr>
          </a:p>
          <a:p>
            <a:pPr marL="12700" marR="6350" indent="457200" algn="just">
              <a:lnSpc>
                <a:spcPct val="110300"/>
              </a:lnSpc>
              <a:spcBef>
                <a:spcPts val="1065"/>
              </a:spcBef>
            </a:pPr>
            <a:r>
              <a:rPr sz="1100" spc="-5" dirty="0">
                <a:latin typeface="Times New Roman"/>
                <a:cs typeface="Times New Roman"/>
              </a:rPr>
              <a:t>Sebagai </a:t>
            </a:r>
            <a:r>
              <a:rPr sz="1100" dirty="0">
                <a:latin typeface="Times New Roman"/>
                <a:cs typeface="Times New Roman"/>
              </a:rPr>
              <a:t>mata </a:t>
            </a:r>
            <a:r>
              <a:rPr sz="1100" spc="-5" dirty="0">
                <a:latin typeface="Times New Roman"/>
                <a:cs typeface="Times New Roman"/>
              </a:rPr>
              <a:t>kuliah yang diajarkan </a:t>
            </a:r>
            <a:r>
              <a:rPr sz="1100" dirty="0">
                <a:latin typeface="Times New Roman"/>
                <a:cs typeface="Times New Roman"/>
              </a:rPr>
              <a:t>pada </a:t>
            </a:r>
            <a:r>
              <a:rPr sz="1100" spc="-5" dirty="0">
                <a:latin typeface="Times New Roman"/>
                <a:cs typeface="Times New Roman"/>
              </a:rPr>
              <a:t>mahasiswa minimal </a:t>
            </a:r>
            <a:r>
              <a:rPr sz="1100" dirty="0">
                <a:latin typeface="Times New Roman"/>
                <a:cs typeface="Times New Roman"/>
              </a:rPr>
              <a:t>di </a:t>
            </a:r>
            <a:r>
              <a:rPr sz="1100" spc="-5" dirty="0">
                <a:latin typeface="Times New Roman"/>
                <a:cs typeface="Times New Roman"/>
              </a:rPr>
              <a:t>tahun ke-3 perguruan tinggi,  maka Grafika Komputer membutuhkan </a:t>
            </a:r>
            <a:r>
              <a:rPr sz="1100" dirty="0">
                <a:latin typeface="Times New Roman"/>
                <a:cs typeface="Times New Roman"/>
              </a:rPr>
              <a:t>pengetahuan </a:t>
            </a:r>
            <a:r>
              <a:rPr sz="1100" spc="-5" dirty="0">
                <a:latin typeface="Times New Roman"/>
                <a:cs typeface="Times New Roman"/>
              </a:rPr>
              <a:t>pendahuluan (</a:t>
            </a:r>
            <a:r>
              <a:rPr sz="1100" i="1" spc="-5" dirty="0">
                <a:latin typeface="Times New Roman"/>
                <a:cs typeface="Times New Roman"/>
              </a:rPr>
              <a:t>prerequisite</a:t>
            </a:r>
            <a:r>
              <a:rPr sz="1100" spc="-5" dirty="0">
                <a:latin typeface="Times New Roman"/>
                <a:cs typeface="Times New Roman"/>
              </a:rPr>
              <a:t>) </a:t>
            </a:r>
            <a:r>
              <a:rPr sz="1100" dirty="0">
                <a:latin typeface="Times New Roman"/>
                <a:cs typeface="Times New Roman"/>
              </a:rPr>
              <a:t>yang </a:t>
            </a:r>
            <a:r>
              <a:rPr sz="1100" spc="-5" dirty="0">
                <a:latin typeface="Times New Roman"/>
                <a:cs typeface="Times New Roman"/>
              </a:rPr>
              <a:t>cukup sehingga  materi-materi yang disajikan dapat difahami oleh mahasiswa. Selain itu, diperlukan pengetahuan dan  kemampuan pemrograman </a:t>
            </a:r>
            <a:r>
              <a:rPr sz="1100" dirty="0">
                <a:latin typeface="Times New Roman"/>
                <a:cs typeface="Times New Roman"/>
              </a:rPr>
              <a:t>yang </a:t>
            </a:r>
            <a:r>
              <a:rPr sz="1100" spc="-5" dirty="0">
                <a:latin typeface="Times New Roman"/>
                <a:cs typeface="Times New Roman"/>
              </a:rPr>
              <a:t>kuat, </a:t>
            </a:r>
            <a:r>
              <a:rPr sz="1100" dirty="0">
                <a:latin typeface="Times New Roman"/>
                <a:cs typeface="Times New Roman"/>
              </a:rPr>
              <a:t>agar </a:t>
            </a:r>
            <a:r>
              <a:rPr sz="1100" spc="-5" dirty="0">
                <a:latin typeface="Times New Roman"/>
                <a:cs typeface="Times New Roman"/>
              </a:rPr>
              <a:t>konsep, </a:t>
            </a:r>
            <a:r>
              <a:rPr sz="1100" spc="-10" dirty="0">
                <a:latin typeface="Times New Roman"/>
                <a:cs typeface="Times New Roman"/>
              </a:rPr>
              <a:t>teori, </a:t>
            </a:r>
            <a:r>
              <a:rPr sz="1100" dirty="0">
                <a:latin typeface="Times New Roman"/>
                <a:cs typeface="Times New Roman"/>
              </a:rPr>
              <a:t>metode </a:t>
            </a:r>
            <a:r>
              <a:rPr sz="1100" spc="-5" dirty="0">
                <a:latin typeface="Times New Roman"/>
                <a:cs typeface="Times New Roman"/>
              </a:rPr>
              <a:t>maupun algoritma yang dipelajari  dapat diterapkan menggunakan bahasa komputer modern sehingga daya output dari perkuliahan </a:t>
            </a:r>
            <a:r>
              <a:rPr sz="1100" spc="-10" dirty="0">
                <a:latin typeface="Times New Roman"/>
                <a:cs typeface="Times New Roman"/>
              </a:rPr>
              <a:t>ini  </a:t>
            </a:r>
            <a:r>
              <a:rPr sz="1100" spc="-5" dirty="0">
                <a:latin typeface="Times New Roman"/>
                <a:cs typeface="Times New Roman"/>
              </a:rPr>
              <a:t>dapat lebih terlihat</a:t>
            </a:r>
            <a:r>
              <a:rPr sz="1100" spc="1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nyata.</a:t>
            </a:r>
            <a:endParaRPr sz="1100">
              <a:latin typeface="Times New Roman"/>
              <a:cs typeface="Times New Roman"/>
            </a:endParaRPr>
          </a:p>
          <a:p>
            <a:pPr marL="12700" marR="7620" indent="271780" algn="just">
              <a:lnSpc>
                <a:spcPct val="110100"/>
              </a:lnSpc>
              <a:spcBef>
                <a:spcPts val="1005"/>
              </a:spcBef>
            </a:pPr>
            <a:r>
              <a:rPr sz="1100" dirty="0">
                <a:latin typeface="Times New Roman"/>
                <a:cs typeface="Times New Roman"/>
              </a:rPr>
              <a:t>Modul </a:t>
            </a:r>
            <a:r>
              <a:rPr sz="1100" spc="-10" dirty="0">
                <a:latin typeface="Times New Roman"/>
                <a:cs typeface="Times New Roman"/>
              </a:rPr>
              <a:t>ini </a:t>
            </a:r>
            <a:r>
              <a:rPr sz="1100" spc="-5" dirty="0">
                <a:latin typeface="Times New Roman"/>
                <a:cs typeface="Times New Roman"/>
              </a:rPr>
              <a:t>masih belum sempurna </a:t>
            </a:r>
            <a:r>
              <a:rPr sz="1100" spc="5" dirty="0">
                <a:latin typeface="Times New Roman"/>
                <a:cs typeface="Times New Roman"/>
              </a:rPr>
              <a:t>dan </a:t>
            </a:r>
            <a:r>
              <a:rPr sz="1100" spc="-5" dirty="0">
                <a:latin typeface="Times New Roman"/>
                <a:cs typeface="Times New Roman"/>
              </a:rPr>
              <a:t>belum </a:t>
            </a:r>
            <a:r>
              <a:rPr sz="1100" spc="-10" dirty="0">
                <a:latin typeface="Times New Roman"/>
                <a:cs typeface="Times New Roman"/>
              </a:rPr>
              <a:t>tertata </a:t>
            </a:r>
            <a:r>
              <a:rPr sz="1100" dirty="0">
                <a:latin typeface="Times New Roman"/>
                <a:cs typeface="Times New Roman"/>
              </a:rPr>
              <a:t>dengan </a:t>
            </a:r>
            <a:r>
              <a:rPr sz="1100" spc="-5" dirty="0">
                <a:latin typeface="Times New Roman"/>
                <a:cs typeface="Times New Roman"/>
              </a:rPr>
              <a:t>rapi. Bahan-bahan yang melengkapi  </a:t>
            </a:r>
            <a:r>
              <a:rPr sz="1100" dirty="0">
                <a:latin typeface="Times New Roman"/>
                <a:cs typeface="Times New Roman"/>
              </a:rPr>
              <a:t>modul </a:t>
            </a:r>
            <a:r>
              <a:rPr sz="1100" spc="-10" dirty="0">
                <a:latin typeface="Times New Roman"/>
                <a:cs typeface="Times New Roman"/>
              </a:rPr>
              <a:t>ajar </a:t>
            </a:r>
            <a:r>
              <a:rPr sz="1100" dirty="0">
                <a:latin typeface="Times New Roman"/>
                <a:cs typeface="Times New Roman"/>
              </a:rPr>
              <a:t>ini </a:t>
            </a:r>
            <a:r>
              <a:rPr sz="1100" spc="-5" dirty="0">
                <a:latin typeface="Times New Roman"/>
                <a:cs typeface="Times New Roman"/>
              </a:rPr>
              <a:t>masih harus disempurnakan </a:t>
            </a:r>
            <a:r>
              <a:rPr sz="1100" spc="5" dirty="0">
                <a:latin typeface="Times New Roman"/>
                <a:cs typeface="Times New Roman"/>
              </a:rPr>
              <a:t>dan </a:t>
            </a:r>
            <a:r>
              <a:rPr sz="1100" spc="-5" dirty="0">
                <a:latin typeface="Times New Roman"/>
                <a:cs typeface="Times New Roman"/>
              </a:rPr>
              <a:t>ditambahkan. Namun </a:t>
            </a:r>
            <a:r>
              <a:rPr sz="1100" dirty="0">
                <a:latin typeface="Times New Roman"/>
                <a:cs typeface="Times New Roman"/>
              </a:rPr>
              <a:t>paling </a:t>
            </a:r>
            <a:r>
              <a:rPr sz="1100" spc="-5" dirty="0">
                <a:latin typeface="Times New Roman"/>
                <a:cs typeface="Times New Roman"/>
              </a:rPr>
              <a:t>tidak, bagi mahasiswa,  adanya </a:t>
            </a:r>
            <a:r>
              <a:rPr sz="1100" dirty="0">
                <a:latin typeface="Times New Roman"/>
                <a:cs typeface="Times New Roman"/>
              </a:rPr>
              <a:t>modul </a:t>
            </a:r>
            <a:r>
              <a:rPr sz="1100" spc="-10" dirty="0">
                <a:latin typeface="Times New Roman"/>
                <a:cs typeface="Times New Roman"/>
              </a:rPr>
              <a:t>ini </a:t>
            </a:r>
            <a:r>
              <a:rPr sz="1100" spc="-5" dirty="0">
                <a:latin typeface="Times New Roman"/>
                <a:cs typeface="Times New Roman"/>
              </a:rPr>
              <a:t>dapat menjadi bahan acuan dalam belajar. Bagi dosen, </a:t>
            </a:r>
            <a:r>
              <a:rPr sz="1100" dirty="0">
                <a:latin typeface="Times New Roman"/>
                <a:cs typeface="Times New Roman"/>
              </a:rPr>
              <a:t>modul </a:t>
            </a:r>
            <a:r>
              <a:rPr sz="1100" spc="-5" dirty="0">
                <a:latin typeface="Times New Roman"/>
                <a:cs typeface="Times New Roman"/>
              </a:rPr>
              <a:t>ini juga </a:t>
            </a:r>
            <a:r>
              <a:rPr sz="1100" dirty="0">
                <a:latin typeface="Times New Roman"/>
                <a:cs typeface="Times New Roman"/>
              </a:rPr>
              <a:t>menjadi </a:t>
            </a:r>
            <a:r>
              <a:rPr sz="1100" spc="-5" dirty="0">
                <a:latin typeface="Times New Roman"/>
                <a:cs typeface="Times New Roman"/>
              </a:rPr>
              <a:t>alat  untuk selalu menyegarkan pengetahuannya sekaligus </a:t>
            </a:r>
            <a:r>
              <a:rPr sz="1100" dirty="0">
                <a:latin typeface="Times New Roman"/>
                <a:cs typeface="Times New Roman"/>
              </a:rPr>
              <a:t>menunjukkan </a:t>
            </a:r>
            <a:r>
              <a:rPr sz="1100" i="1" spc="-5" dirty="0">
                <a:latin typeface="Times New Roman"/>
                <a:cs typeface="Times New Roman"/>
              </a:rPr>
              <a:t>expertise </a:t>
            </a:r>
            <a:r>
              <a:rPr sz="1100" spc="-10" dirty="0">
                <a:latin typeface="Times New Roman"/>
                <a:cs typeface="Times New Roman"/>
              </a:rPr>
              <a:t>nya </a:t>
            </a:r>
            <a:r>
              <a:rPr sz="1100" spc="-5" dirty="0">
                <a:latin typeface="Times New Roman"/>
                <a:cs typeface="Times New Roman"/>
              </a:rPr>
              <a:t>dalam dunia atau  komunitas </a:t>
            </a:r>
            <a:r>
              <a:rPr sz="1100" dirty="0">
                <a:latin typeface="Times New Roman"/>
                <a:cs typeface="Times New Roman"/>
              </a:rPr>
              <a:t>ilmu yang </a:t>
            </a:r>
            <a:r>
              <a:rPr sz="1100" spc="-5" dirty="0">
                <a:latin typeface="Times New Roman"/>
                <a:cs typeface="Times New Roman"/>
              </a:rPr>
              <a:t>relevan. </a:t>
            </a:r>
            <a:r>
              <a:rPr sz="1100" dirty="0">
                <a:latin typeface="Times New Roman"/>
                <a:cs typeface="Times New Roman"/>
              </a:rPr>
              <a:t>Bagi </a:t>
            </a:r>
            <a:r>
              <a:rPr sz="1100" spc="-5" dirty="0">
                <a:latin typeface="Times New Roman"/>
                <a:cs typeface="Times New Roman"/>
              </a:rPr>
              <a:t>institusi, tentunya adanya </a:t>
            </a:r>
            <a:r>
              <a:rPr sz="1100" dirty="0">
                <a:latin typeface="Times New Roman"/>
                <a:cs typeface="Times New Roman"/>
              </a:rPr>
              <a:t>modul </a:t>
            </a:r>
            <a:r>
              <a:rPr sz="1100" spc="-10" dirty="0">
                <a:latin typeface="Times New Roman"/>
                <a:cs typeface="Times New Roman"/>
              </a:rPr>
              <a:t>ini </a:t>
            </a:r>
            <a:r>
              <a:rPr sz="1100" dirty="0">
                <a:latin typeface="Times New Roman"/>
                <a:cs typeface="Times New Roman"/>
              </a:rPr>
              <a:t>menjadi </a:t>
            </a:r>
            <a:r>
              <a:rPr sz="1100" spc="-5" dirty="0">
                <a:latin typeface="Times New Roman"/>
                <a:cs typeface="Times New Roman"/>
              </a:rPr>
              <a:t>aset dan akan  memperkuat posisi sebagai institusi pendidikan </a:t>
            </a:r>
            <a:r>
              <a:rPr sz="1100" dirty="0">
                <a:latin typeface="Times New Roman"/>
                <a:cs typeface="Times New Roman"/>
              </a:rPr>
              <a:t>yang </a:t>
            </a:r>
            <a:r>
              <a:rPr sz="1100" spc="-5" dirty="0">
                <a:latin typeface="Times New Roman"/>
                <a:cs typeface="Times New Roman"/>
              </a:rPr>
              <a:t>senantiasa menyediakan sarana yang menunjang  kesuksesan proses pembelajaran </a:t>
            </a:r>
            <a:r>
              <a:rPr sz="1100" dirty="0">
                <a:latin typeface="Times New Roman"/>
                <a:cs typeface="Times New Roman"/>
              </a:rPr>
              <a:t>di </a:t>
            </a:r>
            <a:r>
              <a:rPr sz="1100" spc="-5" dirty="0">
                <a:latin typeface="Times New Roman"/>
                <a:cs typeface="Times New Roman"/>
              </a:rPr>
              <a:t>perguruan</a:t>
            </a:r>
            <a:r>
              <a:rPr sz="1100" spc="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tinggi.</a:t>
            </a:r>
            <a:endParaRPr sz="1100">
              <a:latin typeface="Times New Roman"/>
              <a:cs typeface="Times New Roman"/>
            </a:endParaRPr>
          </a:p>
          <a:p>
            <a:pPr marL="12700" marR="6985" indent="271145" algn="just">
              <a:lnSpc>
                <a:spcPct val="110200"/>
              </a:lnSpc>
              <a:spcBef>
                <a:spcPts val="1005"/>
              </a:spcBef>
            </a:pPr>
            <a:r>
              <a:rPr sz="1100" spc="-5" dirty="0">
                <a:latin typeface="Times New Roman"/>
                <a:cs typeface="Times New Roman"/>
              </a:rPr>
              <a:t>Terima kasih kami ucapkan kepada LP3M Unpad, FMIPA Unpad, Departemen Matematika,  Program </a:t>
            </a:r>
            <a:r>
              <a:rPr sz="1100" spc="-10" dirty="0">
                <a:latin typeface="Times New Roman"/>
                <a:cs typeface="Times New Roman"/>
              </a:rPr>
              <a:t>Studi </a:t>
            </a:r>
            <a:r>
              <a:rPr sz="1100" dirty="0">
                <a:latin typeface="Times New Roman"/>
                <a:cs typeface="Times New Roman"/>
              </a:rPr>
              <a:t>Teknik </a:t>
            </a:r>
            <a:r>
              <a:rPr sz="1100" spc="-5" dirty="0">
                <a:latin typeface="Times New Roman"/>
                <a:cs typeface="Times New Roman"/>
              </a:rPr>
              <a:t>Informatika, </a:t>
            </a:r>
            <a:r>
              <a:rPr sz="1100" spc="-10" dirty="0">
                <a:latin typeface="Times New Roman"/>
                <a:cs typeface="Times New Roman"/>
              </a:rPr>
              <a:t>serta </a:t>
            </a:r>
            <a:r>
              <a:rPr sz="1100" dirty="0">
                <a:latin typeface="Times New Roman"/>
                <a:cs typeface="Times New Roman"/>
              </a:rPr>
              <a:t>semua </a:t>
            </a:r>
            <a:r>
              <a:rPr sz="1100" spc="-5" dirty="0">
                <a:latin typeface="Times New Roman"/>
                <a:cs typeface="Times New Roman"/>
              </a:rPr>
              <a:t>fihak yang sudah mendukung terciptanya </a:t>
            </a:r>
            <a:r>
              <a:rPr sz="1100" dirty="0">
                <a:latin typeface="Times New Roman"/>
                <a:cs typeface="Times New Roman"/>
              </a:rPr>
              <a:t>modul </a:t>
            </a:r>
            <a:r>
              <a:rPr sz="1100" spc="-10" dirty="0">
                <a:latin typeface="Times New Roman"/>
                <a:cs typeface="Times New Roman"/>
              </a:rPr>
              <a:t>ajar  ini. </a:t>
            </a:r>
            <a:r>
              <a:rPr sz="1100" spc="-5" dirty="0">
                <a:latin typeface="Times New Roman"/>
                <a:cs typeface="Times New Roman"/>
              </a:rPr>
              <a:t>Khususnya kepada keluarga, Lydia, </a:t>
            </a:r>
            <a:r>
              <a:rPr sz="1100" dirty="0">
                <a:latin typeface="Times New Roman"/>
                <a:cs typeface="Times New Roman"/>
              </a:rPr>
              <a:t>Grace </a:t>
            </a:r>
            <a:r>
              <a:rPr sz="1100" spc="-5" dirty="0">
                <a:latin typeface="Times New Roman"/>
                <a:cs typeface="Times New Roman"/>
              </a:rPr>
              <a:t>dan Karina, yang </a:t>
            </a:r>
            <a:r>
              <a:rPr sz="1100" dirty="0">
                <a:latin typeface="Times New Roman"/>
                <a:cs typeface="Times New Roman"/>
              </a:rPr>
              <a:t>dengan </a:t>
            </a:r>
            <a:r>
              <a:rPr sz="1100" spc="-5" dirty="0">
                <a:latin typeface="Times New Roman"/>
                <a:cs typeface="Times New Roman"/>
              </a:rPr>
              <a:t>sabar mendukung </a:t>
            </a:r>
            <a:r>
              <a:rPr sz="1100" dirty="0">
                <a:latin typeface="Times New Roman"/>
                <a:cs typeface="Times New Roman"/>
              </a:rPr>
              <a:t>penuh  </a:t>
            </a:r>
            <a:r>
              <a:rPr sz="1100" spc="-5" dirty="0">
                <a:latin typeface="Times New Roman"/>
                <a:cs typeface="Times New Roman"/>
              </a:rPr>
              <a:t>penulisan </a:t>
            </a:r>
            <a:r>
              <a:rPr sz="1100" dirty="0">
                <a:latin typeface="Times New Roman"/>
                <a:cs typeface="Times New Roman"/>
              </a:rPr>
              <a:t>modul </a:t>
            </a:r>
            <a:r>
              <a:rPr sz="1100" spc="-5" dirty="0">
                <a:latin typeface="Times New Roman"/>
                <a:cs typeface="Times New Roman"/>
              </a:rPr>
              <a:t>ajar ini, kami ucapkan </a:t>
            </a:r>
            <a:r>
              <a:rPr sz="1100" dirty="0">
                <a:latin typeface="Times New Roman"/>
                <a:cs typeface="Times New Roman"/>
              </a:rPr>
              <a:t>terima </a:t>
            </a:r>
            <a:r>
              <a:rPr sz="1100" spc="-5" dirty="0">
                <a:latin typeface="Times New Roman"/>
                <a:cs typeface="Times New Roman"/>
              </a:rPr>
              <a:t>kasih. Semoga </a:t>
            </a:r>
            <a:r>
              <a:rPr sz="1100" dirty="0">
                <a:latin typeface="Times New Roman"/>
                <a:cs typeface="Times New Roman"/>
              </a:rPr>
              <a:t>modul </a:t>
            </a:r>
            <a:r>
              <a:rPr sz="1100" spc="-5" dirty="0">
                <a:latin typeface="Times New Roman"/>
                <a:cs typeface="Times New Roman"/>
              </a:rPr>
              <a:t>ajar </a:t>
            </a:r>
            <a:r>
              <a:rPr sz="1100" dirty="0">
                <a:latin typeface="Times New Roman"/>
                <a:cs typeface="Times New Roman"/>
              </a:rPr>
              <a:t>ini </a:t>
            </a:r>
            <a:r>
              <a:rPr sz="1100" spc="-5" dirty="0">
                <a:latin typeface="Times New Roman"/>
                <a:cs typeface="Times New Roman"/>
              </a:rPr>
              <a:t>bermanfaat </a:t>
            </a:r>
            <a:r>
              <a:rPr sz="1100" dirty="0">
                <a:latin typeface="Times New Roman"/>
                <a:cs typeface="Times New Roman"/>
              </a:rPr>
              <a:t>bagi </a:t>
            </a:r>
            <a:r>
              <a:rPr sz="1100" spc="-5" dirty="0">
                <a:latin typeface="Times New Roman"/>
                <a:cs typeface="Times New Roman"/>
              </a:rPr>
              <a:t>banyak  fihak dan </a:t>
            </a:r>
            <a:r>
              <a:rPr sz="1100" dirty="0">
                <a:latin typeface="Times New Roman"/>
                <a:cs typeface="Times New Roman"/>
              </a:rPr>
              <a:t>bisa </a:t>
            </a:r>
            <a:r>
              <a:rPr sz="1100" spc="-5" dirty="0">
                <a:latin typeface="Times New Roman"/>
                <a:cs typeface="Times New Roman"/>
              </a:rPr>
              <a:t>terus</a:t>
            </a:r>
            <a:r>
              <a:rPr sz="1100" spc="-2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disempurnakan.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73865" y="9548914"/>
            <a:ext cx="11887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Times New Roman"/>
                <a:cs typeface="Times New Roman"/>
              </a:rPr>
              <a:t>SH. September</a:t>
            </a:r>
            <a:r>
              <a:rPr sz="1100" spc="-70" dirty="0">
                <a:latin typeface="Times New Roman"/>
                <a:cs typeface="Times New Roman"/>
              </a:rPr>
              <a:t> </a:t>
            </a:r>
            <a:r>
              <a:rPr sz="1100" spc="5" dirty="0">
                <a:latin typeface="Times New Roman"/>
                <a:cs typeface="Times New Roman"/>
              </a:rPr>
              <a:t>2014</a:t>
            </a:r>
            <a:endParaRPr sz="1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810209"/>
            <a:ext cx="5757545" cy="8134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43800"/>
              </a:lnSpc>
              <a:spcBef>
                <a:spcPts val="90"/>
              </a:spcBef>
            </a:pPr>
            <a:r>
              <a:rPr sz="1200" dirty="0">
                <a:latin typeface="Times New Roman"/>
                <a:cs typeface="Times New Roman"/>
              </a:rPr>
              <a:t>kanan </a:t>
            </a:r>
            <a:r>
              <a:rPr sz="1200" spc="-5" dirty="0">
                <a:latin typeface="Times New Roman"/>
                <a:cs typeface="Times New Roman"/>
              </a:rPr>
              <a:t>sampai </a:t>
            </a:r>
            <a:r>
              <a:rPr sz="1200" spc="-15" dirty="0">
                <a:latin typeface="Times New Roman"/>
                <a:cs typeface="Times New Roman"/>
              </a:rPr>
              <a:t>ke </a:t>
            </a:r>
            <a:r>
              <a:rPr sz="1200" spc="-5" dirty="0">
                <a:latin typeface="Times New Roman"/>
                <a:cs typeface="Times New Roman"/>
              </a:rPr>
              <a:t>kanan </a:t>
            </a:r>
            <a:r>
              <a:rPr sz="1200" dirty="0">
                <a:latin typeface="Times New Roman"/>
                <a:cs typeface="Times New Roman"/>
              </a:rPr>
              <a:t>bawah disebut </a:t>
            </a:r>
            <a:r>
              <a:rPr sz="1200" i="1" spc="-5" dirty="0">
                <a:latin typeface="Times New Roman"/>
                <a:cs typeface="Times New Roman"/>
              </a:rPr>
              <a:t>horizontal </a:t>
            </a:r>
            <a:r>
              <a:rPr sz="1200" i="1" dirty="0">
                <a:latin typeface="Times New Roman"/>
                <a:cs typeface="Times New Roman"/>
              </a:rPr>
              <a:t>retrace</a:t>
            </a:r>
            <a:r>
              <a:rPr sz="1200" dirty="0">
                <a:latin typeface="Times New Roman"/>
                <a:cs typeface="Times New Roman"/>
              </a:rPr>
              <a:t>, dan </a:t>
            </a:r>
            <a:r>
              <a:rPr sz="1200" spc="-5" dirty="0">
                <a:latin typeface="Times New Roman"/>
                <a:cs typeface="Times New Roman"/>
              </a:rPr>
              <a:t>gerakan kembali dari kanan  bahwa </a:t>
            </a:r>
            <a:r>
              <a:rPr sz="1200" dirty="0">
                <a:latin typeface="Times New Roman"/>
                <a:cs typeface="Times New Roman"/>
              </a:rPr>
              <a:t>ke iri </a:t>
            </a:r>
            <a:r>
              <a:rPr sz="1200" spc="-5" dirty="0">
                <a:latin typeface="Times New Roman"/>
                <a:cs typeface="Times New Roman"/>
              </a:rPr>
              <a:t>atas </a:t>
            </a:r>
            <a:r>
              <a:rPr sz="1200" dirty="0">
                <a:latin typeface="Times New Roman"/>
                <a:cs typeface="Times New Roman"/>
              </a:rPr>
              <a:t>disebut </a:t>
            </a:r>
            <a:r>
              <a:rPr sz="1200" i="1" spc="-5" dirty="0">
                <a:latin typeface="Times New Roman"/>
                <a:cs typeface="Times New Roman"/>
              </a:rPr>
              <a:t>vertical retrace</a:t>
            </a:r>
            <a:r>
              <a:rPr sz="1200" spc="-5" dirty="0">
                <a:latin typeface="Times New Roman"/>
                <a:cs typeface="Times New Roman"/>
              </a:rPr>
              <a:t>. Posisi </a:t>
            </a:r>
            <a:r>
              <a:rPr sz="1200" dirty="0">
                <a:latin typeface="Times New Roman"/>
                <a:cs typeface="Times New Roman"/>
              </a:rPr>
              <a:t>horizontal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dilalui </a:t>
            </a:r>
            <a:r>
              <a:rPr sz="1200" spc="-5" dirty="0">
                <a:latin typeface="Times New Roman"/>
                <a:cs typeface="Times New Roman"/>
              </a:rPr>
              <a:t>disebut </a:t>
            </a:r>
            <a:r>
              <a:rPr sz="1200" spc="-10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scan  line. </a:t>
            </a:r>
            <a:r>
              <a:rPr sz="1200" spc="-5" dirty="0">
                <a:latin typeface="Times New Roman"/>
                <a:cs typeface="Times New Roman"/>
              </a:rPr>
              <a:t>Gambar </a:t>
            </a:r>
            <a:r>
              <a:rPr sz="1200" dirty="0">
                <a:latin typeface="Times New Roman"/>
                <a:cs typeface="Times New Roman"/>
              </a:rPr>
              <a:t>di </a:t>
            </a:r>
            <a:r>
              <a:rPr sz="1200" spc="-5" dirty="0">
                <a:latin typeface="Times New Roman"/>
                <a:cs typeface="Times New Roman"/>
              </a:rPr>
              <a:t>bawah </a:t>
            </a:r>
            <a:r>
              <a:rPr sz="1200" dirty="0">
                <a:latin typeface="Times New Roman"/>
                <a:cs typeface="Times New Roman"/>
              </a:rPr>
              <a:t>ini memerikan </a:t>
            </a:r>
            <a:r>
              <a:rPr sz="1200" spc="-5" dirty="0">
                <a:latin typeface="Times New Roman"/>
                <a:cs typeface="Times New Roman"/>
              </a:rPr>
              <a:t>ilustrasi teknologi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raster</a:t>
            </a:r>
            <a:r>
              <a:rPr sz="1200" spc="-5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4066540"/>
            <a:ext cx="5758180" cy="1349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Times New Roman"/>
                <a:cs typeface="Times New Roman"/>
              </a:rPr>
              <a:t>Gambar 1.11 Monitor</a:t>
            </a:r>
            <a:r>
              <a:rPr sz="1100" b="1" spc="-10" dirty="0">
                <a:latin typeface="Times New Roman"/>
                <a:cs typeface="Times New Roman"/>
              </a:rPr>
              <a:t> </a:t>
            </a:r>
            <a:r>
              <a:rPr sz="1100" b="1" i="1" spc="-5" dirty="0">
                <a:latin typeface="Times New Roman"/>
                <a:cs typeface="Times New Roman"/>
              </a:rPr>
              <a:t>Retrace</a:t>
            </a: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marR="5080" indent="457200" algn="just">
              <a:lnSpc>
                <a:spcPct val="143700"/>
              </a:lnSpc>
            </a:pPr>
            <a:r>
              <a:rPr sz="1200" spc="-5" dirty="0">
                <a:latin typeface="Times New Roman"/>
                <a:cs typeface="Times New Roman"/>
              </a:rPr>
              <a:t>Teknologi </a:t>
            </a:r>
            <a:r>
              <a:rPr sz="1200" dirty="0">
                <a:latin typeface="Times New Roman"/>
                <a:cs typeface="Times New Roman"/>
              </a:rPr>
              <a:t>output </a:t>
            </a:r>
            <a:r>
              <a:rPr sz="1200" spc="-5" dirty="0">
                <a:latin typeface="Times New Roman"/>
                <a:cs typeface="Times New Roman"/>
              </a:rPr>
              <a:t>vektor, </a:t>
            </a:r>
            <a:r>
              <a:rPr sz="1200" dirty="0">
                <a:latin typeface="Times New Roman"/>
                <a:cs typeface="Times New Roman"/>
              </a:rPr>
              <a:t>tidak </a:t>
            </a:r>
            <a:r>
              <a:rPr sz="1200" spc="-5" dirty="0">
                <a:latin typeface="Times New Roman"/>
                <a:cs typeface="Times New Roman"/>
              </a:rPr>
              <a:t>bekerja </a:t>
            </a:r>
            <a:r>
              <a:rPr sz="1200" dirty="0">
                <a:latin typeface="Times New Roman"/>
                <a:cs typeface="Times New Roman"/>
              </a:rPr>
              <a:t>seperti </a:t>
            </a:r>
            <a:r>
              <a:rPr sz="1200" spc="-5" dirty="0">
                <a:latin typeface="Times New Roman"/>
                <a:cs typeface="Times New Roman"/>
              </a:rPr>
              <a:t>teknologi </a:t>
            </a:r>
            <a:r>
              <a:rPr sz="1200" dirty="0">
                <a:latin typeface="Times New Roman"/>
                <a:cs typeface="Times New Roman"/>
              </a:rPr>
              <a:t>raster atau bitmap. </a:t>
            </a:r>
            <a:r>
              <a:rPr sz="1200" spc="-5" dirty="0">
                <a:latin typeface="Times New Roman"/>
                <a:cs typeface="Times New Roman"/>
              </a:rPr>
              <a:t>Kegiatan  </a:t>
            </a:r>
            <a:r>
              <a:rPr sz="1200" dirty="0">
                <a:latin typeface="Times New Roman"/>
                <a:cs typeface="Times New Roman"/>
              </a:rPr>
              <a:t>yang dilakukan seperti </a:t>
            </a:r>
            <a:r>
              <a:rPr sz="1200" spc="-5" dirty="0">
                <a:latin typeface="Times New Roman"/>
                <a:cs typeface="Times New Roman"/>
              </a:rPr>
              <a:t>halnya </a:t>
            </a:r>
            <a:r>
              <a:rPr sz="1200" dirty="0">
                <a:latin typeface="Times New Roman"/>
                <a:cs typeface="Times New Roman"/>
              </a:rPr>
              <a:t>manusia </a:t>
            </a:r>
            <a:r>
              <a:rPr sz="1200" spc="-5" dirty="0">
                <a:latin typeface="Times New Roman"/>
                <a:cs typeface="Times New Roman"/>
              </a:rPr>
              <a:t>yaitu </a:t>
            </a:r>
            <a:r>
              <a:rPr sz="1200" dirty="0">
                <a:latin typeface="Times New Roman"/>
                <a:cs typeface="Times New Roman"/>
              </a:rPr>
              <a:t>mirip </a:t>
            </a: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menggambar. </a:t>
            </a:r>
            <a:r>
              <a:rPr sz="1200" spc="-5" dirty="0">
                <a:latin typeface="Times New Roman"/>
                <a:cs typeface="Times New Roman"/>
              </a:rPr>
              <a:t>Gambar </a:t>
            </a:r>
            <a:r>
              <a:rPr sz="1200" dirty="0">
                <a:latin typeface="Times New Roman"/>
                <a:cs typeface="Times New Roman"/>
              </a:rPr>
              <a:t>berikut  </a:t>
            </a:r>
            <a:r>
              <a:rPr sz="1200" spc="-5" dirty="0">
                <a:latin typeface="Times New Roman"/>
                <a:cs typeface="Times New Roman"/>
              </a:rPr>
              <a:t>mengilustrasikan perbedaan teknologi </a:t>
            </a:r>
            <a:r>
              <a:rPr sz="1200" dirty="0">
                <a:latin typeface="Times New Roman"/>
                <a:cs typeface="Times New Roman"/>
              </a:rPr>
              <a:t>raster dan </a:t>
            </a:r>
            <a:r>
              <a:rPr sz="1200" spc="-5" dirty="0">
                <a:latin typeface="Times New Roman"/>
                <a:cs typeface="Times New Roman"/>
              </a:rPr>
              <a:t>teknologi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vektor.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65020" y="9489440"/>
            <a:ext cx="34302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Times New Roman"/>
                <a:cs typeface="Times New Roman"/>
              </a:rPr>
              <a:t>Gambar 1.11 </a:t>
            </a:r>
            <a:r>
              <a:rPr sz="1100" b="1" spc="-10" dirty="0">
                <a:latin typeface="Times New Roman"/>
                <a:cs typeface="Times New Roman"/>
              </a:rPr>
              <a:t>Ilustrasi </a:t>
            </a:r>
            <a:r>
              <a:rPr sz="1100" b="1" spc="-5" dirty="0">
                <a:latin typeface="Times New Roman"/>
                <a:cs typeface="Times New Roman"/>
              </a:rPr>
              <a:t>Penggambaran </a:t>
            </a:r>
            <a:r>
              <a:rPr sz="1100" b="1" spc="-10" dirty="0">
                <a:latin typeface="Times New Roman"/>
                <a:cs typeface="Times New Roman"/>
              </a:rPr>
              <a:t>Raster </a:t>
            </a:r>
            <a:r>
              <a:rPr sz="1100" b="1" dirty="0">
                <a:latin typeface="Times New Roman"/>
                <a:cs typeface="Times New Roman"/>
              </a:rPr>
              <a:t>dan</a:t>
            </a:r>
            <a:r>
              <a:rPr sz="1100" b="1" spc="90" dirty="0">
                <a:latin typeface="Times New Roman"/>
                <a:cs typeface="Times New Roman"/>
              </a:rPr>
              <a:t> </a:t>
            </a:r>
            <a:r>
              <a:rPr sz="1100" b="1" spc="-5" dirty="0">
                <a:latin typeface="Times New Roman"/>
                <a:cs typeface="Times New Roman"/>
              </a:rPr>
              <a:t>Vektor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60361" y="1830006"/>
            <a:ext cx="4828578" cy="19615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99247" y="5621744"/>
            <a:ext cx="4588116" cy="36690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14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10209"/>
            <a:ext cx="5760720" cy="33051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27965" algn="just">
              <a:lnSpc>
                <a:spcPct val="143700"/>
              </a:lnSpc>
              <a:spcBef>
                <a:spcPts val="90"/>
              </a:spcBef>
            </a:pPr>
            <a:r>
              <a:rPr sz="1200" spc="-5" dirty="0">
                <a:latin typeface="Times New Roman"/>
                <a:cs typeface="Times New Roman"/>
              </a:rPr>
              <a:t>Gambar </a:t>
            </a:r>
            <a:r>
              <a:rPr sz="1200" dirty="0">
                <a:latin typeface="Times New Roman"/>
                <a:cs typeface="Times New Roman"/>
              </a:rPr>
              <a:t>pada elemen </a:t>
            </a:r>
            <a:r>
              <a:rPr sz="1200" spc="-5" dirty="0">
                <a:latin typeface="Times New Roman"/>
                <a:cs typeface="Times New Roman"/>
              </a:rPr>
              <a:t>kiri </a:t>
            </a:r>
            <a:r>
              <a:rPr sz="1200" dirty="0">
                <a:latin typeface="Times New Roman"/>
                <a:cs typeface="Times New Roman"/>
              </a:rPr>
              <a:t>atas adalah </a:t>
            </a:r>
            <a:r>
              <a:rPr sz="1200" spc="-5" dirty="0">
                <a:latin typeface="Times New Roman"/>
                <a:cs typeface="Times New Roman"/>
              </a:rPr>
              <a:t>gambar ideal yang ingin </a:t>
            </a:r>
            <a:r>
              <a:rPr sz="1200" dirty="0">
                <a:latin typeface="Times New Roman"/>
                <a:cs typeface="Times New Roman"/>
              </a:rPr>
              <a:t>dibuat. </a:t>
            </a:r>
            <a:r>
              <a:rPr sz="1200" spc="-5" dirty="0">
                <a:latin typeface="Times New Roman"/>
                <a:cs typeface="Times New Roman"/>
              </a:rPr>
              <a:t>Gambar </a:t>
            </a:r>
            <a:r>
              <a:rPr sz="1200" dirty="0">
                <a:latin typeface="Times New Roman"/>
                <a:cs typeface="Times New Roman"/>
              </a:rPr>
              <a:t>di </a:t>
            </a:r>
            <a:r>
              <a:rPr sz="1200" spc="-5" dirty="0">
                <a:latin typeface="Times New Roman"/>
                <a:cs typeface="Times New Roman"/>
              </a:rPr>
              <a:t>sebelah  </a:t>
            </a:r>
            <a:r>
              <a:rPr sz="1200" dirty="0">
                <a:latin typeface="Times New Roman"/>
                <a:cs typeface="Times New Roman"/>
              </a:rPr>
              <a:t>kanan </a:t>
            </a:r>
            <a:r>
              <a:rPr sz="1200" spc="-5" dirty="0">
                <a:latin typeface="Times New Roman"/>
                <a:cs typeface="Times New Roman"/>
              </a:rPr>
              <a:t>atas adalah cara menggambar </a:t>
            </a:r>
            <a:r>
              <a:rPr sz="1200" spc="-10" dirty="0">
                <a:latin typeface="Times New Roman"/>
                <a:cs typeface="Times New Roman"/>
              </a:rPr>
              <a:t>dengan </a:t>
            </a:r>
            <a:r>
              <a:rPr sz="1200" spc="-5" dirty="0">
                <a:latin typeface="Times New Roman"/>
                <a:cs typeface="Times New Roman"/>
              </a:rPr>
              <a:t>memanfaatkan teknologi vektor, sedangkan  gambar </a:t>
            </a:r>
            <a:r>
              <a:rPr sz="1200" dirty="0">
                <a:latin typeface="Times New Roman"/>
                <a:cs typeface="Times New Roman"/>
              </a:rPr>
              <a:t>di </a:t>
            </a:r>
            <a:r>
              <a:rPr sz="1200" spc="-5" dirty="0">
                <a:latin typeface="Times New Roman"/>
                <a:cs typeface="Times New Roman"/>
              </a:rPr>
              <a:t>kiri </a:t>
            </a:r>
            <a:r>
              <a:rPr sz="1200" dirty="0">
                <a:latin typeface="Times New Roman"/>
                <a:cs typeface="Times New Roman"/>
              </a:rPr>
              <a:t>bawah </a:t>
            </a:r>
            <a:r>
              <a:rPr sz="1200" spc="-5" dirty="0">
                <a:latin typeface="Times New Roman"/>
                <a:cs typeface="Times New Roman"/>
              </a:rPr>
              <a:t>menunjukkan cara menggambar menggunakan teknologi </a:t>
            </a:r>
            <a:r>
              <a:rPr sz="1200" dirty="0">
                <a:latin typeface="Times New Roman"/>
                <a:cs typeface="Times New Roman"/>
              </a:rPr>
              <a:t>raster.  Terlihat </a:t>
            </a:r>
            <a:r>
              <a:rPr sz="1200" spc="-10" dirty="0">
                <a:latin typeface="Times New Roman"/>
                <a:cs typeface="Times New Roman"/>
              </a:rPr>
              <a:t>bahwa </a:t>
            </a:r>
            <a:r>
              <a:rPr sz="1200" spc="-5" dirty="0">
                <a:latin typeface="Times New Roman"/>
                <a:cs typeface="Times New Roman"/>
              </a:rPr>
              <a:t>cara penggambaran secara vektor lebih </a:t>
            </a:r>
            <a:r>
              <a:rPr sz="1200" dirty="0">
                <a:latin typeface="Times New Roman"/>
                <a:cs typeface="Times New Roman"/>
              </a:rPr>
              <a:t>halus </a:t>
            </a:r>
            <a:r>
              <a:rPr sz="1200" spc="-1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lebih presisi dibandingkan  dengan </a:t>
            </a:r>
            <a:r>
              <a:rPr sz="1200" dirty="0">
                <a:latin typeface="Times New Roman"/>
                <a:cs typeface="Times New Roman"/>
              </a:rPr>
              <a:t>cara </a:t>
            </a:r>
            <a:r>
              <a:rPr sz="1200" spc="-5" dirty="0">
                <a:latin typeface="Times New Roman"/>
                <a:cs typeface="Times New Roman"/>
              </a:rPr>
              <a:t>penggambaran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raster</a:t>
            </a:r>
            <a:r>
              <a:rPr sz="1200" spc="-5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  <a:p>
            <a:pPr marL="12700" marR="5080" indent="228600" algn="just">
              <a:lnSpc>
                <a:spcPct val="143700"/>
              </a:lnSpc>
              <a:spcBef>
                <a:spcPts val="990"/>
              </a:spcBef>
            </a:pPr>
            <a:r>
              <a:rPr sz="1200" spc="-5" dirty="0">
                <a:latin typeface="Times New Roman"/>
                <a:cs typeface="Times New Roman"/>
              </a:rPr>
              <a:t>Walupun </a:t>
            </a:r>
            <a:r>
              <a:rPr sz="1200" dirty="0">
                <a:latin typeface="Times New Roman"/>
                <a:cs typeface="Times New Roman"/>
              </a:rPr>
              <a:t>lebih akurat </a:t>
            </a:r>
            <a:r>
              <a:rPr sz="1200" spc="-5" dirty="0">
                <a:latin typeface="Times New Roman"/>
                <a:cs typeface="Times New Roman"/>
              </a:rPr>
              <a:t>namun penggambaran </a:t>
            </a:r>
            <a:r>
              <a:rPr sz="1200" dirty="0">
                <a:latin typeface="Times New Roman"/>
                <a:cs typeface="Times New Roman"/>
              </a:rPr>
              <a:t>secara </a:t>
            </a:r>
            <a:r>
              <a:rPr sz="1200" spc="-5" dirty="0">
                <a:latin typeface="Times New Roman"/>
                <a:cs typeface="Times New Roman"/>
              </a:rPr>
              <a:t>vektor </a:t>
            </a:r>
            <a:r>
              <a:rPr sz="1200" dirty="0">
                <a:latin typeface="Times New Roman"/>
                <a:cs typeface="Times New Roman"/>
              </a:rPr>
              <a:t>kurang efisien terutama untuk  </a:t>
            </a:r>
            <a:r>
              <a:rPr sz="1200" spc="-5" dirty="0">
                <a:latin typeface="Times New Roman"/>
                <a:cs typeface="Times New Roman"/>
              </a:rPr>
              <a:t>gambar-gambar yang </a:t>
            </a:r>
            <a:r>
              <a:rPr sz="1200" dirty="0">
                <a:latin typeface="Times New Roman"/>
                <a:cs typeface="Times New Roman"/>
              </a:rPr>
              <a:t>membutuhkan </a:t>
            </a:r>
            <a:r>
              <a:rPr sz="1200" spc="-5" dirty="0">
                <a:latin typeface="Times New Roman"/>
                <a:cs typeface="Times New Roman"/>
              </a:rPr>
              <a:t>pengisian </a:t>
            </a:r>
            <a:r>
              <a:rPr sz="1200" dirty="0">
                <a:latin typeface="Times New Roman"/>
                <a:cs typeface="Times New Roman"/>
              </a:rPr>
              <a:t>(</a:t>
            </a:r>
            <a:r>
              <a:rPr sz="1200" i="1" dirty="0">
                <a:latin typeface="Times New Roman"/>
                <a:cs typeface="Times New Roman"/>
              </a:rPr>
              <a:t>filing) </a:t>
            </a:r>
            <a:r>
              <a:rPr sz="1200" spc="-5" dirty="0">
                <a:latin typeface="Times New Roman"/>
                <a:cs typeface="Times New Roman"/>
              </a:rPr>
              <a:t>pada </a:t>
            </a:r>
            <a:r>
              <a:rPr sz="1200" spc="-10" dirty="0">
                <a:latin typeface="Times New Roman"/>
                <a:cs typeface="Times New Roman"/>
              </a:rPr>
              <a:t>rongganya, </a:t>
            </a:r>
            <a:r>
              <a:rPr sz="1200" dirty="0">
                <a:latin typeface="Times New Roman"/>
                <a:cs typeface="Times New Roman"/>
              </a:rPr>
              <a:t>sebagaimana </a:t>
            </a:r>
            <a:r>
              <a:rPr sz="1200" spc="-5" dirty="0">
                <a:latin typeface="Times New Roman"/>
                <a:cs typeface="Times New Roman"/>
              </a:rPr>
              <a:t>yang  </a:t>
            </a:r>
            <a:r>
              <a:rPr sz="1200" dirty="0">
                <a:latin typeface="Times New Roman"/>
                <a:cs typeface="Times New Roman"/>
              </a:rPr>
              <a:t>ditunjukkan pada </a:t>
            </a:r>
            <a:r>
              <a:rPr sz="1200" spc="-5" dirty="0">
                <a:latin typeface="Times New Roman"/>
                <a:cs typeface="Times New Roman"/>
              </a:rPr>
              <a:t>gambar kanan bawah. Selain itu, penggambaran secara vektor  </a:t>
            </a:r>
            <a:r>
              <a:rPr sz="1200" dirty="0">
                <a:latin typeface="Times New Roman"/>
                <a:cs typeface="Times New Roman"/>
              </a:rPr>
              <a:t>membutuhkan </a:t>
            </a:r>
            <a:r>
              <a:rPr sz="1200" spc="-5" dirty="0">
                <a:latin typeface="Times New Roman"/>
                <a:cs typeface="Times New Roman"/>
              </a:rPr>
              <a:t>peralatan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teknologi yang </a:t>
            </a:r>
            <a:r>
              <a:rPr sz="1200" dirty="0">
                <a:latin typeface="Times New Roman"/>
                <a:cs typeface="Times New Roman"/>
              </a:rPr>
              <a:t>lebih </a:t>
            </a:r>
            <a:r>
              <a:rPr sz="1200" spc="-10" dirty="0">
                <a:latin typeface="Times New Roman"/>
                <a:cs typeface="Times New Roman"/>
              </a:rPr>
              <a:t>tinggi </a:t>
            </a:r>
            <a:r>
              <a:rPr sz="1200" spc="-5" dirty="0">
                <a:latin typeface="Times New Roman"/>
                <a:cs typeface="Times New Roman"/>
              </a:rPr>
              <a:t>sehingga harganaya </a:t>
            </a:r>
            <a:r>
              <a:rPr sz="1200" dirty="0">
                <a:latin typeface="Times New Roman"/>
                <a:cs typeface="Times New Roman"/>
              </a:rPr>
              <a:t>terlalu </a:t>
            </a:r>
            <a:r>
              <a:rPr sz="1200" spc="-5" dirty="0">
                <a:latin typeface="Times New Roman"/>
                <a:cs typeface="Times New Roman"/>
              </a:rPr>
              <a:t>mahal.  Sebaliknya teknologi </a:t>
            </a:r>
            <a:r>
              <a:rPr sz="1200" i="1" dirty="0">
                <a:latin typeface="Times New Roman"/>
                <a:cs typeface="Times New Roman"/>
              </a:rPr>
              <a:t>raster </a:t>
            </a:r>
            <a:r>
              <a:rPr sz="1200" dirty="0">
                <a:latin typeface="Times New Roman"/>
                <a:cs typeface="Times New Roman"/>
              </a:rPr>
              <a:t>semakin berkembang karena </a:t>
            </a:r>
            <a:r>
              <a:rPr sz="1200" spc="-5" dirty="0">
                <a:latin typeface="Times New Roman"/>
                <a:cs typeface="Times New Roman"/>
              </a:rPr>
              <a:t>pembuatannya </a:t>
            </a:r>
            <a:r>
              <a:rPr sz="1200" dirty="0">
                <a:latin typeface="Times New Roman"/>
                <a:cs typeface="Times New Roman"/>
              </a:rPr>
              <a:t>lebih murah dan  dari hari ke hari </a:t>
            </a:r>
            <a:r>
              <a:rPr sz="1200" spc="-5" dirty="0">
                <a:latin typeface="Times New Roman"/>
                <a:cs typeface="Times New Roman"/>
              </a:rPr>
              <a:t>semakin akurat karena </a:t>
            </a:r>
            <a:r>
              <a:rPr sz="1200" dirty="0">
                <a:latin typeface="Times New Roman"/>
                <a:cs typeface="Times New Roman"/>
              </a:rPr>
              <a:t>ukuran piksel semakin kecil. </a:t>
            </a:r>
            <a:r>
              <a:rPr sz="1200" spc="-10" dirty="0">
                <a:latin typeface="Times New Roman"/>
                <a:cs typeface="Times New Roman"/>
              </a:rPr>
              <a:t>Akibatnya </a:t>
            </a:r>
            <a:r>
              <a:rPr sz="1200" spc="-5" dirty="0">
                <a:latin typeface="Times New Roman"/>
                <a:cs typeface="Times New Roman"/>
              </a:rPr>
              <a:t>teknologi  </a:t>
            </a:r>
            <a:r>
              <a:rPr sz="1200" i="1" spc="-5" dirty="0">
                <a:latin typeface="Times New Roman"/>
                <a:cs typeface="Times New Roman"/>
              </a:rPr>
              <a:t>raster </a:t>
            </a:r>
            <a:r>
              <a:rPr sz="1200" dirty="0">
                <a:latin typeface="Times New Roman"/>
                <a:cs typeface="Times New Roman"/>
              </a:rPr>
              <a:t>menjadi lebih </a:t>
            </a:r>
            <a:r>
              <a:rPr sz="1200" spc="-5" dirty="0">
                <a:latin typeface="Times New Roman"/>
                <a:cs typeface="Times New Roman"/>
              </a:rPr>
              <a:t>disukai dibandingkan dengan teknologi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vektor.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4686300"/>
            <a:ext cx="5617210" cy="1821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2720" indent="-160020">
              <a:lnSpc>
                <a:spcPct val="100000"/>
              </a:lnSpc>
              <a:spcBef>
                <a:spcPts val="100"/>
              </a:spcBef>
              <a:buFont typeface="Times New Roman"/>
              <a:buAutoNum type="romanUcPeriod"/>
              <a:tabLst>
                <a:tab pos="172720" algn="l"/>
                <a:tab pos="469900" algn="l"/>
              </a:tabLst>
            </a:pPr>
            <a:r>
              <a:rPr sz="1400" b="1" dirty="0">
                <a:latin typeface="Times New Roman"/>
                <a:cs typeface="Times New Roman"/>
              </a:rPr>
              <a:t>7	</a:t>
            </a:r>
            <a:r>
              <a:rPr sz="1400" b="1" spc="-5" dirty="0">
                <a:latin typeface="Times New Roman"/>
                <a:cs typeface="Times New Roman"/>
              </a:rPr>
              <a:t>Model Dasar </a:t>
            </a:r>
            <a:r>
              <a:rPr sz="1400" b="1" dirty="0">
                <a:latin typeface="Times New Roman"/>
                <a:cs typeface="Times New Roman"/>
              </a:rPr>
              <a:t>Grafika </a:t>
            </a:r>
            <a:r>
              <a:rPr sz="1400" b="1" spc="-10" dirty="0">
                <a:latin typeface="Times New Roman"/>
                <a:cs typeface="Times New Roman"/>
              </a:rPr>
              <a:t>Komputer</a:t>
            </a:r>
            <a:endParaRPr sz="1400">
              <a:latin typeface="Times New Roman"/>
              <a:cs typeface="Times New Roman"/>
            </a:endParaRPr>
          </a:p>
          <a:p>
            <a:pPr marL="12700" marR="5080" indent="228600">
              <a:lnSpc>
                <a:spcPct val="144400"/>
              </a:lnSpc>
              <a:spcBef>
                <a:spcPts val="1100"/>
              </a:spcBef>
            </a:pPr>
            <a:r>
              <a:rPr sz="1200" spc="-5" dirty="0">
                <a:latin typeface="Times New Roman"/>
                <a:cs typeface="Times New Roman"/>
              </a:rPr>
              <a:t>Grafika </a:t>
            </a:r>
            <a:r>
              <a:rPr sz="1200" dirty="0">
                <a:latin typeface="Times New Roman"/>
                <a:cs typeface="Times New Roman"/>
              </a:rPr>
              <a:t>komputer </a:t>
            </a:r>
            <a:r>
              <a:rPr sz="1200" spc="-5" dirty="0">
                <a:latin typeface="Times New Roman"/>
                <a:cs typeface="Times New Roman"/>
              </a:rPr>
              <a:t>adalah </a:t>
            </a:r>
            <a:r>
              <a:rPr sz="1200" dirty="0">
                <a:latin typeface="Times New Roman"/>
                <a:cs typeface="Times New Roman"/>
              </a:rPr>
              <a:t>ilmu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berhubungan </a:t>
            </a: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pembuatan </a:t>
            </a:r>
            <a:r>
              <a:rPr sz="1200" spc="-5" dirty="0">
                <a:latin typeface="Times New Roman"/>
                <a:cs typeface="Times New Roman"/>
              </a:rPr>
              <a:t>(produksi) gambar  </a:t>
            </a:r>
            <a:r>
              <a:rPr sz="1200" dirty="0">
                <a:latin typeface="Times New Roman"/>
                <a:cs typeface="Times New Roman"/>
              </a:rPr>
              <a:t>(citra) </a:t>
            </a:r>
            <a:r>
              <a:rPr sz="1200" spc="-5" dirty="0">
                <a:latin typeface="Times New Roman"/>
                <a:cs typeface="Times New Roman"/>
              </a:rPr>
              <a:t>mengggunakan </a:t>
            </a:r>
            <a:r>
              <a:rPr sz="1200" dirty="0">
                <a:latin typeface="Times New Roman"/>
                <a:cs typeface="Times New Roman"/>
              </a:rPr>
              <a:t>komputer </a:t>
            </a:r>
            <a:r>
              <a:rPr sz="1200" spc="-5" dirty="0">
                <a:latin typeface="Times New Roman"/>
                <a:cs typeface="Times New Roman"/>
              </a:rPr>
              <a:t>melalui </a:t>
            </a:r>
            <a:r>
              <a:rPr sz="1200" dirty="0">
                <a:latin typeface="Times New Roman"/>
                <a:cs typeface="Times New Roman"/>
              </a:rPr>
              <a:t>tahapan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(</a:t>
            </a:r>
            <a:r>
              <a:rPr sz="1200" i="1" spc="-5" dirty="0">
                <a:latin typeface="Times New Roman"/>
                <a:cs typeface="Times New Roman"/>
              </a:rPr>
              <a:t>tasks</a:t>
            </a:r>
            <a:r>
              <a:rPr sz="1200" spc="-5" dirty="0">
                <a:latin typeface="Times New Roman"/>
                <a:cs typeface="Times New Roman"/>
              </a:rPr>
              <a:t>):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buAutoNum type="arabicPeriod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Pemodelan</a:t>
            </a:r>
            <a:endParaRPr sz="12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640"/>
              </a:spcBef>
              <a:buAutoNum type="arabicPeriod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Rendering</a:t>
            </a:r>
            <a:endParaRPr sz="12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620"/>
              </a:spcBef>
              <a:buAutoNum type="arabicPeriod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Animasi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90139" y="9347200"/>
            <a:ext cx="277685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Times New Roman"/>
                <a:cs typeface="Times New Roman"/>
              </a:rPr>
              <a:t>Gambar 1.12 Model </a:t>
            </a:r>
            <a:r>
              <a:rPr sz="1100" b="1" dirty="0">
                <a:latin typeface="Times New Roman"/>
                <a:cs typeface="Times New Roman"/>
              </a:rPr>
              <a:t>Dasar </a:t>
            </a:r>
            <a:r>
              <a:rPr sz="1100" b="1" spc="-10" dirty="0">
                <a:latin typeface="Times New Roman"/>
                <a:cs typeface="Times New Roman"/>
              </a:rPr>
              <a:t>Grafika</a:t>
            </a:r>
            <a:r>
              <a:rPr sz="1100" b="1" spc="5" dirty="0">
                <a:latin typeface="Times New Roman"/>
                <a:cs typeface="Times New Roman"/>
              </a:rPr>
              <a:t> </a:t>
            </a:r>
            <a:r>
              <a:rPr sz="1100" b="1" spc="-10" dirty="0">
                <a:latin typeface="Times New Roman"/>
                <a:cs typeface="Times New Roman"/>
              </a:rPr>
              <a:t>Komputer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14398" y="6715759"/>
            <a:ext cx="4517913" cy="23828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15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547" y="810209"/>
            <a:ext cx="5759450" cy="41300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715" algn="just">
              <a:lnSpc>
                <a:spcPct val="143600"/>
              </a:lnSpc>
              <a:spcBef>
                <a:spcPts val="90"/>
              </a:spcBef>
            </a:pPr>
            <a:r>
              <a:rPr sz="1200" spc="-5" dirty="0">
                <a:latin typeface="Times New Roman"/>
                <a:cs typeface="Times New Roman"/>
                <a:hlinkClick r:id="rId2" action="ppaction://hlinksldjump"/>
              </a:rPr>
              <a:t>Gambar </a:t>
            </a:r>
            <a:r>
              <a:rPr sz="1200" dirty="0">
                <a:latin typeface="Times New Roman"/>
                <a:cs typeface="Times New Roman"/>
                <a:hlinkClick r:id="rId2" action="ppaction://hlinksldjump"/>
              </a:rPr>
              <a:t>1.12 </a:t>
            </a:r>
            <a:r>
              <a:rPr sz="1200" dirty="0">
                <a:latin typeface="Times New Roman"/>
                <a:cs typeface="Times New Roman"/>
              </a:rPr>
              <a:t>menunjukkan model dasar dari sebuah </a:t>
            </a:r>
            <a:r>
              <a:rPr sz="1200" spc="-5" dirty="0">
                <a:latin typeface="Times New Roman"/>
                <a:cs typeface="Times New Roman"/>
              </a:rPr>
              <a:t>sistem grafika komputer. Pemandangan  </a:t>
            </a:r>
            <a:r>
              <a:rPr sz="1200" dirty="0">
                <a:latin typeface="Times New Roman"/>
                <a:cs typeface="Times New Roman"/>
              </a:rPr>
              <a:t>di sekitar kita </a:t>
            </a:r>
            <a:r>
              <a:rPr sz="1200" spc="-5" dirty="0">
                <a:latin typeface="Times New Roman"/>
                <a:cs typeface="Times New Roman"/>
              </a:rPr>
              <a:t>memiliki dimensi tiga </a:t>
            </a:r>
            <a:r>
              <a:rPr sz="1200" dirty="0">
                <a:latin typeface="Times New Roman"/>
                <a:cs typeface="Times New Roman"/>
              </a:rPr>
              <a:t>dimana salah </a:t>
            </a:r>
            <a:r>
              <a:rPr sz="1200" spc="-10" dirty="0">
                <a:latin typeface="Times New Roman"/>
                <a:cs typeface="Times New Roman"/>
              </a:rPr>
              <a:t>satunya </a:t>
            </a:r>
            <a:r>
              <a:rPr sz="1200" dirty="0">
                <a:latin typeface="Times New Roman"/>
                <a:cs typeface="Times New Roman"/>
              </a:rPr>
              <a:t>adalah dimensi </a:t>
            </a:r>
            <a:r>
              <a:rPr sz="1200" spc="-10" dirty="0">
                <a:latin typeface="Times New Roman"/>
                <a:cs typeface="Times New Roman"/>
              </a:rPr>
              <a:t>ruang. </a:t>
            </a:r>
            <a:r>
              <a:rPr sz="1200" dirty="0">
                <a:latin typeface="Times New Roman"/>
                <a:cs typeface="Times New Roman"/>
              </a:rPr>
              <a:t>Namun  dalam </a:t>
            </a:r>
            <a:r>
              <a:rPr sz="1200" spc="-5" dirty="0">
                <a:latin typeface="Times New Roman"/>
                <a:cs typeface="Times New Roman"/>
              </a:rPr>
              <a:t>komputer, pada kenyatannya </a:t>
            </a:r>
            <a:r>
              <a:rPr sz="1200" dirty="0">
                <a:latin typeface="Times New Roman"/>
                <a:cs typeface="Times New Roman"/>
              </a:rPr>
              <a:t>tidak dijumpai dimensi ruang tersebut. </a:t>
            </a:r>
            <a:r>
              <a:rPr sz="1200" spc="-5" dirty="0">
                <a:latin typeface="Times New Roman"/>
                <a:cs typeface="Times New Roman"/>
              </a:rPr>
              <a:t>Efek tiga </a:t>
            </a:r>
            <a:r>
              <a:rPr sz="1200" dirty="0">
                <a:latin typeface="Times New Roman"/>
                <a:cs typeface="Times New Roman"/>
              </a:rPr>
              <a:t>dimensi  yang sering kita lihat </a:t>
            </a:r>
            <a:r>
              <a:rPr sz="1200" spc="-5" dirty="0">
                <a:latin typeface="Times New Roman"/>
                <a:cs typeface="Times New Roman"/>
              </a:rPr>
              <a:t>pada </a:t>
            </a:r>
            <a:r>
              <a:rPr sz="1200" spc="-10" dirty="0">
                <a:latin typeface="Times New Roman"/>
                <a:cs typeface="Times New Roman"/>
              </a:rPr>
              <a:t>layar </a:t>
            </a:r>
            <a:r>
              <a:rPr sz="1200" dirty="0">
                <a:latin typeface="Times New Roman"/>
                <a:cs typeface="Times New Roman"/>
              </a:rPr>
              <a:t>komputer adalah efek </a:t>
            </a:r>
            <a:r>
              <a:rPr sz="1200" spc="-5" dirty="0">
                <a:latin typeface="Times New Roman"/>
                <a:cs typeface="Times New Roman"/>
              </a:rPr>
              <a:t>visualisasi dimana efek </a:t>
            </a:r>
            <a:r>
              <a:rPr sz="1200" dirty="0">
                <a:latin typeface="Times New Roman"/>
                <a:cs typeface="Times New Roman"/>
              </a:rPr>
              <a:t>ruang  </a:t>
            </a:r>
            <a:r>
              <a:rPr sz="1200" spc="-5" dirty="0">
                <a:latin typeface="Times New Roman"/>
                <a:cs typeface="Times New Roman"/>
              </a:rPr>
              <a:t>disimulasikan berdasrkan kaidah-kaidah geometri dalam bidang matematika. Secara  </a:t>
            </a:r>
            <a:r>
              <a:rPr sz="1200" dirty="0">
                <a:latin typeface="Times New Roman"/>
                <a:cs typeface="Times New Roman"/>
              </a:rPr>
              <a:t>sederhana </a:t>
            </a:r>
            <a:r>
              <a:rPr sz="1200" spc="-5" dirty="0">
                <a:latin typeface="Times New Roman"/>
                <a:cs typeface="Times New Roman"/>
              </a:rPr>
              <a:t>grafika komputer juga </a:t>
            </a:r>
            <a:r>
              <a:rPr sz="1200" dirty="0">
                <a:latin typeface="Times New Roman"/>
                <a:cs typeface="Times New Roman"/>
              </a:rPr>
              <a:t>dapat </a:t>
            </a:r>
            <a:r>
              <a:rPr sz="1200" spc="-5" dirty="0">
                <a:latin typeface="Times New Roman"/>
                <a:cs typeface="Times New Roman"/>
              </a:rPr>
              <a:t>didefiniskan sebagai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berikut: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L="238125">
              <a:lnSpc>
                <a:spcPct val="100000"/>
              </a:lnSpc>
            </a:pPr>
            <a:r>
              <a:rPr sz="1200" i="1" dirty="0">
                <a:latin typeface="Times New Roman"/>
                <a:cs typeface="Times New Roman"/>
              </a:rPr>
              <a:t>Computer graphics is generating </a:t>
            </a:r>
            <a:r>
              <a:rPr sz="1200" i="1" spc="-5" dirty="0">
                <a:latin typeface="Times New Roman"/>
                <a:cs typeface="Times New Roman"/>
              </a:rPr>
              <a:t>2D images </a:t>
            </a:r>
            <a:r>
              <a:rPr sz="1200" i="1" dirty="0">
                <a:latin typeface="Times New Roman"/>
                <a:cs typeface="Times New Roman"/>
              </a:rPr>
              <a:t>of a </a:t>
            </a:r>
            <a:r>
              <a:rPr sz="1200" i="1" spc="-5" dirty="0">
                <a:latin typeface="Times New Roman"/>
                <a:cs typeface="Times New Roman"/>
              </a:rPr>
              <a:t>3D world represented </a:t>
            </a:r>
            <a:r>
              <a:rPr sz="1200" i="1" dirty="0">
                <a:latin typeface="Times New Roman"/>
                <a:cs typeface="Times New Roman"/>
              </a:rPr>
              <a:t>in a</a:t>
            </a:r>
            <a:r>
              <a:rPr sz="1200" i="1" spc="-25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computer.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i="1" spc="-5" dirty="0">
                <a:latin typeface="Times New Roman"/>
                <a:cs typeface="Times New Roman"/>
              </a:rPr>
              <a:t>Modelling</a:t>
            </a:r>
            <a:endParaRPr sz="1400">
              <a:latin typeface="Times New Roman"/>
              <a:cs typeface="Times New Roman"/>
            </a:endParaRPr>
          </a:p>
          <a:p>
            <a:pPr marL="12700" marR="5080" indent="457200" algn="just">
              <a:lnSpc>
                <a:spcPct val="143900"/>
              </a:lnSpc>
              <a:spcBef>
                <a:spcPts val="1110"/>
              </a:spcBef>
            </a:pPr>
            <a:r>
              <a:rPr sz="1200" i="1" dirty="0">
                <a:latin typeface="Times New Roman"/>
                <a:cs typeface="Times New Roman"/>
              </a:rPr>
              <a:t>Modelling </a:t>
            </a:r>
            <a:r>
              <a:rPr sz="1200" spc="-5" dirty="0">
                <a:latin typeface="Times New Roman"/>
                <a:cs typeface="Times New Roman"/>
              </a:rPr>
              <a:t>atau </a:t>
            </a:r>
            <a:r>
              <a:rPr sz="1200" dirty="0">
                <a:latin typeface="Times New Roman"/>
                <a:cs typeface="Times New Roman"/>
              </a:rPr>
              <a:t>pemodelan </a:t>
            </a:r>
            <a:r>
              <a:rPr sz="1200" spc="-5" dirty="0">
                <a:latin typeface="Times New Roman"/>
                <a:cs typeface="Times New Roman"/>
              </a:rPr>
              <a:t>adalah </a:t>
            </a:r>
            <a:r>
              <a:rPr sz="1200" spc="-10" dirty="0">
                <a:latin typeface="Times New Roman"/>
                <a:cs typeface="Times New Roman"/>
              </a:rPr>
              <a:t>upaya </a:t>
            </a:r>
            <a:r>
              <a:rPr sz="1200" spc="5" dirty="0">
                <a:latin typeface="Times New Roman"/>
                <a:cs typeface="Times New Roman"/>
              </a:rPr>
              <a:t>untuk </a:t>
            </a:r>
            <a:r>
              <a:rPr sz="1200" spc="-5" dirty="0">
                <a:latin typeface="Times New Roman"/>
                <a:cs typeface="Times New Roman"/>
              </a:rPr>
              <a:t>menggambarkan </a:t>
            </a:r>
            <a:r>
              <a:rPr sz="1200" dirty="0">
                <a:latin typeface="Times New Roman"/>
                <a:cs typeface="Times New Roman"/>
              </a:rPr>
              <a:t>objek </a:t>
            </a:r>
            <a:r>
              <a:rPr sz="1200" spc="-5" dirty="0">
                <a:latin typeface="Times New Roman"/>
                <a:cs typeface="Times New Roman"/>
              </a:rPr>
              <a:t>nyata </a:t>
            </a:r>
            <a:r>
              <a:rPr sz="1200" dirty="0">
                <a:latin typeface="Times New Roman"/>
                <a:cs typeface="Times New Roman"/>
              </a:rPr>
              <a:t>ke </a:t>
            </a:r>
            <a:r>
              <a:rPr sz="1200" spc="-5" dirty="0">
                <a:latin typeface="Times New Roman"/>
                <a:cs typeface="Times New Roman"/>
              </a:rPr>
              <a:t>dalam  </a:t>
            </a:r>
            <a:r>
              <a:rPr sz="1200" dirty="0">
                <a:latin typeface="Times New Roman"/>
                <a:cs typeface="Times New Roman"/>
              </a:rPr>
              <a:t>objek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memiliki </a:t>
            </a:r>
            <a:r>
              <a:rPr sz="1200" spc="-5" dirty="0">
                <a:latin typeface="Times New Roman"/>
                <a:cs typeface="Times New Roman"/>
              </a:rPr>
              <a:t>karakteristik geometris. Pemodelan objek 3D dalam bentuk </a:t>
            </a:r>
            <a:r>
              <a:rPr sz="1200" dirty="0">
                <a:latin typeface="Times New Roman"/>
                <a:cs typeface="Times New Roman"/>
              </a:rPr>
              <a:t>geometris  ini </a:t>
            </a:r>
            <a:r>
              <a:rPr sz="1200" spc="-5" dirty="0">
                <a:latin typeface="Times New Roman"/>
                <a:cs typeface="Times New Roman"/>
              </a:rPr>
              <a:t>dimaksudkan agar gambar </a:t>
            </a:r>
            <a:r>
              <a:rPr sz="1200" dirty="0">
                <a:latin typeface="Times New Roman"/>
                <a:cs typeface="Times New Roman"/>
              </a:rPr>
              <a:t>dapat </a:t>
            </a:r>
            <a:r>
              <a:rPr sz="1200" spc="-5" dirty="0">
                <a:latin typeface="Times New Roman"/>
                <a:cs typeface="Times New Roman"/>
              </a:rPr>
              <a:t>dimanipulasi tanpa kehilangan akurasi </a:t>
            </a:r>
            <a:r>
              <a:rPr sz="1200" dirty="0">
                <a:latin typeface="Times New Roman"/>
                <a:cs typeface="Times New Roman"/>
              </a:rPr>
              <a:t>karena  </a:t>
            </a:r>
            <a:r>
              <a:rPr sz="1200" spc="-5" dirty="0">
                <a:latin typeface="Times New Roman"/>
                <a:cs typeface="Times New Roman"/>
              </a:rPr>
              <a:t>perhitungan </a:t>
            </a:r>
            <a:r>
              <a:rPr sz="1200" dirty="0">
                <a:latin typeface="Times New Roman"/>
                <a:cs typeface="Times New Roman"/>
              </a:rPr>
              <a:t>dilakukan </a:t>
            </a:r>
            <a:r>
              <a:rPr sz="1200" spc="-5" dirty="0">
                <a:latin typeface="Times New Roman"/>
                <a:cs typeface="Times New Roman"/>
              </a:rPr>
              <a:t>secara numeris </a:t>
            </a:r>
            <a:r>
              <a:rPr sz="1200" dirty="0">
                <a:latin typeface="Times New Roman"/>
                <a:cs typeface="Times New Roman"/>
              </a:rPr>
              <a:t>berdasarkan </a:t>
            </a:r>
            <a:r>
              <a:rPr sz="1200" spc="-10" dirty="0">
                <a:latin typeface="Times New Roman"/>
                <a:cs typeface="Times New Roman"/>
              </a:rPr>
              <a:t>kaidah </a:t>
            </a:r>
            <a:r>
              <a:rPr sz="1200" spc="-5" dirty="0">
                <a:latin typeface="Times New Roman"/>
                <a:cs typeface="Times New Roman"/>
              </a:rPr>
              <a:t>matematis. Gambar-gambar  </a:t>
            </a:r>
            <a:r>
              <a:rPr sz="1200" dirty="0">
                <a:latin typeface="Times New Roman"/>
                <a:cs typeface="Times New Roman"/>
              </a:rPr>
              <a:t>geometris tersebut </a:t>
            </a:r>
            <a:r>
              <a:rPr sz="1200" spc="-5" dirty="0">
                <a:latin typeface="Times New Roman"/>
                <a:cs typeface="Times New Roman"/>
              </a:rPr>
              <a:t>disebut </a:t>
            </a:r>
            <a:r>
              <a:rPr sz="1200" i="1" spc="-5" dirty="0">
                <a:latin typeface="Times New Roman"/>
                <a:cs typeface="Times New Roman"/>
              </a:rPr>
              <a:t>wireframe</a:t>
            </a:r>
            <a:r>
              <a:rPr sz="1200" spc="-5" dirty="0">
                <a:latin typeface="Times New Roman"/>
                <a:cs typeface="Times New Roman"/>
              </a:rPr>
              <a:t>. </a:t>
            </a:r>
            <a:r>
              <a:rPr sz="1200" dirty="0">
                <a:latin typeface="Times New Roman"/>
                <a:cs typeface="Times New Roman"/>
              </a:rPr>
              <a:t>Gambar </a:t>
            </a:r>
            <a:r>
              <a:rPr sz="1200" spc="-5" dirty="0">
                <a:latin typeface="Times New Roman"/>
                <a:cs typeface="Times New Roman"/>
                <a:hlinkClick r:id="rId3" action="ppaction://hlinksldjump"/>
              </a:rPr>
              <a:t>Gambar </a:t>
            </a:r>
            <a:r>
              <a:rPr sz="1200" dirty="0">
                <a:latin typeface="Times New Roman"/>
                <a:cs typeface="Times New Roman"/>
                <a:hlinkClick r:id="rId3" action="ppaction://hlinksldjump"/>
              </a:rPr>
              <a:t>1.13</a:t>
            </a:r>
            <a:r>
              <a:rPr sz="1200" dirty="0">
                <a:latin typeface="Times New Roman"/>
                <a:cs typeface="Times New Roman"/>
              </a:rPr>
              <a:t> menunjukkan </a:t>
            </a:r>
            <a:r>
              <a:rPr sz="1200" spc="-10" dirty="0">
                <a:latin typeface="Times New Roman"/>
                <a:cs typeface="Times New Roman"/>
              </a:rPr>
              <a:t>contoh </a:t>
            </a:r>
            <a:r>
              <a:rPr sz="1200" dirty="0">
                <a:latin typeface="Times New Roman"/>
                <a:cs typeface="Times New Roman"/>
              </a:rPr>
              <a:t>model  </a:t>
            </a:r>
            <a:r>
              <a:rPr sz="1200" i="1" spc="-5" dirty="0">
                <a:latin typeface="Times New Roman"/>
                <a:cs typeface="Times New Roman"/>
              </a:rPr>
              <a:t>wireframe</a:t>
            </a:r>
            <a:r>
              <a:rPr sz="1200" spc="-5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47339" y="6489700"/>
            <a:ext cx="186563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Times New Roman"/>
                <a:cs typeface="Times New Roman"/>
              </a:rPr>
              <a:t>Gambar 1.13 </a:t>
            </a:r>
            <a:r>
              <a:rPr sz="1100" b="1" i="1" spc="-10" dirty="0">
                <a:latin typeface="Times New Roman"/>
                <a:cs typeface="Times New Roman"/>
              </a:rPr>
              <a:t>Wireframe</a:t>
            </a:r>
            <a:r>
              <a:rPr sz="1100" b="1" i="1" spc="-20" dirty="0">
                <a:latin typeface="Times New Roman"/>
                <a:cs typeface="Times New Roman"/>
              </a:rPr>
              <a:t> </a:t>
            </a:r>
            <a:r>
              <a:rPr sz="1100" b="1" i="1" dirty="0">
                <a:latin typeface="Times New Roman"/>
                <a:cs typeface="Times New Roman"/>
              </a:rPr>
              <a:t>Model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58900" y="7165390"/>
            <a:ext cx="5296535" cy="1386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Secara </a:t>
            </a:r>
            <a:r>
              <a:rPr sz="1200" spc="-5" dirty="0">
                <a:latin typeface="Times New Roman"/>
                <a:cs typeface="Times New Roman"/>
              </a:rPr>
              <a:t>umum pemodelan </a:t>
            </a:r>
            <a:r>
              <a:rPr sz="1200" dirty="0">
                <a:latin typeface="Times New Roman"/>
                <a:cs typeface="Times New Roman"/>
              </a:rPr>
              <a:t>geometris </a:t>
            </a:r>
            <a:r>
              <a:rPr sz="1200" spc="-5" dirty="0">
                <a:latin typeface="Times New Roman"/>
                <a:cs typeface="Times New Roman"/>
              </a:rPr>
              <a:t>dapat </a:t>
            </a:r>
            <a:r>
              <a:rPr sz="1200" dirty="0">
                <a:latin typeface="Times New Roman"/>
                <a:cs typeface="Times New Roman"/>
              </a:rPr>
              <a:t>diartikan</a:t>
            </a:r>
            <a:r>
              <a:rPr sz="1200" spc="-5" dirty="0">
                <a:latin typeface="Times New Roman"/>
                <a:cs typeface="Times New Roman"/>
              </a:rPr>
              <a:t> sebagai:</a:t>
            </a:r>
            <a:endParaRPr sz="1200">
              <a:latin typeface="Times New Roman"/>
              <a:cs typeface="Times New Roman"/>
            </a:endParaRPr>
          </a:p>
          <a:p>
            <a:pPr marL="469900" marR="5080" indent="-228600">
              <a:lnSpc>
                <a:spcPct val="144400"/>
              </a:lnSpc>
              <a:spcBef>
                <a:spcPts val="980"/>
              </a:spcBef>
              <a:buAutoNum type="arabicPeriod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Memotret </a:t>
            </a:r>
            <a:r>
              <a:rPr sz="1200" spc="-5" dirty="0">
                <a:latin typeface="Times New Roman"/>
                <a:cs typeface="Times New Roman"/>
              </a:rPr>
              <a:t>objek </a:t>
            </a:r>
            <a:r>
              <a:rPr sz="1200" spc="-10" dirty="0">
                <a:latin typeface="Times New Roman"/>
                <a:cs typeface="Times New Roman"/>
              </a:rPr>
              <a:t>nyata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lalu mengubahnya </a:t>
            </a:r>
            <a:r>
              <a:rPr sz="1200" dirty="0">
                <a:latin typeface="Times New Roman"/>
                <a:cs typeface="Times New Roman"/>
              </a:rPr>
              <a:t>menjadi </a:t>
            </a:r>
            <a:r>
              <a:rPr sz="1200" spc="-5" dirty="0">
                <a:latin typeface="Times New Roman"/>
                <a:cs typeface="Times New Roman"/>
              </a:rPr>
              <a:t>menjadi objek </a:t>
            </a:r>
            <a:r>
              <a:rPr sz="1200" spc="-15" dirty="0">
                <a:latin typeface="Times New Roman"/>
                <a:cs typeface="Times New Roman"/>
              </a:rPr>
              <a:t>maya  </a:t>
            </a:r>
            <a:r>
              <a:rPr sz="1200" spc="-5" dirty="0">
                <a:latin typeface="Times New Roman"/>
                <a:cs typeface="Times New Roman"/>
              </a:rPr>
              <a:t>(virtual)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620"/>
              </a:spcBef>
              <a:buAutoNum type="arabicPeriod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Menjelaskan </a:t>
            </a:r>
            <a:r>
              <a:rPr sz="1200" spc="-5" dirty="0">
                <a:latin typeface="Times New Roman"/>
                <a:cs typeface="Times New Roman"/>
              </a:rPr>
              <a:t>dunia </a:t>
            </a:r>
            <a:r>
              <a:rPr sz="1200" spc="-10" dirty="0">
                <a:latin typeface="Times New Roman"/>
                <a:cs typeface="Times New Roman"/>
              </a:rPr>
              <a:t>nyata </a:t>
            </a:r>
            <a:r>
              <a:rPr sz="1200" dirty="0">
                <a:latin typeface="Times New Roman"/>
                <a:cs typeface="Times New Roman"/>
              </a:rPr>
              <a:t>atau </a:t>
            </a:r>
            <a:r>
              <a:rPr sz="1200" spc="-5" dirty="0">
                <a:latin typeface="Times New Roman"/>
                <a:cs typeface="Times New Roman"/>
              </a:rPr>
              <a:t>objek </a:t>
            </a:r>
            <a:r>
              <a:rPr sz="1200" spc="-10" dirty="0">
                <a:latin typeface="Times New Roman"/>
                <a:cs typeface="Times New Roman"/>
              </a:rPr>
              <a:t>nyata </a:t>
            </a:r>
            <a:r>
              <a:rPr sz="1200" spc="-5" dirty="0">
                <a:latin typeface="Times New Roman"/>
                <a:cs typeface="Times New Roman"/>
              </a:rPr>
              <a:t>menggunakan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matematika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640"/>
              </a:spcBef>
              <a:buAutoNum type="arabicPeriod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Jika </a:t>
            </a:r>
            <a:r>
              <a:rPr sz="1200" spc="-5" dirty="0">
                <a:latin typeface="Times New Roman"/>
                <a:cs typeface="Times New Roman"/>
              </a:rPr>
              <a:t>objek tidak ada, penggambaran dilakukan berdasarkan imajinasi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artis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13920" y="5251075"/>
            <a:ext cx="2703604" cy="9329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16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889000"/>
            <a:ext cx="575818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i="1" spc="-5" dirty="0">
                <a:latin typeface="Times New Roman"/>
                <a:cs typeface="Times New Roman"/>
              </a:rPr>
              <a:t>Rendering</a:t>
            </a:r>
            <a:endParaRPr sz="1400">
              <a:latin typeface="Times New Roman"/>
              <a:cs typeface="Times New Roman"/>
            </a:endParaRPr>
          </a:p>
          <a:p>
            <a:pPr marL="12700" marR="5080" indent="456565" algn="just">
              <a:lnSpc>
                <a:spcPct val="143700"/>
              </a:lnSpc>
              <a:spcBef>
                <a:spcPts val="1110"/>
              </a:spcBef>
            </a:pPr>
            <a:r>
              <a:rPr sz="1200" i="1" dirty="0">
                <a:latin typeface="Times New Roman"/>
                <a:cs typeface="Times New Roman"/>
              </a:rPr>
              <a:t>Rendering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spc="-5" dirty="0">
                <a:latin typeface="Times New Roman"/>
                <a:cs typeface="Times New Roman"/>
              </a:rPr>
              <a:t>pemberian nuansa realistis kepada </a:t>
            </a:r>
            <a:r>
              <a:rPr sz="1200" dirty="0">
                <a:latin typeface="Times New Roman"/>
                <a:cs typeface="Times New Roman"/>
              </a:rPr>
              <a:t>model-model </a:t>
            </a:r>
            <a:r>
              <a:rPr sz="1200" spc="-5" dirty="0">
                <a:latin typeface="Times New Roman"/>
                <a:cs typeface="Times New Roman"/>
              </a:rPr>
              <a:t>geometris </a:t>
            </a:r>
            <a:r>
              <a:rPr sz="1200" spc="-10" dirty="0">
                <a:latin typeface="Times New Roman"/>
                <a:cs typeface="Times New Roman"/>
              </a:rPr>
              <a:t>sehingga  </a:t>
            </a:r>
            <a:r>
              <a:rPr sz="1200" dirty="0">
                <a:latin typeface="Times New Roman"/>
                <a:cs typeface="Times New Roman"/>
              </a:rPr>
              <a:t>memiliki </a:t>
            </a:r>
            <a:r>
              <a:rPr sz="1200" spc="-5" dirty="0">
                <a:latin typeface="Times New Roman"/>
                <a:cs typeface="Times New Roman"/>
              </a:rPr>
              <a:t>sifat/keadaan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menyerupai </a:t>
            </a:r>
            <a:r>
              <a:rPr sz="1200" spc="-5" dirty="0">
                <a:latin typeface="Times New Roman"/>
                <a:cs typeface="Times New Roman"/>
              </a:rPr>
              <a:t>sebenarnya. </a:t>
            </a:r>
            <a:r>
              <a:rPr sz="1200" spc="-5" dirty="0">
                <a:latin typeface="Times New Roman"/>
                <a:cs typeface="Times New Roman"/>
                <a:hlinkClick r:id="rId2" action="ppaction://hlinksldjump"/>
              </a:rPr>
              <a:t>Gambar </a:t>
            </a:r>
            <a:r>
              <a:rPr sz="1200" dirty="0">
                <a:latin typeface="Times New Roman"/>
                <a:cs typeface="Times New Roman"/>
                <a:hlinkClick r:id="rId2" action="ppaction://hlinksldjump"/>
              </a:rPr>
              <a:t>1.14</a:t>
            </a:r>
            <a:r>
              <a:rPr sz="1200" dirty="0">
                <a:latin typeface="Times New Roman"/>
                <a:cs typeface="Times New Roman"/>
              </a:rPr>
              <a:t> menunjukkan contoh  </a:t>
            </a:r>
            <a:r>
              <a:rPr sz="1200" i="1" dirty="0">
                <a:latin typeface="Times New Roman"/>
                <a:cs typeface="Times New Roman"/>
              </a:rPr>
              <a:t>graphics</a:t>
            </a:r>
            <a:r>
              <a:rPr sz="1200" i="1" spc="-15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rendering.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4081779"/>
            <a:ext cx="5080000" cy="34753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45285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Times New Roman"/>
                <a:cs typeface="Times New Roman"/>
              </a:rPr>
              <a:t>Gambar 1.14 Contoh </a:t>
            </a:r>
            <a:r>
              <a:rPr sz="1100" b="1" i="1" spc="-5" dirty="0">
                <a:latin typeface="Times New Roman"/>
                <a:cs typeface="Times New Roman"/>
              </a:rPr>
              <a:t>Graphics</a:t>
            </a:r>
            <a:r>
              <a:rPr sz="1100" b="1" i="1" spc="-10" dirty="0">
                <a:latin typeface="Times New Roman"/>
                <a:cs typeface="Times New Roman"/>
              </a:rPr>
              <a:t> </a:t>
            </a:r>
            <a:r>
              <a:rPr sz="1100" b="1" i="1" spc="-5" dirty="0">
                <a:latin typeface="Times New Roman"/>
                <a:cs typeface="Times New Roman"/>
              </a:rPr>
              <a:t>Rendering</a:t>
            </a:r>
            <a:endParaRPr sz="11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spcBef>
                <a:spcPts val="920"/>
              </a:spcBef>
            </a:pPr>
            <a:r>
              <a:rPr sz="1200" spc="-5" dirty="0">
                <a:latin typeface="Times New Roman"/>
                <a:cs typeface="Times New Roman"/>
              </a:rPr>
              <a:t>Langkah-langkah yang </a:t>
            </a:r>
            <a:r>
              <a:rPr sz="1200" dirty="0">
                <a:latin typeface="Times New Roman"/>
                <a:cs typeface="Times New Roman"/>
              </a:rPr>
              <a:t>dilakukan pada </a:t>
            </a:r>
            <a:r>
              <a:rPr sz="1200" spc="-5" dirty="0">
                <a:latin typeface="Times New Roman"/>
                <a:cs typeface="Times New Roman"/>
              </a:rPr>
              <a:t>proses </a:t>
            </a:r>
            <a:r>
              <a:rPr sz="1200" dirty="0">
                <a:latin typeface="Times New Roman"/>
                <a:cs typeface="Times New Roman"/>
              </a:rPr>
              <a:t>rendering antara lain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adalah: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50">
              <a:latin typeface="Times New Roman"/>
              <a:cs typeface="Times New Roman"/>
            </a:endParaRPr>
          </a:p>
          <a:p>
            <a:pPr marL="926465" indent="-229235">
              <a:lnSpc>
                <a:spcPct val="100000"/>
              </a:lnSpc>
              <a:buFont typeface="Symbol"/>
              <a:buChar char=""/>
              <a:tabLst>
                <a:tab pos="926465" algn="l"/>
                <a:tab pos="927100" algn="l"/>
              </a:tabLst>
            </a:pPr>
            <a:r>
              <a:rPr sz="1200" spc="-5" dirty="0">
                <a:latin typeface="Times New Roman"/>
                <a:cs typeface="Times New Roman"/>
              </a:rPr>
              <a:t>Penggambaran </a:t>
            </a:r>
            <a:r>
              <a:rPr sz="1200" dirty="0">
                <a:latin typeface="Times New Roman"/>
                <a:cs typeface="Times New Roman"/>
              </a:rPr>
              <a:t>objek </a:t>
            </a:r>
            <a:r>
              <a:rPr sz="1200" spc="-5" dirty="0">
                <a:latin typeface="Times New Roman"/>
                <a:cs typeface="Times New Roman"/>
              </a:rPr>
              <a:t>3D dalam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2D</a:t>
            </a:r>
            <a:endParaRPr sz="1200">
              <a:latin typeface="Times New Roman"/>
              <a:cs typeface="Times New Roman"/>
            </a:endParaRPr>
          </a:p>
          <a:p>
            <a:pPr marL="926465" indent="-229235">
              <a:lnSpc>
                <a:spcPct val="100000"/>
              </a:lnSpc>
              <a:spcBef>
                <a:spcPts val="720"/>
              </a:spcBef>
              <a:buFont typeface="Symbol"/>
              <a:buChar char=""/>
              <a:tabLst>
                <a:tab pos="926465" algn="l"/>
                <a:tab pos="927100" algn="l"/>
              </a:tabLst>
            </a:pPr>
            <a:r>
              <a:rPr sz="1200" dirty="0">
                <a:latin typeface="Times New Roman"/>
                <a:cs typeface="Times New Roman"/>
              </a:rPr>
              <a:t>Pemberian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warna</a:t>
            </a:r>
            <a:endParaRPr sz="1200">
              <a:latin typeface="Times New Roman"/>
              <a:cs typeface="Times New Roman"/>
            </a:endParaRPr>
          </a:p>
          <a:p>
            <a:pPr marL="926465" indent="-229235">
              <a:lnSpc>
                <a:spcPct val="100000"/>
              </a:lnSpc>
              <a:spcBef>
                <a:spcPts val="720"/>
              </a:spcBef>
              <a:buFont typeface="Symbol"/>
              <a:buChar char=""/>
              <a:tabLst>
                <a:tab pos="926465" algn="l"/>
                <a:tab pos="927100" algn="l"/>
              </a:tabLst>
            </a:pPr>
            <a:r>
              <a:rPr sz="1200" spc="-5" dirty="0">
                <a:latin typeface="Times New Roman"/>
                <a:cs typeface="Times New Roman"/>
              </a:rPr>
              <a:t>Pengaturan cahaya</a:t>
            </a:r>
            <a:endParaRPr sz="1200">
              <a:latin typeface="Times New Roman"/>
              <a:cs typeface="Times New Roman"/>
            </a:endParaRPr>
          </a:p>
          <a:p>
            <a:pPr marL="926465" indent="-229235">
              <a:lnSpc>
                <a:spcPct val="100000"/>
              </a:lnSpc>
              <a:spcBef>
                <a:spcPts val="720"/>
              </a:spcBef>
              <a:buFont typeface="Symbol"/>
              <a:buChar char=""/>
              <a:tabLst>
                <a:tab pos="926465" algn="l"/>
                <a:tab pos="927100" algn="l"/>
              </a:tabLst>
            </a:pPr>
            <a:r>
              <a:rPr sz="1200" dirty="0">
                <a:latin typeface="Times New Roman"/>
                <a:cs typeface="Times New Roman"/>
              </a:rPr>
              <a:t>Pemberian </a:t>
            </a:r>
            <a:r>
              <a:rPr sz="1200" spc="-5" dirty="0">
                <a:latin typeface="Times New Roman"/>
                <a:cs typeface="Times New Roman"/>
              </a:rPr>
              <a:t>gradasi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warna</a:t>
            </a:r>
            <a:endParaRPr sz="1200">
              <a:latin typeface="Times New Roman"/>
              <a:cs typeface="Times New Roman"/>
            </a:endParaRPr>
          </a:p>
          <a:p>
            <a:pPr marL="926465" indent="-229235">
              <a:lnSpc>
                <a:spcPct val="100000"/>
              </a:lnSpc>
              <a:spcBef>
                <a:spcPts val="720"/>
              </a:spcBef>
              <a:buFont typeface="Symbol"/>
              <a:buChar char=""/>
              <a:tabLst>
                <a:tab pos="926465" algn="l"/>
                <a:tab pos="927100" algn="l"/>
              </a:tabLst>
            </a:pPr>
            <a:r>
              <a:rPr sz="1200" dirty="0">
                <a:latin typeface="Times New Roman"/>
                <a:cs typeface="Times New Roman"/>
              </a:rPr>
              <a:t>Penambahan tekstur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permukaan</a:t>
            </a:r>
            <a:endParaRPr sz="1200">
              <a:latin typeface="Times New Roman"/>
              <a:cs typeface="Times New Roman"/>
            </a:endParaRPr>
          </a:p>
          <a:p>
            <a:pPr marL="926465" indent="-229235">
              <a:lnSpc>
                <a:spcPct val="100000"/>
              </a:lnSpc>
              <a:spcBef>
                <a:spcPts val="700"/>
              </a:spcBef>
              <a:buFont typeface="Symbol"/>
              <a:buChar char=""/>
              <a:tabLst>
                <a:tab pos="926465" algn="l"/>
                <a:tab pos="927100" algn="l"/>
              </a:tabLst>
            </a:pPr>
            <a:r>
              <a:rPr sz="1200" dirty="0">
                <a:latin typeface="Times New Roman"/>
                <a:cs typeface="Times New Roman"/>
              </a:rPr>
              <a:t>Pembuatan </a:t>
            </a:r>
            <a:r>
              <a:rPr sz="1200" spc="-10" dirty="0">
                <a:latin typeface="Times New Roman"/>
                <a:cs typeface="Times New Roman"/>
              </a:rPr>
              <a:t>bayangan</a:t>
            </a:r>
            <a:r>
              <a:rPr sz="1200" spc="-5" dirty="0">
                <a:latin typeface="Times New Roman"/>
                <a:cs typeface="Times New Roman"/>
              </a:rPr>
              <a:t> gambar</a:t>
            </a:r>
            <a:endParaRPr sz="1200">
              <a:latin typeface="Times New Roman"/>
              <a:cs typeface="Times New Roman"/>
            </a:endParaRPr>
          </a:p>
          <a:p>
            <a:pPr marL="926465" indent="-229235">
              <a:lnSpc>
                <a:spcPct val="100000"/>
              </a:lnSpc>
              <a:spcBef>
                <a:spcPts val="720"/>
              </a:spcBef>
              <a:buFont typeface="Symbol"/>
              <a:buChar char=""/>
              <a:tabLst>
                <a:tab pos="926465" algn="l"/>
                <a:tab pos="927100" algn="l"/>
              </a:tabLst>
            </a:pPr>
            <a:r>
              <a:rPr sz="1200" dirty="0">
                <a:latin typeface="Times New Roman"/>
                <a:cs typeface="Times New Roman"/>
              </a:rPr>
              <a:t>Pantulan </a:t>
            </a:r>
            <a:r>
              <a:rPr sz="1200" spc="-10" dirty="0">
                <a:latin typeface="Times New Roman"/>
                <a:cs typeface="Times New Roman"/>
              </a:rPr>
              <a:t>cahaya </a:t>
            </a:r>
            <a:r>
              <a:rPr sz="1200" dirty="0">
                <a:latin typeface="Times New Roman"/>
                <a:cs typeface="Times New Roman"/>
              </a:rPr>
              <a:t>(</a:t>
            </a:r>
            <a:r>
              <a:rPr sz="1200" i="1" dirty="0">
                <a:latin typeface="Times New Roman"/>
                <a:cs typeface="Times New Roman"/>
              </a:rPr>
              <a:t>reflection</a:t>
            </a:r>
            <a:r>
              <a:rPr sz="1200" dirty="0">
                <a:latin typeface="Times New Roman"/>
                <a:cs typeface="Times New Roman"/>
              </a:rPr>
              <a:t>) maupun </a:t>
            </a:r>
            <a:r>
              <a:rPr sz="1200" spc="-5" dirty="0">
                <a:latin typeface="Times New Roman"/>
                <a:cs typeface="Times New Roman"/>
              </a:rPr>
              <a:t>serapan cahara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(</a:t>
            </a:r>
            <a:r>
              <a:rPr sz="1200" i="1" spc="-5" dirty="0">
                <a:latin typeface="Times New Roman"/>
                <a:cs typeface="Times New Roman"/>
              </a:rPr>
              <a:t>transparancy</a:t>
            </a:r>
            <a:r>
              <a:rPr sz="1200" spc="-5" dirty="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926465" indent="-229235">
              <a:lnSpc>
                <a:spcPct val="100000"/>
              </a:lnSpc>
              <a:spcBef>
                <a:spcPts val="720"/>
              </a:spcBef>
              <a:buFont typeface="Symbol"/>
              <a:buChar char=""/>
              <a:tabLst>
                <a:tab pos="926465" algn="l"/>
                <a:tab pos="927100" algn="l"/>
              </a:tabLst>
            </a:pPr>
            <a:r>
              <a:rPr sz="1200" dirty="0">
                <a:latin typeface="Times New Roman"/>
                <a:cs typeface="Times New Roman"/>
              </a:rPr>
              <a:t>Perhatian </a:t>
            </a:r>
            <a:r>
              <a:rPr sz="1200" spc="-5" dirty="0">
                <a:latin typeface="Times New Roman"/>
                <a:cs typeface="Times New Roman"/>
              </a:rPr>
              <a:t>terhadap perpotongan </a:t>
            </a:r>
            <a:r>
              <a:rPr sz="1200" dirty="0">
                <a:latin typeface="Times New Roman"/>
                <a:cs typeface="Times New Roman"/>
              </a:rPr>
              <a:t>antar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objek</a:t>
            </a:r>
            <a:endParaRPr sz="1200">
              <a:latin typeface="Times New Roman"/>
              <a:cs typeface="Times New Roman"/>
            </a:endParaRPr>
          </a:p>
          <a:p>
            <a:pPr marL="926465" indent="-229235">
              <a:lnSpc>
                <a:spcPct val="100000"/>
              </a:lnSpc>
              <a:spcBef>
                <a:spcPts val="720"/>
              </a:spcBef>
              <a:buFont typeface="Symbol"/>
              <a:buChar char=""/>
              <a:tabLst>
                <a:tab pos="926465" algn="l"/>
                <a:tab pos="927100" algn="l"/>
              </a:tabLst>
            </a:pPr>
            <a:r>
              <a:rPr sz="1200" spc="-5" dirty="0">
                <a:latin typeface="Times New Roman"/>
                <a:cs typeface="Times New Roman"/>
              </a:rPr>
              <a:t>Penghilangan </a:t>
            </a:r>
            <a:r>
              <a:rPr sz="1200" dirty="0">
                <a:latin typeface="Times New Roman"/>
                <a:cs typeface="Times New Roman"/>
              </a:rPr>
              <a:t>objek-objek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tersebunyi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Gambar </a:t>
            </a:r>
            <a:r>
              <a:rPr sz="1200" dirty="0">
                <a:latin typeface="Times New Roman"/>
                <a:cs typeface="Times New Roman"/>
              </a:rPr>
              <a:t>di bawah ini </a:t>
            </a:r>
            <a:r>
              <a:rPr sz="1200" spc="-5" dirty="0">
                <a:latin typeface="Times New Roman"/>
                <a:cs typeface="Times New Roman"/>
              </a:rPr>
              <a:t>mengilustrasikan proses </a:t>
            </a:r>
            <a:r>
              <a:rPr sz="1200" dirty="0">
                <a:latin typeface="Times New Roman"/>
                <a:cs typeface="Times New Roman"/>
              </a:rPr>
              <a:t>rendering dari objek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wireframe.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95220" y="9517380"/>
            <a:ext cx="268859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Times New Roman"/>
                <a:cs typeface="Times New Roman"/>
              </a:rPr>
              <a:t>Gambar 1.15 Contoh </a:t>
            </a:r>
            <a:r>
              <a:rPr sz="1100" b="1" i="1" spc="-5" dirty="0">
                <a:latin typeface="Times New Roman"/>
                <a:cs typeface="Times New Roman"/>
              </a:rPr>
              <a:t>Graphics Rendering</a:t>
            </a:r>
            <a:r>
              <a:rPr sz="1100" b="1" i="1" spc="10" dirty="0">
                <a:latin typeface="Times New Roman"/>
                <a:cs typeface="Times New Roman"/>
              </a:rPr>
              <a:t> </a:t>
            </a:r>
            <a:r>
              <a:rPr sz="1100" b="1" spc="-10" dirty="0">
                <a:latin typeface="Times New Roman"/>
                <a:cs typeface="Times New Roman"/>
              </a:rPr>
              <a:t>(2)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371600" y="2263686"/>
            <a:ext cx="3178810" cy="1625600"/>
            <a:chOff x="1371600" y="2263686"/>
            <a:chExt cx="3178810" cy="1625600"/>
          </a:xfrm>
        </p:grpSpPr>
        <p:sp>
          <p:nvSpPr>
            <p:cNvPr id="6" name="object 6"/>
            <p:cNvSpPr/>
            <p:nvPr/>
          </p:nvSpPr>
          <p:spPr>
            <a:xfrm>
              <a:off x="1371600" y="2475776"/>
              <a:ext cx="1973579" cy="14133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2800" y="2263686"/>
              <a:ext cx="1197610" cy="16253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4667250" y="2460536"/>
            <a:ext cx="1757616" cy="14236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09800" y="7762544"/>
            <a:ext cx="1328724" cy="15370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52900" y="7762544"/>
            <a:ext cx="1291463" cy="15067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17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547" y="889000"/>
            <a:ext cx="5760085" cy="3525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i="1" spc="-5" dirty="0">
                <a:latin typeface="Times New Roman"/>
                <a:cs typeface="Times New Roman"/>
              </a:rPr>
              <a:t>Animation</a:t>
            </a:r>
            <a:endParaRPr sz="1400">
              <a:latin typeface="Times New Roman"/>
              <a:cs typeface="Times New Roman"/>
            </a:endParaRPr>
          </a:p>
          <a:p>
            <a:pPr marL="12700" marR="5080" indent="457200" algn="just">
              <a:lnSpc>
                <a:spcPct val="143700"/>
              </a:lnSpc>
              <a:spcBef>
                <a:spcPts val="1110"/>
              </a:spcBef>
            </a:pPr>
            <a:r>
              <a:rPr sz="1200" i="1" dirty="0">
                <a:latin typeface="Times New Roman"/>
                <a:cs typeface="Times New Roman"/>
              </a:rPr>
              <a:t>Animation </a:t>
            </a:r>
            <a:r>
              <a:rPr sz="1200" spc="-5" dirty="0">
                <a:latin typeface="Times New Roman"/>
                <a:cs typeface="Times New Roman"/>
              </a:rPr>
              <a:t>atau animasi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spc="-5" dirty="0">
                <a:latin typeface="Times New Roman"/>
                <a:cs typeface="Times New Roman"/>
              </a:rPr>
              <a:t>teknik-teknik </a:t>
            </a:r>
            <a:r>
              <a:rPr sz="1200" dirty="0">
                <a:latin typeface="Times New Roman"/>
                <a:cs typeface="Times New Roman"/>
              </a:rPr>
              <a:t>untuk </a:t>
            </a:r>
            <a:r>
              <a:rPr sz="1200" spc="-5" dirty="0">
                <a:latin typeface="Times New Roman"/>
                <a:cs typeface="Times New Roman"/>
              </a:rPr>
              <a:t>memberikan </a:t>
            </a:r>
            <a:r>
              <a:rPr sz="1200" dirty="0">
                <a:latin typeface="Times New Roman"/>
                <a:cs typeface="Times New Roman"/>
              </a:rPr>
              <a:t>efek </a:t>
            </a:r>
            <a:r>
              <a:rPr sz="1200" spc="-5" dirty="0">
                <a:latin typeface="Times New Roman"/>
                <a:cs typeface="Times New Roman"/>
              </a:rPr>
              <a:t>gerakan </a:t>
            </a:r>
            <a:r>
              <a:rPr sz="1200" dirty="0">
                <a:latin typeface="Times New Roman"/>
                <a:cs typeface="Times New Roman"/>
              </a:rPr>
              <a:t>atau  </a:t>
            </a:r>
            <a:r>
              <a:rPr sz="1200" i="1" dirty="0">
                <a:latin typeface="Times New Roman"/>
                <a:cs typeface="Times New Roman"/>
              </a:rPr>
              <a:t>motion </a:t>
            </a:r>
            <a:r>
              <a:rPr sz="1200" dirty="0">
                <a:latin typeface="Times New Roman"/>
                <a:cs typeface="Times New Roman"/>
              </a:rPr>
              <a:t>pada </a:t>
            </a:r>
            <a:r>
              <a:rPr sz="1200" spc="-5" dirty="0">
                <a:latin typeface="Times New Roman"/>
                <a:cs typeface="Times New Roman"/>
              </a:rPr>
              <a:t>objek grafis. Pemberian </a:t>
            </a:r>
            <a:r>
              <a:rPr sz="1200" spc="-10" dirty="0">
                <a:latin typeface="Times New Roman"/>
                <a:cs typeface="Times New Roman"/>
              </a:rPr>
              <a:t>efek </a:t>
            </a:r>
            <a:r>
              <a:rPr sz="1200" spc="-5" dirty="0">
                <a:latin typeface="Times New Roman"/>
                <a:cs typeface="Times New Roman"/>
              </a:rPr>
              <a:t>gerak </a:t>
            </a:r>
            <a:r>
              <a:rPr sz="1200" dirty="0">
                <a:latin typeface="Times New Roman"/>
                <a:cs typeface="Times New Roman"/>
              </a:rPr>
              <a:t>ini harus </a:t>
            </a:r>
            <a:r>
              <a:rPr sz="1200" spc="-5" dirty="0">
                <a:latin typeface="Times New Roman"/>
                <a:cs typeface="Times New Roman"/>
              </a:rPr>
              <a:t>mengikuti kaidah-kaidah </a:t>
            </a:r>
            <a:r>
              <a:rPr sz="1200" dirty="0">
                <a:latin typeface="Times New Roman"/>
                <a:cs typeface="Times New Roman"/>
              </a:rPr>
              <a:t>normal  dari </a:t>
            </a:r>
            <a:r>
              <a:rPr sz="1200" spc="-5" dirty="0">
                <a:latin typeface="Times New Roman"/>
                <a:cs typeface="Times New Roman"/>
              </a:rPr>
              <a:t>gerakan baik gerakan manusia, gerakan alam </a:t>
            </a:r>
            <a:r>
              <a:rPr sz="1200" dirty="0">
                <a:latin typeface="Times New Roman"/>
                <a:cs typeface="Times New Roman"/>
              </a:rPr>
              <a:t>maupun </a:t>
            </a:r>
            <a:r>
              <a:rPr sz="1200" spc="-5" dirty="0">
                <a:latin typeface="Times New Roman"/>
                <a:cs typeface="Times New Roman"/>
              </a:rPr>
              <a:t>gerakan </a:t>
            </a:r>
            <a:r>
              <a:rPr sz="1200" dirty="0">
                <a:latin typeface="Times New Roman"/>
                <a:cs typeface="Times New Roman"/>
              </a:rPr>
              <a:t>objek-objek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lainnya.</a:t>
            </a:r>
            <a:endParaRPr sz="1200">
              <a:latin typeface="Times New Roman"/>
              <a:cs typeface="Times New Roman"/>
            </a:endParaRPr>
          </a:p>
          <a:p>
            <a:pPr marL="12700" marR="5715" indent="457200" algn="just">
              <a:lnSpc>
                <a:spcPct val="143900"/>
              </a:lnSpc>
              <a:spcBef>
                <a:spcPts val="985"/>
              </a:spcBef>
            </a:pPr>
            <a:r>
              <a:rPr sz="1200" dirty="0">
                <a:latin typeface="Times New Roman"/>
                <a:cs typeface="Times New Roman"/>
              </a:rPr>
              <a:t>Efek </a:t>
            </a:r>
            <a:r>
              <a:rPr sz="1200" spc="-5" dirty="0">
                <a:latin typeface="Times New Roman"/>
                <a:cs typeface="Times New Roman"/>
              </a:rPr>
              <a:t>animasi merupakan </a:t>
            </a:r>
            <a:r>
              <a:rPr sz="1200" dirty="0">
                <a:latin typeface="Times New Roman"/>
                <a:cs typeface="Times New Roman"/>
              </a:rPr>
              <a:t>efek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paling penting </a:t>
            </a:r>
            <a:r>
              <a:rPr sz="1200" spc="-5" dirty="0">
                <a:latin typeface="Times New Roman"/>
                <a:cs typeface="Times New Roman"/>
              </a:rPr>
              <a:t>khususnya </a:t>
            </a:r>
            <a:r>
              <a:rPr sz="1200" dirty="0">
                <a:latin typeface="Times New Roman"/>
                <a:cs typeface="Times New Roman"/>
              </a:rPr>
              <a:t>dalam </a:t>
            </a:r>
            <a:r>
              <a:rPr sz="1200" spc="-5" dirty="0">
                <a:latin typeface="Times New Roman"/>
                <a:cs typeface="Times New Roman"/>
              </a:rPr>
              <a:t>pembuatan film-  </a:t>
            </a:r>
            <a:r>
              <a:rPr sz="1200" dirty="0">
                <a:latin typeface="Times New Roman"/>
                <a:cs typeface="Times New Roman"/>
              </a:rPr>
              <a:t>film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bersifat </a:t>
            </a:r>
            <a:r>
              <a:rPr sz="1200" spc="-5" dirty="0">
                <a:latin typeface="Times New Roman"/>
                <a:cs typeface="Times New Roman"/>
              </a:rPr>
              <a:t>banyak gerak. Dengan adanya </a:t>
            </a:r>
            <a:r>
              <a:rPr sz="1200" dirty="0">
                <a:latin typeface="Times New Roman"/>
                <a:cs typeface="Times New Roman"/>
              </a:rPr>
              <a:t>animasi </a:t>
            </a:r>
            <a:r>
              <a:rPr sz="1200" spc="-5" dirty="0">
                <a:latin typeface="Times New Roman"/>
                <a:cs typeface="Times New Roman"/>
              </a:rPr>
              <a:t>komputer maka terjadi efisiensi  </a:t>
            </a:r>
            <a:r>
              <a:rPr sz="1200" dirty="0">
                <a:latin typeface="Times New Roman"/>
                <a:cs typeface="Times New Roman"/>
              </a:rPr>
              <a:t>dalam </a:t>
            </a:r>
            <a:r>
              <a:rPr sz="1200" spc="-10" dirty="0">
                <a:latin typeface="Times New Roman"/>
                <a:cs typeface="Times New Roman"/>
              </a:rPr>
              <a:t>hal </a:t>
            </a:r>
            <a:r>
              <a:rPr sz="1200" spc="-5" dirty="0">
                <a:latin typeface="Times New Roman"/>
                <a:cs typeface="Times New Roman"/>
              </a:rPr>
              <a:t>pembuatan film sekaligus juga </a:t>
            </a:r>
            <a:r>
              <a:rPr sz="1200" dirty="0">
                <a:latin typeface="Times New Roman"/>
                <a:cs typeface="Times New Roman"/>
              </a:rPr>
              <a:t>menciptakan </a:t>
            </a:r>
            <a:r>
              <a:rPr sz="1200" spc="-5" dirty="0">
                <a:latin typeface="Times New Roman"/>
                <a:cs typeface="Times New Roman"/>
              </a:rPr>
              <a:t>kreativitas-kreativitas baru yang  </a:t>
            </a:r>
            <a:r>
              <a:rPr sz="1200" dirty="0">
                <a:latin typeface="Times New Roman"/>
                <a:cs typeface="Times New Roman"/>
              </a:rPr>
              <a:t>terkadang cukup </a:t>
            </a:r>
            <a:r>
              <a:rPr sz="1200" spc="-5" dirty="0">
                <a:latin typeface="Times New Roman"/>
                <a:cs typeface="Times New Roman"/>
              </a:rPr>
              <a:t>sesasional. Saat </a:t>
            </a:r>
            <a:r>
              <a:rPr sz="1200" dirty="0">
                <a:latin typeface="Times New Roman"/>
                <a:cs typeface="Times New Roman"/>
              </a:rPr>
              <a:t>ini </a:t>
            </a:r>
            <a:r>
              <a:rPr sz="1200" spc="-5" dirty="0">
                <a:latin typeface="Times New Roman"/>
                <a:cs typeface="Times New Roman"/>
              </a:rPr>
              <a:t>efek </a:t>
            </a:r>
            <a:r>
              <a:rPr sz="1200" dirty="0">
                <a:latin typeface="Times New Roman"/>
                <a:cs typeface="Times New Roman"/>
              </a:rPr>
              <a:t>animasi </a:t>
            </a:r>
            <a:r>
              <a:rPr sz="1200" spc="-5" dirty="0">
                <a:latin typeface="Times New Roman"/>
                <a:cs typeface="Times New Roman"/>
              </a:rPr>
              <a:t>sudah </a:t>
            </a:r>
            <a:r>
              <a:rPr sz="1200" dirty="0">
                <a:latin typeface="Times New Roman"/>
                <a:cs typeface="Times New Roman"/>
              </a:rPr>
              <a:t>sedemikian </a:t>
            </a:r>
            <a:r>
              <a:rPr sz="1200" spc="-5" dirty="0">
                <a:latin typeface="Times New Roman"/>
                <a:cs typeface="Times New Roman"/>
              </a:rPr>
              <a:t>realistisnya sehingga  kadang-kadang sukar dibedakan apakah </a:t>
            </a:r>
            <a:r>
              <a:rPr sz="1200" dirty="0">
                <a:latin typeface="Times New Roman"/>
                <a:cs typeface="Times New Roman"/>
              </a:rPr>
              <a:t>yang ada </a:t>
            </a:r>
            <a:r>
              <a:rPr sz="1200" spc="-5" dirty="0">
                <a:latin typeface="Times New Roman"/>
                <a:cs typeface="Times New Roman"/>
              </a:rPr>
              <a:t>dalam film itu aktor </a:t>
            </a:r>
            <a:r>
              <a:rPr sz="1200" spc="-10" dirty="0">
                <a:latin typeface="Times New Roman"/>
                <a:cs typeface="Times New Roman"/>
              </a:rPr>
              <a:t>sesungguhnya </a:t>
            </a:r>
            <a:r>
              <a:rPr sz="1200" spc="5" dirty="0">
                <a:latin typeface="Times New Roman"/>
                <a:cs typeface="Times New Roman"/>
              </a:rPr>
              <a:t>atau  </a:t>
            </a:r>
            <a:r>
              <a:rPr sz="1200" spc="-5" dirty="0">
                <a:latin typeface="Times New Roman"/>
                <a:cs typeface="Times New Roman"/>
              </a:rPr>
              <a:t>hanya </a:t>
            </a:r>
            <a:r>
              <a:rPr sz="1200" dirty="0">
                <a:latin typeface="Times New Roman"/>
                <a:cs typeface="Times New Roman"/>
              </a:rPr>
              <a:t>aknot palsu </a:t>
            </a:r>
            <a:r>
              <a:rPr sz="1200" spc="-5" dirty="0">
                <a:latin typeface="Times New Roman"/>
                <a:cs typeface="Times New Roman"/>
              </a:rPr>
              <a:t>(</a:t>
            </a:r>
            <a:r>
              <a:rPr sz="1200" i="1" spc="-5" dirty="0">
                <a:latin typeface="Times New Roman"/>
                <a:cs typeface="Times New Roman"/>
              </a:rPr>
              <a:t>synthetic</a:t>
            </a:r>
            <a:r>
              <a:rPr sz="1200" i="1" spc="15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actor</a:t>
            </a:r>
            <a:r>
              <a:rPr sz="1200" dirty="0">
                <a:latin typeface="Times New Roman"/>
                <a:cs typeface="Times New Roman"/>
              </a:rPr>
              <a:t>).</a:t>
            </a:r>
            <a:endParaRPr sz="1200">
              <a:latin typeface="Times New Roman"/>
              <a:cs typeface="Times New Roman"/>
            </a:endParaRPr>
          </a:p>
          <a:p>
            <a:pPr marL="12700" marR="6985" indent="457200" algn="just">
              <a:lnSpc>
                <a:spcPct val="144400"/>
              </a:lnSpc>
              <a:spcBef>
                <a:spcPts val="985"/>
              </a:spcBef>
            </a:pPr>
            <a:r>
              <a:rPr sz="1200" spc="-5" dirty="0">
                <a:latin typeface="Times New Roman"/>
                <a:cs typeface="Times New Roman"/>
              </a:rPr>
              <a:t>Beberapa </a:t>
            </a:r>
            <a:r>
              <a:rPr sz="1200" dirty="0">
                <a:latin typeface="Times New Roman"/>
                <a:cs typeface="Times New Roman"/>
              </a:rPr>
              <a:t>film </a:t>
            </a:r>
            <a:r>
              <a:rPr sz="1200" spc="-5" dirty="0">
                <a:latin typeface="Times New Roman"/>
                <a:cs typeface="Times New Roman"/>
              </a:rPr>
              <a:t>kolosal yang </a:t>
            </a:r>
            <a:r>
              <a:rPr sz="1200" dirty="0">
                <a:latin typeface="Times New Roman"/>
                <a:cs typeface="Times New Roman"/>
              </a:rPr>
              <a:t>memanfaatkan efek </a:t>
            </a:r>
            <a:r>
              <a:rPr sz="1200" spc="-5" dirty="0">
                <a:latin typeface="Times New Roman"/>
                <a:cs typeface="Times New Roman"/>
              </a:rPr>
              <a:t>animasi </a:t>
            </a:r>
            <a:r>
              <a:rPr sz="1200" spc="-10" dirty="0">
                <a:latin typeface="Times New Roman"/>
                <a:cs typeface="Times New Roman"/>
              </a:rPr>
              <a:t>dalam </a:t>
            </a:r>
            <a:r>
              <a:rPr sz="1200" spc="-5" dirty="0">
                <a:latin typeface="Times New Roman"/>
                <a:cs typeface="Times New Roman"/>
              </a:rPr>
              <a:t>grafika komputer  </a:t>
            </a:r>
            <a:r>
              <a:rPr sz="1200" dirty="0">
                <a:latin typeface="Times New Roman"/>
                <a:cs typeface="Times New Roman"/>
              </a:rPr>
              <a:t>antara lain adalah </a:t>
            </a:r>
            <a:r>
              <a:rPr sz="1200" spc="-5" dirty="0">
                <a:latin typeface="Times New Roman"/>
                <a:cs typeface="Times New Roman"/>
              </a:rPr>
              <a:t>Titanic, Jurassic Park,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Dragonheart.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5673997"/>
            <a:ext cx="5758180" cy="364807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19"/>
              </a:spcBef>
            </a:pPr>
            <a:r>
              <a:rPr sz="1100" b="1" spc="-5" dirty="0">
                <a:latin typeface="Times New Roman"/>
                <a:cs typeface="Times New Roman"/>
              </a:rPr>
              <a:t>Gambar 1.16 Contoh </a:t>
            </a:r>
            <a:r>
              <a:rPr sz="1100" b="1" dirty="0">
                <a:latin typeface="Times New Roman"/>
                <a:cs typeface="Times New Roman"/>
              </a:rPr>
              <a:t>Film </a:t>
            </a:r>
            <a:r>
              <a:rPr sz="1100" b="1" spc="-5" dirty="0">
                <a:latin typeface="Times New Roman"/>
                <a:cs typeface="Times New Roman"/>
              </a:rPr>
              <a:t>Menggunakan Animasi</a:t>
            </a:r>
            <a:r>
              <a:rPr sz="1100" b="1" spc="-50" dirty="0">
                <a:latin typeface="Times New Roman"/>
                <a:cs typeface="Times New Roman"/>
              </a:rPr>
              <a:t> </a:t>
            </a:r>
            <a:r>
              <a:rPr sz="1100" b="1" dirty="0">
                <a:latin typeface="Times New Roman"/>
                <a:cs typeface="Times New Roman"/>
              </a:rPr>
              <a:t>Komputer</a:t>
            </a: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19"/>
              </a:spcBef>
            </a:pPr>
            <a:r>
              <a:rPr sz="1400" b="1" spc="-5" dirty="0">
                <a:latin typeface="Times New Roman"/>
                <a:cs typeface="Times New Roman"/>
              </a:rPr>
              <a:t>Latihan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Tentukan </a:t>
            </a:r>
            <a:r>
              <a:rPr sz="1200" spc="-5" dirty="0">
                <a:latin typeface="Times New Roman"/>
                <a:cs typeface="Times New Roman"/>
              </a:rPr>
              <a:t>kepanjangan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atau definisi istilah-istilah grafis sebagai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berikut</a:t>
            </a:r>
            <a:endParaRPr sz="1200">
              <a:latin typeface="Times New Roman"/>
              <a:cs typeface="Times New Roman"/>
            </a:endParaRPr>
          </a:p>
          <a:p>
            <a:pPr marL="927100" lvl="1" indent="-229235">
              <a:lnSpc>
                <a:spcPct val="100000"/>
              </a:lnSpc>
              <a:spcBef>
                <a:spcPts val="620"/>
              </a:spcBef>
              <a:buAutoNum type="alphaLcPeriod"/>
              <a:tabLst>
                <a:tab pos="927100" algn="l"/>
              </a:tabLst>
            </a:pPr>
            <a:r>
              <a:rPr sz="1200" spc="-10" dirty="0">
                <a:latin typeface="Times New Roman"/>
                <a:cs typeface="Times New Roman"/>
              </a:rPr>
              <a:t>CGA</a:t>
            </a:r>
            <a:endParaRPr sz="1200">
              <a:latin typeface="Times New Roman"/>
              <a:cs typeface="Times New Roman"/>
            </a:endParaRPr>
          </a:p>
          <a:p>
            <a:pPr marL="927100" lvl="1" indent="-229235">
              <a:lnSpc>
                <a:spcPct val="100000"/>
              </a:lnSpc>
              <a:spcBef>
                <a:spcPts val="640"/>
              </a:spcBef>
              <a:buAutoNum type="alphaLcPeriod"/>
              <a:tabLst>
                <a:tab pos="927100" algn="l"/>
              </a:tabLst>
            </a:pPr>
            <a:r>
              <a:rPr sz="1200" dirty="0">
                <a:latin typeface="Times New Roman"/>
                <a:cs typeface="Times New Roman"/>
              </a:rPr>
              <a:t>CRT</a:t>
            </a:r>
            <a:endParaRPr sz="1200">
              <a:latin typeface="Times New Roman"/>
              <a:cs typeface="Times New Roman"/>
            </a:endParaRPr>
          </a:p>
          <a:p>
            <a:pPr marL="927100" lvl="1" indent="-229235">
              <a:lnSpc>
                <a:spcPct val="100000"/>
              </a:lnSpc>
              <a:spcBef>
                <a:spcPts val="620"/>
              </a:spcBef>
              <a:buAutoNum type="alphaLcPeriod"/>
              <a:tabLst>
                <a:tab pos="927100" algn="l"/>
              </a:tabLst>
            </a:pPr>
            <a:r>
              <a:rPr sz="1200" spc="-10" dirty="0">
                <a:latin typeface="Times New Roman"/>
                <a:cs typeface="Times New Roman"/>
              </a:rPr>
              <a:t>LCD</a:t>
            </a:r>
            <a:endParaRPr sz="1200">
              <a:latin typeface="Times New Roman"/>
              <a:cs typeface="Times New Roman"/>
            </a:endParaRPr>
          </a:p>
          <a:p>
            <a:pPr marL="927100" lvl="1" indent="-229235">
              <a:lnSpc>
                <a:spcPct val="100000"/>
              </a:lnSpc>
              <a:spcBef>
                <a:spcPts val="640"/>
              </a:spcBef>
              <a:buAutoNum type="alphaLcPeriod"/>
              <a:tabLst>
                <a:tab pos="927100" algn="l"/>
              </a:tabLst>
            </a:pPr>
            <a:r>
              <a:rPr sz="1200" spc="-5" dirty="0">
                <a:latin typeface="Times New Roman"/>
                <a:cs typeface="Times New Roman"/>
              </a:rPr>
              <a:t>JPG</a:t>
            </a:r>
            <a:endParaRPr sz="1200">
              <a:latin typeface="Times New Roman"/>
              <a:cs typeface="Times New Roman"/>
            </a:endParaRPr>
          </a:p>
          <a:p>
            <a:pPr marL="927100" lvl="1" indent="-229235">
              <a:lnSpc>
                <a:spcPct val="100000"/>
              </a:lnSpc>
              <a:spcBef>
                <a:spcPts val="620"/>
              </a:spcBef>
              <a:buAutoNum type="alphaLcPeriod"/>
              <a:tabLst>
                <a:tab pos="927100" algn="l"/>
              </a:tabLst>
            </a:pPr>
            <a:r>
              <a:rPr sz="1200" dirty="0">
                <a:latin typeface="Times New Roman"/>
                <a:cs typeface="Times New Roman"/>
              </a:rPr>
              <a:t>GIF</a:t>
            </a:r>
            <a:endParaRPr sz="1200">
              <a:latin typeface="Times New Roman"/>
              <a:cs typeface="Times New Roman"/>
            </a:endParaRPr>
          </a:p>
          <a:p>
            <a:pPr marL="927100" lvl="1" indent="-229235">
              <a:lnSpc>
                <a:spcPct val="100000"/>
              </a:lnSpc>
              <a:spcBef>
                <a:spcPts val="640"/>
              </a:spcBef>
              <a:buAutoNum type="alphaLcPeriod"/>
              <a:tabLst>
                <a:tab pos="926465" algn="l"/>
                <a:tab pos="927100" algn="l"/>
              </a:tabLst>
            </a:pPr>
            <a:r>
              <a:rPr sz="1200" spc="-10" dirty="0">
                <a:latin typeface="Times New Roman"/>
                <a:cs typeface="Times New Roman"/>
              </a:rPr>
              <a:t>BMP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buFont typeface="Times New Roman"/>
              <a:buAutoNum type="alphaLcPeriod"/>
            </a:pPr>
            <a:endParaRPr sz="1800">
              <a:latin typeface="Times New Roman"/>
              <a:cs typeface="Times New Roman"/>
            </a:endParaRPr>
          </a:p>
          <a:p>
            <a:pPr marL="469265" marR="5080" indent="-228600" algn="just">
              <a:lnSpc>
                <a:spcPct val="143800"/>
              </a:lnSpc>
              <a:buAutoNum type="arabicPeriod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Carilah </a:t>
            </a:r>
            <a:r>
              <a:rPr sz="1200" spc="-5" dirty="0">
                <a:latin typeface="Times New Roman"/>
                <a:cs typeface="Times New Roman"/>
              </a:rPr>
              <a:t>aplikasi-aplikasi grafis </a:t>
            </a:r>
            <a:r>
              <a:rPr sz="1200" dirty="0">
                <a:latin typeface="Times New Roman"/>
                <a:cs typeface="Times New Roman"/>
              </a:rPr>
              <a:t>terbaru dalam literatur, </a:t>
            </a:r>
            <a:r>
              <a:rPr sz="1200" spc="-5" dirty="0">
                <a:latin typeface="Times New Roman"/>
                <a:cs typeface="Times New Roman"/>
              </a:rPr>
              <a:t>khususnya </a:t>
            </a:r>
            <a:r>
              <a:rPr sz="1200" dirty="0">
                <a:latin typeface="Times New Roman"/>
                <a:cs typeface="Times New Roman"/>
              </a:rPr>
              <a:t>melalui </a:t>
            </a:r>
            <a:r>
              <a:rPr sz="1200" spc="-5" dirty="0">
                <a:latin typeface="Times New Roman"/>
                <a:cs typeface="Times New Roman"/>
              </a:rPr>
              <a:t>internet.  Apliaksi-aplikasi bisa berupa teknologi grafika komputer maupun implementasi  grafika </a:t>
            </a:r>
            <a:r>
              <a:rPr sz="1200" dirty="0">
                <a:latin typeface="Times New Roman"/>
                <a:cs typeface="Times New Roman"/>
              </a:rPr>
              <a:t>komputer </a:t>
            </a:r>
            <a:r>
              <a:rPr sz="1200" spc="-10" dirty="0">
                <a:latin typeface="Times New Roman"/>
                <a:cs typeface="Times New Roman"/>
              </a:rPr>
              <a:t>dalam </a:t>
            </a:r>
            <a:r>
              <a:rPr sz="1200" spc="-5" dirty="0">
                <a:latin typeface="Times New Roman"/>
                <a:cs typeface="Times New Roman"/>
              </a:rPr>
              <a:t>berbagai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bidang.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65847" y="4639678"/>
            <a:ext cx="1428750" cy="933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08897" y="4658728"/>
            <a:ext cx="1692910" cy="9141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80547" y="4620628"/>
            <a:ext cx="2105025" cy="952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18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19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889000" y="889000"/>
            <a:ext cx="5811520" cy="1694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Times New Roman"/>
                <a:cs typeface="Times New Roman"/>
              </a:rPr>
              <a:t>Daftar </a:t>
            </a:r>
            <a:r>
              <a:rPr sz="1400" b="1" spc="-5" dirty="0">
                <a:latin typeface="Times New Roman"/>
                <a:cs typeface="Times New Roman"/>
              </a:rPr>
              <a:t>Pustaka</a:t>
            </a:r>
            <a:endParaRPr sz="1400">
              <a:latin typeface="Times New Roman"/>
              <a:cs typeface="Times New Roman"/>
            </a:endParaRPr>
          </a:p>
          <a:p>
            <a:pPr marL="296545" marR="43815" indent="-228600" algn="just">
              <a:lnSpc>
                <a:spcPct val="143100"/>
              </a:lnSpc>
              <a:spcBef>
                <a:spcPts val="1120"/>
              </a:spcBef>
              <a:buAutoNum type="arabicPeriod"/>
              <a:tabLst>
                <a:tab pos="297180" algn="l"/>
              </a:tabLst>
            </a:pPr>
            <a:r>
              <a:rPr sz="1200" dirty="0">
                <a:latin typeface="Times New Roman"/>
                <a:cs typeface="Times New Roman"/>
              </a:rPr>
              <a:t>Edward </a:t>
            </a:r>
            <a:r>
              <a:rPr sz="1200" spc="-5" dirty="0">
                <a:latin typeface="Times New Roman"/>
                <a:cs typeface="Times New Roman"/>
              </a:rPr>
              <a:t>Angel, Interactive </a:t>
            </a:r>
            <a:r>
              <a:rPr sz="1200" dirty="0">
                <a:latin typeface="Times New Roman"/>
                <a:cs typeface="Times New Roman"/>
              </a:rPr>
              <a:t>Computer </a:t>
            </a:r>
            <a:r>
              <a:rPr sz="1200" spc="-5" dirty="0">
                <a:latin typeface="Times New Roman"/>
                <a:cs typeface="Times New Roman"/>
              </a:rPr>
              <a:t>Graphics: A Top-Down Approach </a:t>
            </a:r>
            <a:r>
              <a:rPr sz="1200" dirty="0">
                <a:latin typeface="Times New Roman"/>
                <a:cs typeface="Times New Roman"/>
              </a:rPr>
              <a:t>with </a:t>
            </a:r>
            <a:r>
              <a:rPr sz="1200" spc="-5" dirty="0">
                <a:latin typeface="Times New Roman"/>
                <a:cs typeface="Times New Roman"/>
              </a:rPr>
              <a:t>OpenGL  </a:t>
            </a:r>
            <a:r>
              <a:rPr sz="1200" dirty="0">
                <a:latin typeface="Times New Roman"/>
                <a:cs typeface="Times New Roman"/>
              </a:rPr>
              <a:t>2nd, </a:t>
            </a:r>
            <a:r>
              <a:rPr sz="1200" spc="-10" dirty="0">
                <a:latin typeface="Times New Roman"/>
                <a:cs typeface="Times New Roman"/>
              </a:rPr>
              <a:t>Addison </a:t>
            </a:r>
            <a:r>
              <a:rPr sz="1200" spc="-5" dirty="0">
                <a:latin typeface="Times New Roman"/>
                <a:cs typeface="Times New Roman"/>
              </a:rPr>
              <a:t>Wesley,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2005</a:t>
            </a:r>
            <a:endParaRPr sz="1200">
              <a:latin typeface="Times New Roman"/>
              <a:cs typeface="Times New Roman"/>
            </a:endParaRPr>
          </a:p>
          <a:p>
            <a:pPr marL="296545" marR="43180" indent="-228600" algn="just">
              <a:lnSpc>
                <a:spcPct val="143700"/>
              </a:lnSpc>
              <a:spcBef>
                <a:spcPts val="10"/>
              </a:spcBef>
              <a:buAutoNum type="arabicPeriod"/>
              <a:tabLst>
                <a:tab pos="297180" algn="l"/>
              </a:tabLst>
            </a:pPr>
            <a:r>
              <a:rPr sz="1200" dirty="0">
                <a:latin typeface="Times New Roman"/>
                <a:cs typeface="Times New Roman"/>
              </a:rPr>
              <a:t>John </a:t>
            </a:r>
            <a:r>
              <a:rPr sz="1200" spc="-30" dirty="0">
                <a:latin typeface="Times New Roman"/>
                <a:cs typeface="Times New Roman"/>
              </a:rPr>
              <a:t>F. </a:t>
            </a:r>
            <a:r>
              <a:rPr sz="1200" spc="-10" dirty="0">
                <a:latin typeface="Times New Roman"/>
                <a:cs typeface="Times New Roman"/>
              </a:rPr>
              <a:t>Hughes, </a:t>
            </a:r>
            <a:r>
              <a:rPr sz="1200" spc="-5" dirty="0">
                <a:latin typeface="Times New Roman"/>
                <a:cs typeface="Times New Roman"/>
              </a:rPr>
              <a:t>Andries Van </a:t>
            </a:r>
            <a:r>
              <a:rPr sz="1200" dirty="0">
                <a:latin typeface="Times New Roman"/>
                <a:cs typeface="Times New Roman"/>
              </a:rPr>
              <a:t>Dam, </a:t>
            </a:r>
            <a:r>
              <a:rPr sz="1200" spc="-10" dirty="0">
                <a:latin typeface="Times New Roman"/>
                <a:cs typeface="Times New Roman"/>
              </a:rPr>
              <a:t>Morgan </a:t>
            </a:r>
            <a:r>
              <a:rPr sz="1200" spc="-5" dirty="0">
                <a:latin typeface="Times New Roman"/>
                <a:cs typeface="Times New Roman"/>
              </a:rPr>
              <a:t>Mcguire, David </a:t>
            </a:r>
            <a:r>
              <a:rPr sz="1200" spc="-20" dirty="0">
                <a:latin typeface="Times New Roman"/>
                <a:cs typeface="Times New Roman"/>
              </a:rPr>
              <a:t>F. </a:t>
            </a:r>
            <a:r>
              <a:rPr sz="1200" dirty="0">
                <a:latin typeface="Times New Roman"/>
                <a:cs typeface="Times New Roman"/>
              </a:rPr>
              <a:t>Sklar, James </a:t>
            </a:r>
            <a:r>
              <a:rPr sz="1200" spc="-10" dirty="0">
                <a:latin typeface="Times New Roman"/>
                <a:cs typeface="Times New Roman"/>
              </a:rPr>
              <a:t>D. </a:t>
            </a:r>
            <a:r>
              <a:rPr sz="1200" spc="-5" dirty="0">
                <a:latin typeface="Times New Roman"/>
                <a:cs typeface="Times New Roman"/>
              </a:rPr>
              <a:t>Foley,  Steven </a:t>
            </a:r>
            <a:r>
              <a:rPr sz="1200" spc="-20" dirty="0">
                <a:latin typeface="Times New Roman"/>
                <a:cs typeface="Times New Roman"/>
              </a:rPr>
              <a:t>K. </a:t>
            </a:r>
            <a:r>
              <a:rPr sz="1200" spc="-5" dirty="0">
                <a:latin typeface="Times New Roman"/>
                <a:cs typeface="Times New Roman"/>
              </a:rPr>
              <a:t>Feiner, </a:t>
            </a:r>
            <a:r>
              <a:rPr sz="1200" spc="-10" dirty="0">
                <a:latin typeface="Times New Roman"/>
                <a:cs typeface="Times New Roman"/>
              </a:rPr>
              <a:t>Kurt </a:t>
            </a:r>
            <a:r>
              <a:rPr sz="1200" spc="-5" dirty="0">
                <a:latin typeface="Times New Roman"/>
                <a:cs typeface="Times New Roman"/>
              </a:rPr>
              <a:t>Akeley, </a:t>
            </a:r>
            <a:r>
              <a:rPr sz="1200" dirty="0">
                <a:latin typeface="Times New Roman"/>
                <a:cs typeface="Times New Roman"/>
              </a:rPr>
              <a:t>Computer </a:t>
            </a:r>
            <a:r>
              <a:rPr sz="1200" spc="-5" dirty="0">
                <a:latin typeface="Times New Roman"/>
                <a:cs typeface="Times New Roman"/>
              </a:rPr>
              <a:t>Graphics: </a:t>
            </a:r>
            <a:r>
              <a:rPr sz="1200" dirty="0">
                <a:latin typeface="Times New Roman"/>
                <a:cs typeface="Times New Roman"/>
              </a:rPr>
              <a:t>Principles and </a:t>
            </a:r>
            <a:r>
              <a:rPr sz="1200" spc="-5" dirty="0">
                <a:latin typeface="Times New Roman"/>
                <a:cs typeface="Times New Roman"/>
              </a:rPr>
              <a:t>Practice </a:t>
            </a:r>
            <a:r>
              <a:rPr sz="1200" dirty="0">
                <a:latin typeface="Times New Roman"/>
                <a:cs typeface="Times New Roman"/>
              </a:rPr>
              <a:t>(3</a:t>
            </a:r>
            <a:r>
              <a:rPr sz="1200" baseline="38194" dirty="0">
                <a:latin typeface="Times New Roman"/>
                <a:cs typeface="Times New Roman"/>
              </a:rPr>
              <a:t>rd </a:t>
            </a:r>
            <a:r>
              <a:rPr sz="1200" dirty="0">
                <a:latin typeface="Times New Roman"/>
                <a:cs typeface="Times New Roman"/>
              </a:rPr>
              <a:t>edition),  </a:t>
            </a:r>
            <a:r>
              <a:rPr sz="1200" spc="-5" dirty="0">
                <a:latin typeface="Times New Roman"/>
                <a:cs typeface="Times New Roman"/>
              </a:rPr>
              <a:t>Addison-Wesley,</a:t>
            </a:r>
            <a:r>
              <a:rPr sz="1200" dirty="0">
                <a:latin typeface="Times New Roman"/>
                <a:cs typeface="Times New Roman"/>
              </a:rPr>
              <a:t> 2014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20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901700" y="889000"/>
            <a:ext cx="5761355" cy="1659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Caladea"/>
                <a:cs typeface="Caladea"/>
              </a:rPr>
              <a:t>MODUL II PENGGAMBARAN OBJEK</a:t>
            </a:r>
            <a:r>
              <a:rPr sz="1600" b="1" spc="20" dirty="0">
                <a:latin typeface="Caladea"/>
                <a:cs typeface="Caladea"/>
              </a:rPr>
              <a:t> </a:t>
            </a:r>
            <a:r>
              <a:rPr sz="1600" b="1" spc="-5" dirty="0">
                <a:latin typeface="Caladea"/>
                <a:cs typeface="Caladea"/>
              </a:rPr>
              <a:t>PRIMITIF</a:t>
            </a:r>
            <a:endParaRPr sz="1600">
              <a:latin typeface="Caladea"/>
              <a:cs typeface="Calade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50">
              <a:latin typeface="Caladea"/>
              <a:cs typeface="Caladea"/>
            </a:endParaRPr>
          </a:p>
          <a:p>
            <a:pPr marL="12700" marR="5080" indent="457200" algn="just">
              <a:lnSpc>
                <a:spcPct val="143500"/>
              </a:lnSpc>
            </a:pPr>
            <a:r>
              <a:rPr sz="1200" dirty="0">
                <a:latin typeface="Times New Roman"/>
                <a:cs typeface="Times New Roman"/>
              </a:rPr>
              <a:t>Setelah </a:t>
            </a:r>
            <a:r>
              <a:rPr sz="1200" spc="-5" dirty="0">
                <a:latin typeface="Times New Roman"/>
                <a:cs typeface="Times New Roman"/>
              </a:rPr>
              <a:t>membaca </a:t>
            </a:r>
            <a:r>
              <a:rPr sz="1200" dirty="0">
                <a:latin typeface="Times New Roman"/>
                <a:cs typeface="Times New Roman"/>
              </a:rPr>
              <a:t>modul ini, </a:t>
            </a:r>
            <a:r>
              <a:rPr sz="1200" spc="-5" dirty="0">
                <a:latin typeface="Times New Roman"/>
                <a:cs typeface="Times New Roman"/>
              </a:rPr>
              <a:t>mahasiswa </a:t>
            </a:r>
            <a:r>
              <a:rPr sz="1200" dirty="0">
                <a:latin typeface="Times New Roman"/>
                <a:cs typeface="Times New Roman"/>
              </a:rPr>
              <a:t>akan </a:t>
            </a:r>
            <a:r>
              <a:rPr sz="1200" spc="-5" dirty="0">
                <a:latin typeface="Times New Roman"/>
                <a:cs typeface="Times New Roman"/>
              </a:rPr>
              <a:t>memiliki </a:t>
            </a:r>
            <a:r>
              <a:rPr sz="1200" dirty="0">
                <a:latin typeface="Times New Roman"/>
                <a:cs typeface="Times New Roman"/>
              </a:rPr>
              <a:t>pengetahuan dan </a:t>
            </a:r>
            <a:r>
              <a:rPr sz="1200" spc="-5" dirty="0">
                <a:latin typeface="Times New Roman"/>
                <a:cs typeface="Times New Roman"/>
              </a:rPr>
              <a:t>mampu  </a:t>
            </a:r>
            <a:r>
              <a:rPr sz="1200" dirty="0">
                <a:latin typeface="Times New Roman"/>
                <a:cs typeface="Times New Roman"/>
              </a:rPr>
              <a:t>menjelaskan (i) </a:t>
            </a:r>
            <a:r>
              <a:rPr sz="1200" spc="-5" dirty="0">
                <a:latin typeface="Times New Roman"/>
                <a:cs typeface="Times New Roman"/>
              </a:rPr>
              <a:t>apakah yang </a:t>
            </a:r>
            <a:r>
              <a:rPr sz="1200" dirty="0">
                <a:latin typeface="Times New Roman"/>
                <a:cs typeface="Times New Roman"/>
              </a:rPr>
              <a:t>dimaksud </a:t>
            </a: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objek primitif (ii) </a:t>
            </a:r>
            <a:r>
              <a:rPr sz="1200" spc="-5" dirty="0">
                <a:latin typeface="Times New Roman"/>
                <a:cs typeface="Times New Roman"/>
              </a:rPr>
              <a:t>algoritma-algoritma  </a:t>
            </a:r>
            <a:r>
              <a:rPr sz="1200" dirty="0">
                <a:latin typeface="Times New Roman"/>
                <a:cs typeface="Times New Roman"/>
              </a:rPr>
              <a:t>pembentukan </a:t>
            </a:r>
            <a:r>
              <a:rPr sz="1200" spc="-5" dirty="0">
                <a:latin typeface="Times New Roman"/>
                <a:cs typeface="Times New Roman"/>
              </a:rPr>
              <a:t>garis </a:t>
            </a:r>
            <a:r>
              <a:rPr sz="1200" dirty="0">
                <a:latin typeface="Times New Roman"/>
                <a:cs typeface="Times New Roman"/>
              </a:rPr>
              <a:t>(iii) </a:t>
            </a:r>
            <a:r>
              <a:rPr sz="1200" spc="-5" dirty="0">
                <a:latin typeface="Times New Roman"/>
                <a:cs typeface="Times New Roman"/>
              </a:rPr>
              <a:t>algoritma-algoritma pembentukan lingkaran (iv) </a:t>
            </a:r>
            <a:r>
              <a:rPr sz="1200" dirty="0">
                <a:latin typeface="Times New Roman"/>
                <a:cs typeface="Times New Roman"/>
              </a:rPr>
              <a:t>mengaplikasikan  algoritma </a:t>
            </a:r>
            <a:r>
              <a:rPr sz="1200" spc="-5" dirty="0">
                <a:latin typeface="Times New Roman"/>
                <a:cs typeface="Times New Roman"/>
              </a:rPr>
              <a:t>dalam program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komputer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446" y="3119119"/>
            <a:ext cx="5760720" cy="3660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900" algn="l"/>
              </a:tabLst>
            </a:pPr>
            <a:r>
              <a:rPr sz="1400" b="1" spc="-5" dirty="0">
                <a:latin typeface="Times New Roman"/>
                <a:cs typeface="Times New Roman"/>
              </a:rPr>
              <a:t>II.1	Pengertian objek</a:t>
            </a:r>
            <a:r>
              <a:rPr sz="1400" b="1" spc="40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Times New Roman"/>
                <a:cs typeface="Times New Roman"/>
              </a:rPr>
              <a:t>primitif</a:t>
            </a:r>
            <a:endParaRPr sz="1400">
              <a:latin typeface="Times New Roman"/>
              <a:cs typeface="Times New Roman"/>
            </a:endParaRPr>
          </a:p>
          <a:p>
            <a:pPr marL="12700" marR="5080" indent="226060" algn="just">
              <a:lnSpc>
                <a:spcPct val="143700"/>
              </a:lnSpc>
              <a:spcBef>
                <a:spcPts val="1110"/>
              </a:spcBef>
            </a:pPr>
            <a:r>
              <a:rPr sz="1200" spc="-5" dirty="0">
                <a:latin typeface="Times New Roman"/>
                <a:cs typeface="Times New Roman"/>
              </a:rPr>
              <a:t>Gambar </a:t>
            </a:r>
            <a:r>
              <a:rPr sz="1200" dirty="0">
                <a:latin typeface="Times New Roman"/>
                <a:cs typeface="Times New Roman"/>
              </a:rPr>
              <a:t>dapat </a:t>
            </a:r>
            <a:r>
              <a:rPr sz="1200" spc="-5" dirty="0">
                <a:latin typeface="Times New Roman"/>
                <a:cs typeface="Times New Roman"/>
              </a:rPr>
              <a:t>dijelaskan dengan beberapa cara, bila menggunakan </a:t>
            </a:r>
            <a:r>
              <a:rPr sz="1200" dirty="0">
                <a:latin typeface="Times New Roman"/>
                <a:cs typeface="Times New Roman"/>
              </a:rPr>
              <a:t>raster </a:t>
            </a:r>
            <a:r>
              <a:rPr sz="1200" spc="-5" dirty="0">
                <a:latin typeface="Times New Roman"/>
                <a:cs typeface="Times New Roman"/>
              </a:rPr>
              <a:t>display, </a:t>
            </a:r>
            <a:r>
              <a:rPr sz="1200" dirty="0">
                <a:latin typeface="Times New Roman"/>
                <a:cs typeface="Times New Roman"/>
              </a:rPr>
              <a:t>gambar  ditentukan </a:t>
            </a:r>
            <a:r>
              <a:rPr sz="1200" spc="-5" dirty="0">
                <a:latin typeface="Times New Roman"/>
                <a:cs typeface="Times New Roman"/>
              </a:rPr>
              <a:t>oleh </a:t>
            </a:r>
            <a:r>
              <a:rPr sz="1200" dirty="0">
                <a:latin typeface="Times New Roman"/>
                <a:cs typeface="Times New Roman"/>
              </a:rPr>
              <a:t>satu </a:t>
            </a:r>
            <a:r>
              <a:rPr sz="1200" spc="-5" dirty="0">
                <a:latin typeface="Times New Roman"/>
                <a:cs typeface="Times New Roman"/>
              </a:rPr>
              <a:t>set </a:t>
            </a:r>
            <a:r>
              <a:rPr sz="1200" dirty="0">
                <a:latin typeface="Times New Roman"/>
                <a:cs typeface="Times New Roman"/>
              </a:rPr>
              <a:t>intensitas untuk </a:t>
            </a:r>
            <a:r>
              <a:rPr sz="1200" spc="-10" dirty="0">
                <a:latin typeface="Times New Roman"/>
                <a:cs typeface="Times New Roman"/>
              </a:rPr>
              <a:t>posisi </a:t>
            </a:r>
            <a:r>
              <a:rPr sz="1200" dirty="0">
                <a:latin typeface="Times New Roman"/>
                <a:cs typeface="Times New Roman"/>
              </a:rPr>
              <a:t>display pada </a:t>
            </a:r>
            <a:r>
              <a:rPr sz="1200" spc="-5" dirty="0">
                <a:latin typeface="Times New Roman"/>
                <a:cs typeface="Times New Roman"/>
              </a:rPr>
              <a:t>display. </a:t>
            </a:r>
            <a:r>
              <a:rPr sz="1200" dirty="0">
                <a:latin typeface="Times New Roman"/>
                <a:cs typeface="Times New Roman"/>
              </a:rPr>
              <a:t>Sedangkan </a:t>
            </a: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i="1" dirty="0">
                <a:latin typeface="Times New Roman"/>
                <a:cs typeface="Times New Roman"/>
              </a:rPr>
              <a:t>scene  </a:t>
            </a:r>
            <a:r>
              <a:rPr sz="1200" dirty="0">
                <a:latin typeface="Times New Roman"/>
                <a:cs typeface="Times New Roman"/>
              </a:rPr>
              <a:t>tampilan </a:t>
            </a:r>
            <a:r>
              <a:rPr sz="1200" spc="-5" dirty="0">
                <a:latin typeface="Times New Roman"/>
                <a:cs typeface="Times New Roman"/>
              </a:rPr>
              <a:t>gambar dengan </a:t>
            </a:r>
            <a:r>
              <a:rPr sz="1200" i="1" dirty="0">
                <a:latin typeface="Times New Roman"/>
                <a:cs typeface="Times New Roman"/>
              </a:rPr>
              <a:t>loading </a:t>
            </a:r>
            <a:r>
              <a:rPr sz="1200" i="1" spc="-5" dirty="0">
                <a:latin typeface="Times New Roman"/>
                <a:cs typeface="Times New Roman"/>
              </a:rPr>
              <a:t>array </a:t>
            </a:r>
            <a:r>
              <a:rPr sz="1200" dirty="0">
                <a:latin typeface="Times New Roman"/>
                <a:cs typeface="Times New Roman"/>
              </a:rPr>
              <a:t>dari </a:t>
            </a:r>
            <a:r>
              <a:rPr sz="1200" i="1" spc="-5" dirty="0">
                <a:latin typeface="Times New Roman"/>
                <a:cs typeface="Times New Roman"/>
              </a:rPr>
              <a:t>pixel </a:t>
            </a:r>
            <a:r>
              <a:rPr sz="1200" spc="-15" dirty="0">
                <a:latin typeface="Times New Roman"/>
                <a:cs typeface="Times New Roman"/>
              </a:rPr>
              <a:t>ke </a:t>
            </a:r>
            <a:r>
              <a:rPr sz="1200" spc="-5" dirty="0">
                <a:latin typeface="Times New Roman"/>
                <a:cs typeface="Times New Roman"/>
              </a:rPr>
              <a:t>dalam </a:t>
            </a:r>
            <a:r>
              <a:rPr sz="1200" i="1" spc="-5" dirty="0">
                <a:latin typeface="Times New Roman"/>
                <a:cs typeface="Times New Roman"/>
              </a:rPr>
              <a:t>buffer </a:t>
            </a:r>
            <a:r>
              <a:rPr sz="1200" dirty="0">
                <a:latin typeface="Times New Roman"/>
                <a:cs typeface="Times New Roman"/>
              </a:rPr>
              <a:t>atau </a:t>
            </a:r>
            <a:r>
              <a:rPr sz="1200" spc="-5" dirty="0">
                <a:latin typeface="Times New Roman"/>
                <a:cs typeface="Times New Roman"/>
              </a:rPr>
              <a:t>dengan  mengkonversikan </a:t>
            </a:r>
            <a:r>
              <a:rPr sz="1200" dirty="0">
                <a:latin typeface="Times New Roman"/>
                <a:cs typeface="Times New Roman"/>
              </a:rPr>
              <a:t>scan dari </a:t>
            </a:r>
            <a:r>
              <a:rPr sz="1200" spc="-5" dirty="0">
                <a:latin typeface="Times New Roman"/>
                <a:cs typeface="Times New Roman"/>
              </a:rPr>
              <a:t>grafik geometri </a:t>
            </a:r>
            <a:r>
              <a:rPr sz="1200" dirty="0">
                <a:latin typeface="Times New Roman"/>
                <a:cs typeface="Times New Roman"/>
              </a:rPr>
              <a:t>tertentu ke </a:t>
            </a:r>
            <a:r>
              <a:rPr sz="1200" spc="-10" dirty="0">
                <a:latin typeface="Times New Roman"/>
                <a:cs typeface="Times New Roman"/>
              </a:rPr>
              <a:t>dalam </a:t>
            </a:r>
            <a:r>
              <a:rPr sz="1200" spc="-5" dirty="0">
                <a:latin typeface="Times New Roman"/>
                <a:cs typeface="Times New Roman"/>
              </a:rPr>
              <a:t>pola </a:t>
            </a:r>
            <a:r>
              <a:rPr sz="1200" i="1" dirty="0">
                <a:latin typeface="Times New Roman"/>
                <a:cs typeface="Times New Roman"/>
              </a:rPr>
              <a:t>pixel</a:t>
            </a:r>
            <a:r>
              <a:rPr sz="1200" dirty="0">
                <a:latin typeface="Times New Roman"/>
                <a:cs typeface="Times New Roman"/>
              </a:rPr>
              <a:t>. </a:t>
            </a:r>
            <a:r>
              <a:rPr sz="1200" spc="-5" dirty="0">
                <a:latin typeface="Times New Roman"/>
                <a:cs typeface="Times New Roman"/>
              </a:rPr>
              <a:t>Paket grafika  dilengkapi dengan </a:t>
            </a:r>
            <a:r>
              <a:rPr sz="1200" spc="-10" dirty="0">
                <a:latin typeface="Times New Roman"/>
                <a:cs typeface="Times New Roman"/>
              </a:rPr>
              <a:t>fungsi </a:t>
            </a:r>
            <a:r>
              <a:rPr sz="1200" dirty="0">
                <a:latin typeface="Times New Roman"/>
                <a:cs typeface="Times New Roman"/>
              </a:rPr>
              <a:t>untuk </a:t>
            </a:r>
            <a:r>
              <a:rPr sz="1200" spc="-5" dirty="0">
                <a:latin typeface="Times New Roman"/>
                <a:cs typeface="Times New Roman"/>
              </a:rPr>
              <a:t>menyatakan </a:t>
            </a:r>
            <a:r>
              <a:rPr sz="1200" i="1" dirty="0">
                <a:latin typeface="Times New Roman"/>
                <a:cs typeface="Times New Roman"/>
              </a:rPr>
              <a:t>scene </a:t>
            </a:r>
            <a:r>
              <a:rPr sz="1200" spc="-5" dirty="0">
                <a:latin typeface="Times New Roman"/>
                <a:cs typeface="Times New Roman"/>
              </a:rPr>
              <a:t>dalam bentuk struktur. </a:t>
            </a:r>
            <a:r>
              <a:rPr sz="1200" dirty="0">
                <a:latin typeface="Times New Roman"/>
                <a:cs typeface="Times New Roman"/>
              </a:rPr>
              <a:t>Paket  pemrograman </a:t>
            </a:r>
            <a:r>
              <a:rPr sz="1200" spc="-5" dirty="0">
                <a:latin typeface="Times New Roman"/>
                <a:cs typeface="Times New Roman"/>
              </a:rPr>
              <a:t>grafika dilengkapi dengan </a:t>
            </a:r>
            <a:r>
              <a:rPr sz="1200" spc="-10" dirty="0">
                <a:latin typeface="Times New Roman"/>
                <a:cs typeface="Times New Roman"/>
              </a:rPr>
              <a:t>fungsi </a:t>
            </a:r>
            <a:r>
              <a:rPr sz="1200" dirty="0">
                <a:latin typeface="Times New Roman"/>
                <a:cs typeface="Times New Roman"/>
              </a:rPr>
              <a:t>untuk menyatakan </a:t>
            </a:r>
            <a:r>
              <a:rPr sz="1200" i="1" dirty="0">
                <a:latin typeface="Times New Roman"/>
                <a:cs typeface="Times New Roman"/>
              </a:rPr>
              <a:t>scene </a:t>
            </a:r>
            <a:r>
              <a:rPr sz="1200" spc="-5" dirty="0">
                <a:latin typeface="Times New Roman"/>
                <a:cs typeface="Times New Roman"/>
              </a:rPr>
              <a:t>dalam </a:t>
            </a:r>
            <a:r>
              <a:rPr sz="1200" dirty="0">
                <a:latin typeface="Times New Roman"/>
                <a:cs typeface="Times New Roman"/>
              </a:rPr>
              <a:t>bentuk  struktur dasar </a:t>
            </a:r>
            <a:r>
              <a:rPr sz="1200" spc="-5" dirty="0">
                <a:latin typeface="Times New Roman"/>
                <a:cs typeface="Times New Roman"/>
              </a:rPr>
              <a:t>geometri yang </a:t>
            </a:r>
            <a:r>
              <a:rPr sz="1200" dirty="0">
                <a:latin typeface="Times New Roman"/>
                <a:cs typeface="Times New Roman"/>
              </a:rPr>
              <a:t>disebut </a:t>
            </a:r>
            <a:r>
              <a:rPr sz="1200" spc="-5" dirty="0">
                <a:latin typeface="Times New Roman"/>
                <a:cs typeface="Times New Roman"/>
              </a:rPr>
              <a:t>output primitif, dengan memasukkan </a:t>
            </a:r>
            <a:r>
              <a:rPr sz="1200" spc="-10" dirty="0">
                <a:latin typeface="Times New Roman"/>
                <a:cs typeface="Times New Roman"/>
              </a:rPr>
              <a:t>output </a:t>
            </a:r>
            <a:r>
              <a:rPr sz="1200" dirty="0">
                <a:latin typeface="Times New Roman"/>
                <a:cs typeface="Times New Roman"/>
              </a:rPr>
              <a:t>primitif  tersebut </a:t>
            </a:r>
            <a:r>
              <a:rPr sz="1200" spc="-5" dirty="0">
                <a:latin typeface="Times New Roman"/>
                <a:cs typeface="Times New Roman"/>
              </a:rPr>
              <a:t>sebagai struktur yang </a:t>
            </a:r>
            <a:r>
              <a:rPr sz="1200" dirty="0">
                <a:latin typeface="Times New Roman"/>
                <a:cs typeface="Times New Roman"/>
              </a:rPr>
              <a:t>lebih</a:t>
            </a:r>
            <a:r>
              <a:rPr sz="1200" spc="-5" dirty="0">
                <a:latin typeface="Times New Roman"/>
                <a:cs typeface="Times New Roman"/>
              </a:rPr>
              <a:t> kompleks.</a:t>
            </a:r>
            <a:endParaRPr sz="1200">
              <a:latin typeface="Times New Roman"/>
              <a:cs typeface="Times New Roman"/>
            </a:endParaRPr>
          </a:p>
          <a:p>
            <a:pPr marL="12700" marR="5715" indent="225425" algn="just">
              <a:lnSpc>
                <a:spcPct val="143500"/>
              </a:lnSpc>
              <a:spcBef>
                <a:spcPts val="1015"/>
              </a:spcBef>
            </a:pPr>
            <a:r>
              <a:rPr sz="1200" spc="-5" dirty="0">
                <a:latin typeface="Times New Roman"/>
                <a:cs typeface="Times New Roman"/>
              </a:rPr>
              <a:t>Gambar </a:t>
            </a:r>
            <a:r>
              <a:rPr sz="1200" dirty="0">
                <a:latin typeface="Times New Roman"/>
                <a:cs typeface="Times New Roman"/>
              </a:rPr>
              <a:t>2.1 menunjukkan </a:t>
            </a:r>
            <a:r>
              <a:rPr sz="1200" spc="-5" dirty="0">
                <a:latin typeface="Times New Roman"/>
                <a:cs typeface="Times New Roman"/>
              </a:rPr>
              <a:t>bahwa </a:t>
            </a:r>
            <a:r>
              <a:rPr sz="1200" dirty="0">
                <a:latin typeface="Times New Roman"/>
                <a:cs typeface="Times New Roman"/>
              </a:rPr>
              <a:t>dari </a:t>
            </a:r>
            <a:r>
              <a:rPr sz="1200" spc="-5" dirty="0">
                <a:latin typeface="Times New Roman"/>
                <a:cs typeface="Times New Roman"/>
              </a:rPr>
              <a:t>sebuah </a:t>
            </a:r>
            <a:r>
              <a:rPr sz="1200" dirty="0">
                <a:latin typeface="Times New Roman"/>
                <a:cs typeface="Times New Roman"/>
              </a:rPr>
              <a:t>titik </a:t>
            </a:r>
            <a:r>
              <a:rPr sz="1200" spc="-5" dirty="0">
                <a:latin typeface="Times New Roman"/>
                <a:cs typeface="Times New Roman"/>
              </a:rPr>
              <a:t>dapat dibentuk </a:t>
            </a:r>
            <a:r>
              <a:rPr sz="1200" dirty="0">
                <a:latin typeface="Times New Roman"/>
                <a:cs typeface="Times New Roman"/>
              </a:rPr>
              <a:t>objek </a:t>
            </a:r>
            <a:r>
              <a:rPr sz="1200" spc="-5" dirty="0">
                <a:latin typeface="Times New Roman"/>
                <a:cs typeface="Times New Roman"/>
              </a:rPr>
              <a:t>garis, dimana  garis </a:t>
            </a:r>
            <a:r>
              <a:rPr sz="1200" dirty="0">
                <a:latin typeface="Times New Roman"/>
                <a:cs typeface="Times New Roman"/>
              </a:rPr>
              <a:t>dibentuk dari 2 titik. </a:t>
            </a:r>
            <a:r>
              <a:rPr sz="1200" spc="-5" dirty="0">
                <a:latin typeface="Times New Roman"/>
                <a:cs typeface="Times New Roman"/>
              </a:rPr>
              <a:t>Dari garis </a:t>
            </a:r>
            <a:r>
              <a:rPr sz="1200" dirty="0">
                <a:latin typeface="Times New Roman"/>
                <a:cs typeface="Times New Roman"/>
              </a:rPr>
              <a:t>dapat </a:t>
            </a:r>
            <a:r>
              <a:rPr sz="1200" spc="-5" dirty="0">
                <a:latin typeface="Times New Roman"/>
                <a:cs typeface="Times New Roman"/>
              </a:rPr>
              <a:t>dibentuk poligon, kurva </a:t>
            </a:r>
            <a:r>
              <a:rPr sz="1200" dirty="0">
                <a:latin typeface="Times New Roman"/>
                <a:cs typeface="Times New Roman"/>
              </a:rPr>
              <a:t>maupun </a:t>
            </a:r>
            <a:r>
              <a:rPr sz="1200" spc="-5" dirty="0">
                <a:latin typeface="Times New Roman"/>
                <a:cs typeface="Times New Roman"/>
              </a:rPr>
              <a:t>lingkaran.  Dengan </a:t>
            </a:r>
            <a:r>
              <a:rPr sz="1200" dirty="0">
                <a:latin typeface="Times New Roman"/>
                <a:cs typeface="Times New Roman"/>
              </a:rPr>
              <a:t>dasar </a:t>
            </a:r>
            <a:r>
              <a:rPr sz="1200" spc="-5" dirty="0">
                <a:latin typeface="Times New Roman"/>
                <a:cs typeface="Times New Roman"/>
              </a:rPr>
              <a:t>bangun </a:t>
            </a:r>
            <a:r>
              <a:rPr sz="1200" dirty="0">
                <a:latin typeface="Times New Roman"/>
                <a:cs typeface="Times New Roman"/>
              </a:rPr>
              <a:t>ini maka dapat </a:t>
            </a:r>
            <a:r>
              <a:rPr sz="1200" spc="-5" dirty="0">
                <a:latin typeface="Times New Roman"/>
                <a:cs typeface="Times New Roman"/>
              </a:rPr>
              <a:t>dibentuk </a:t>
            </a:r>
            <a:r>
              <a:rPr sz="1200" dirty="0">
                <a:latin typeface="Times New Roman"/>
                <a:cs typeface="Times New Roman"/>
              </a:rPr>
              <a:t>objek-objek lain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lebih </a:t>
            </a:r>
            <a:r>
              <a:rPr sz="1200" spc="-5" dirty="0">
                <a:latin typeface="Times New Roman"/>
                <a:cs typeface="Times New Roman"/>
              </a:rPr>
              <a:t>kompleks </a:t>
            </a:r>
            <a:r>
              <a:rPr sz="1200" dirty="0">
                <a:latin typeface="Times New Roman"/>
                <a:cs typeface="Times New Roman"/>
              </a:rPr>
              <a:t>dianatra  objek-objek 3 dimensi </a:t>
            </a:r>
            <a:r>
              <a:rPr sz="1200" spc="-5" dirty="0">
                <a:latin typeface="Times New Roman"/>
                <a:cs typeface="Times New Roman"/>
              </a:rPr>
              <a:t>misalnya kubus, </a:t>
            </a:r>
            <a:r>
              <a:rPr sz="1200" spc="5" dirty="0">
                <a:latin typeface="Times New Roman"/>
                <a:cs typeface="Times New Roman"/>
              </a:rPr>
              <a:t>bola, </a:t>
            </a:r>
            <a:r>
              <a:rPr sz="1200" dirty="0">
                <a:latin typeface="Times New Roman"/>
                <a:cs typeface="Times New Roman"/>
              </a:rPr>
              <a:t>bahkan </a:t>
            </a:r>
            <a:r>
              <a:rPr sz="1200" spc="-5" dirty="0">
                <a:latin typeface="Times New Roman"/>
                <a:cs typeface="Times New Roman"/>
              </a:rPr>
              <a:t>objek-objek gabungan </a:t>
            </a:r>
            <a:r>
              <a:rPr sz="1200" dirty="0">
                <a:latin typeface="Times New Roman"/>
                <a:cs typeface="Times New Roman"/>
              </a:rPr>
              <a:t>semua elemen.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66620" y="4231640"/>
            <a:ext cx="322897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Times New Roman"/>
                <a:cs typeface="Times New Roman"/>
              </a:rPr>
              <a:t>Gambar 2.1 Elemen-elemen Pembentuk </a:t>
            </a:r>
            <a:r>
              <a:rPr sz="1100" b="1" spc="-10" dirty="0">
                <a:latin typeface="Times New Roman"/>
                <a:cs typeface="Times New Roman"/>
              </a:rPr>
              <a:t>Objek</a:t>
            </a:r>
            <a:r>
              <a:rPr sz="1100" b="1" spc="15" dirty="0">
                <a:latin typeface="Times New Roman"/>
                <a:cs typeface="Times New Roman"/>
              </a:rPr>
              <a:t> </a:t>
            </a:r>
            <a:r>
              <a:rPr sz="1100" b="1" spc="-5" dirty="0">
                <a:latin typeface="Times New Roman"/>
                <a:cs typeface="Times New Roman"/>
              </a:rPr>
              <a:t>Grafis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4846370"/>
            <a:ext cx="56165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OpenGL, </a:t>
            </a:r>
            <a:r>
              <a:rPr sz="1200" dirty="0">
                <a:latin typeface="Times New Roman"/>
                <a:cs typeface="Times New Roman"/>
              </a:rPr>
              <a:t>salahsatu </a:t>
            </a:r>
            <a:r>
              <a:rPr sz="1200" spc="-5" dirty="0">
                <a:latin typeface="Times New Roman"/>
                <a:cs typeface="Times New Roman"/>
              </a:rPr>
              <a:t>graphics engine, </a:t>
            </a:r>
            <a:r>
              <a:rPr sz="1200" dirty="0">
                <a:latin typeface="Times New Roman"/>
                <a:cs typeface="Times New Roman"/>
              </a:rPr>
              <a:t>mendefinsiikan </a:t>
            </a:r>
            <a:r>
              <a:rPr sz="1200" spc="-5" dirty="0">
                <a:latin typeface="Times New Roman"/>
                <a:cs typeface="Times New Roman"/>
              </a:rPr>
              <a:t>objek primitif pada gambar berikut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ini.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68220" y="7749540"/>
            <a:ext cx="302450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Times New Roman"/>
                <a:cs typeface="Times New Roman"/>
              </a:rPr>
              <a:t>Gambar 2.2 </a:t>
            </a:r>
            <a:r>
              <a:rPr sz="1100" b="1" spc="-10" dirty="0">
                <a:latin typeface="Times New Roman"/>
                <a:cs typeface="Times New Roman"/>
              </a:rPr>
              <a:t>Definisi </a:t>
            </a:r>
            <a:r>
              <a:rPr sz="1100" b="1" spc="-5" dirty="0">
                <a:latin typeface="Times New Roman"/>
                <a:cs typeface="Times New Roman"/>
              </a:rPr>
              <a:t>Objek Grafis dalam</a:t>
            </a:r>
            <a:r>
              <a:rPr sz="1100" b="1" spc="55" dirty="0">
                <a:latin typeface="Times New Roman"/>
                <a:cs typeface="Times New Roman"/>
              </a:rPr>
              <a:t> </a:t>
            </a:r>
            <a:r>
              <a:rPr sz="1100" b="1" spc="-10" dirty="0">
                <a:latin typeface="Times New Roman"/>
                <a:cs typeface="Times New Roman"/>
              </a:rPr>
              <a:t>OpenGL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1700" y="8361680"/>
            <a:ext cx="5760085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900" algn="l"/>
              </a:tabLst>
            </a:pPr>
            <a:r>
              <a:rPr sz="1400" b="1" spc="-5" dirty="0">
                <a:latin typeface="Times New Roman"/>
                <a:cs typeface="Times New Roman"/>
              </a:rPr>
              <a:t>II.2	Penggambaran Titik dan</a:t>
            </a:r>
            <a:r>
              <a:rPr sz="1400" b="1" spc="5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Garis</a:t>
            </a:r>
            <a:endParaRPr sz="1400">
              <a:latin typeface="Times New Roman"/>
              <a:cs typeface="Times New Roman"/>
            </a:endParaRPr>
          </a:p>
          <a:p>
            <a:pPr marL="12700" marR="5080" indent="225425" algn="just">
              <a:lnSpc>
                <a:spcPct val="143700"/>
              </a:lnSpc>
              <a:spcBef>
                <a:spcPts val="1110"/>
              </a:spcBef>
            </a:pPr>
            <a:r>
              <a:rPr sz="1200" dirty="0">
                <a:latin typeface="Times New Roman"/>
                <a:cs typeface="Times New Roman"/>
              </a:rPr>
              <a:t>Pembentukan titik dilakukan </a:t>
            </a:r>
            <a:r>
              <a:rPr sz="1200" spc="-10" dirty="0">
                <a:latin typeface="Times New Roman"/>
                <a:cs typeface="Times New Roman"/>
              </a:rPr>
              <a:t>dengan </a:t>
            </a:r>
            <a:r>
              <a:rPr sz="1200" spc="-5" dirty="0">
                <a:latin typeface="Times New Roman"/>
                <a:cs typeface="Times New Roman"/>
              </a:rPr>
              <a:t>mengkonversi </a:t>
            </a:r>
            <a:r>
              <a:rPr sz="1200" dirty="0">
                <a:latin typeface="Times New Roman"/>
                <a:cs typeface="Times New Roman"/>
              </a:rPr>
              <a:t>suatu </a:t>
            </a:r>
            <a:r>
              <a:rPr sz="1200" spc="-5" dirty="0">
                <a:latin typeface="Times New Roman"/>
                <a:cs typeface="Times New Roman"/>
              </a:rPr>
              <a:t>posisi </a:t>
            </a:r>
            <a:r>
              <a:rPr sz="1200" dirty="0">
                <a:latin typeface="Times New Roman"/>
                <a:cs typeface="Times New Roman"/>
              </a:rPr>
              <a:t>titik koordinat </a:t>
            </a:r>
            <a:r>
              <a:rPr sz="1200" spc="-5" dirty="0">
                <a:latin typeface="Times New Roman"/>
                <a:cs typeface="Times New Roman"/>
              </a:rPr>
              <a:t>dengan  program </a:t>
            </a:r>
            <a:r>
              <a:rPr sz="1200" dirty="0">
                <a:latin typeface="Times New Roman"/>
                <a:cs typeface="Times New Roman"/>
              </a:rPr>
              <a:t>aplikasi ke </a:t>
            </a:r>
            <a:r>
              <a:rPr sz="1200" spc="-5" dirty="0">
                <a:latin typeface="Times New Roman"/>
                <a:cs typeface="Times New Roman"/>
              </a:rPr>
              <a:t>dalam </a:t>
            </a:r>
            <a:r>
              <a:rPr sz="1200" dirty="0">
                <a:latin typeface="Times New Roman"/>
                <a:cs typeface="Times New Roman"/>
              </a:rPr>
              <a:t>suatu </a:t>
            </a:r>
            <a:r>
              <a:rPr sz="1200" spc="-5" dirty="0">
                <a:latin typeface="Times New Roman"/>
                <a:cs typeface="Times New Roman"/>
              </a:rPr>
              <a:t>operasi </a:t>
            </a:r>
            <a:r>
              <a:rPr sz="1200" dirty="0">
                <a:latin typeface="Times New Roman"/>
                <a:cs typeface="Times New Roman"/>
              </a:rPr>
              <a:t>tertentu </a:t>
            </a:r>
            <a:r>
              <a:rPr sz="1200" spc="-5" dirty="0">
                <a:latin typeface="Times New Roman"/>
                <a:cs typeface="Times New Roman"/>
              </a:rPr>
              <a:t>menggunakan </a:t>
            </a:r>
            <a:r>
              <a:rPr sz="1200" dirty="0">
                <a:latin typeface="Times New Roman"/>
                <a:cs typeface="Times New Roman"/>
              </a:rPr>
              <a:t>output. </a:t>
            </a:r>
            <a:r>
              <a:rPr sz="1200" i="1" dirty="0">
                <a:latin typeface="Times New Roman"/>
                <a:cs typeface="Times New Roman"/>
              </a:rPr>
              <a:t>Random-scan </a:t>
            </a:r>
            <a:r>
              <a:rPr sz="1200" spc="-5" dirty="0">
                <a:latin typeface="Times New Roman"/>
                <a:cs typeface="Times New Roman"/>
              </a:rPr>
              <a:t>(vektor)  </a:t>
            </a:r>
            <a:r>
              <a:rPr sz="1200" i="1" spc="-5" dirty="0">
                <a:latin typeface="Times New Roman"/>
                <a:cs typeface="Times New Roman"/>
              </a:rPr>
              <a:t>system</a:t>
            </a:r>
            <a:r>
              <a:rPr sz="1200" i="1" spc="2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menyimpan</a:t>
            </a:r>
            <a:r>
              <a:rPr sz="1200" spc="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instruksi</a:t>
            </a:r>
            <a:r>
              <a:rPr sz="1200" spc="2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pembentukan</a:t>
            </a:r>
            <a:r>
              <a:rPr sz="1200" spc="2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titik</a:t>
            </a:r>
            <a:r>
              <a:rPr sz="1200" spc="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pada</a:t>
            </a:r>
            <a:r>
              <a:rPr sz="1200" spc="215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display</a:t>
            </a:r>
            <a:r>
              <a:rPr sz="1200" i="1" spc="204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list</a:t>
            </a:r>
            <a:r>
              <a:rPr sz="1200" i="1" spc="2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dan</a:t>
            </a:r>
            <a:r>
              <a:rPr sz="1200" spc="204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nilai</a:t>
            </a:r>
            <a:r>
              <a:rPr sz="1200" spc="1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koordinat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69502" y="920492"/>
            <a:ext cx="3048520" cy="31193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574251" y="5127206"/>
            <a:ext cx="4441190" cy="2399030"/>
            <a:chOff x="1574251" y="5127206"/>
            <a:chExt cx="4441190" cy="2399030"/>
          </a:xfrm>
        </p:grpSpPr>
        <p:sp>
          <p:nvSpPr>
            <p:cNvPr id="8" name="object 8"/>
            <p:cNvSpPr/>
            <p:nvPr/>
          </p:nvSpPr>
          <p:spPr>
            <a:xfrm>
              <a:off x="1574251" y="5242913"/>
              <a:ext cx="4441061" cy="22830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86254" y="5127206"/>
              <a:ext cx="3444875" cy="276225"/>
            </a:xfrm>
            <a:custGeom>
              <a:avLst/>
              <a:gdLst/>
              <a:ahLst/>
              <a:cxnLst/>
              <a:rect l="l" t="t" r="r" b="b"/>
              <a:pathLst>
                <a:path w="3444875" h="276225">
                  <a:moveTo>
                    <a:pt x="3444875" y="0"/>
                  </a:moveTo>
                  <a:lnTo>
                    <a:pt x="0" y="0"/>
                  </a:lnTo>
                  <a:lnTo>
                    <a:pt x="0" y="276225"/>
                  </a:lnTo>
                  <a:lnTo>
                    <a:pt x="3444875" y="276225"/>
                  </a:lnTo>
                  <a:lnTo>
                    <a:pt x="34448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21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810209"/>
            <a:ext cx="5756910" cy="1202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1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menentukan </a:t>
            </a:r>
            <a:r>
              <a:rPr sz="1200" spc="-5" dirty="0">
                <a:latin typeface="Times New Roman"/>
                <a:cs typeface="Times New Roman"/>
              </a:rPr>
              <a:t>posisi pancaran e</a:t>
            </a:r>
            <a:r>
              <a:rPr sz="1200" i="1" spc="-5" dirty="0">
                <a:latin typeface="Times New Roman"/>
                <a:cs typeface="Times New Roman"/>
              </a:rPr>
              <a:t>lectron </a:t>
            </a:r>
            <a:r>
              <a:rPr sz="1200" dirty="0">
                <a:latin typeface="Times New Roman"/>
                <a:cs typeface="Times New Roman"/>
              </a:rPr>
              <a:t>ke arah </a:t>
            </a:r>
            <a:r>
              <a:rPr sz="1200" spc="-5" dirty="0">
                <a:latin typeface="Times New Roman"/>
                <a:cs typeface="Times New Roman"/>
              </a:rPr>
              <a:t>lapisan fosfor </a:t>
            </a:r>
            <a:r>
              <a:rPr sz="1200" dirty="0">
                <a:latin typeface="Times New Roman"/>
                <a:cs typeface="Times New Roman"/>
              </a:rPr>
              <a:t>pada </a:t>
            </a:r>
            <a:r>
              <a:rPr sz="1200" spc="-5" dirty="0">
                <a:latin typeface="Times New Roman"/>
                <a:cs typeface="Times New Roman"/>
              </a:rPr>
              <a:t>layer. Garis </a:t>
            </a:r>
            <a:r>
              <a:rPr sz="1200" dirty="0">
                <a:latin typeface="Times New Roman"/>
                <a:cs typeface="Times New Roman"/>
              </a:rPr>
              <a:t>dibuat </a:t>
            </a:r>
            <a:r>
              <a:rPr sz="1200" spc="-5" dirty="0">
                <a:latin typeface="Times New Roman"/>
                <a:cs typeface="Times New Roman"/>
              </a:rPr>
              <a:t>dengan  </a:t>
            </a:r>
            <a:r>
              <a:rPr sz="1200" dirty="0">
                <a:latin typeface="Times New Roman"/>
                <a:cs typeface="Times New Roman"/>
              </a:rPr>
              <a:t>menentukan </a:t>
            </a:r>
            <a:r>
              <a:rPr sz="1200" spc="-5" dirty="0">
                <a:latin typeface="Times New Roman"/>
                <a:cs typeface="Times New Roman"/>
              </a:rPr>
              <a:t>posisi </a:t>
            </a:r>
            <a:r>
              <a:rPr sz="1200" dirty="0">
                <a:latin typeface="Times New Roman"/>
                <a:cs typeface="Times New Roman"/>
              </a:rPr>
              <a:t>titik </a:t>
            </a:r>
            <a:r>
              <a:rPr sz="1200" spc="-5" dirty="0">
                <a:latin typeface="Times New Roman"/>
                <a:cs typeface="Times New Roman"/>
              </a:rPr>
              <a:t>diantara </a:t>
            </a:r>
            <a:r>
              <a:rPr sz="1200" dirty="0">
                <a:latin typeface="Times New Roman"/>
                <a:cs typeface="Times New Roman"/>
              </a:rPr>
              <a:t>titik awal dan akhir </a:t>
            </a:r>
            <a:r>
              <a:rPr sz="1200" spc="-5" dirty="0">
                <a:latin typeface="Times New Roman"/>
                <a:cs typeface="Times New Roman"/>
              </a:rPr>
              <a:t>dari </a:t>
            </a:r>
            <a:r>
              <a:rPr sz="1200" dirty="0">
                <a:latin typeface="Times New Roman"/>
                <a:cs typeface="Times New Roman"/>
              </a:rPr>
              <a:t>suatu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garis.</a:t>
            </a:r>
            <a:endParaRPr sz="1200">
              <a:latin typeface="Times New Roman"/>
              <a:cs typeface="Times New Roman"/>
            </a:endParaRPr>
          </a:p>
          <a:p>
            <a:pPr marL="12700" marR="5715" indent="225425">
              <a:lnSpc>
                <a:spcPct val="143100"/>
              </a:lnSpc>
              <a:spcBef>
                <a:spcPts val="1020"/>
              </a:spcBef>
            </a:pPr>
            <a:r>
              <a:rPr sz="1200" dirty="0">
                <a:latin typeface="Times New Roman"/>
                <a:cs typeface="Times New Roman"/>
              </a:rPr>
              <a:t>Perlu </a:t>
            </a:r>
            <a:r>
              <a:rPr sz="1200" spc="-5" dirty="0">
                <a:latin typeface="Times New Roman"/>
                <a:cs typeface="Times New Roman"/>
              </a:rPr>
              <a:t>diperhatikan bahwa sistem koordinat biasa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sistem koordinat </a:t>
            </a:r>
            <a:r>
              <a:rPr sz="1200" spc="-10" dirty="0">
                <a:latin typeface="Times New Roman"/>
                <a:cs typeface="Times New Roman"/>
              </a:rPr>
              <a:t>grafika </a:t>
            </a:r>
            <a:r>
              <a:rPr sz="1200" dirty="0">
                <a:latin typeface="Times New Roman"/>
                <a:cs typeface="Times New Roman"/>
              </a:rPr>
              <a:t>sedikit  berbeda </a:t>
            </a:r>
            <a:r>
              <a:rPr sz="1200" spc="-5" dirty="0">
                <a:latin typeface="Times New Roman"/>
                <a:cs typeface="Times New Roman"/>
              </a:rPr>
              <a:t>seperti ditunjukkan </a:t>
            </a:r>
            <a:r>
              <a:rPr sz="1200" dirty="0">
                <a:latin typeface="Times New Roman"/>
                <a:cs typeface="Times New Roman"/>
              </a:rPr>
              <a:t>pada </a:t>
            </a:r>
            <a:r>
              <a:rPr sz="1200" spc="-5" dirty="0">
                <a:latin typeface="Times New Roman"/>
                <a:cs typeface="Times New Roman"/>
              </a:rPr>
              <a:t>gambar </a:t>
            </a:r>
            <a:r>
              <a:rPr sz="1200" dirty="0">
                <a:latin typeface="Times New Roman"/>
                <a:cs typeface="Times New Roman"/>
              </a:rPr>
              <a:t>berikut.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4411979"/>
            <a:ext cx="5723890" cy="239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" algn="ctr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Times New Roman"/>
                <a:cs typeface="Times New Roman"/>
              </a:rPr>
              <a:t>Gambar 2.3 </a:t>
            </a:r>
            <a:r>
              <a:rPr sz="1100" b="1" spc="-10" dirty="0">
                <a:latin typeface="Times New Roman"/>
                <a:cs typeface="Times New Roman"/>
              </a:rPr>
              <a:t>Sistem </a:t>
            </a:r>
            <a:r>
              <a:rPr sz="1100" b="1" dirty="0">
                <a:latin typeface="Times New Roman"/>
                <a:cs typeface="Times New Roman"/>
              </a:rPr>
              <a:t>Koordinat </a:t>
            </a:r>
            <a:r>
              <a:rPr sz="1100" b="1" spc="-5" dirty="0">
                <a:latin typeface="Times New Roman"/>
                <a:cs typeface="Times New Roman"/>
              </a:rPr>
              <a:t>pada </a:t>
            </a:r>
            <a:r>
              <a:rPr sz="1100" b="1" dirty="0">
                <a:latin typeface="Times New Roman"/>
                <a:cs typeface="Times New Roman"/>
              </a:rPr>
              <a:t>Layar dan</a:t>
            </a:r>
            <a:r>
              <a:rPr sz="1100" b="1" spc="-75" dirty="0">
                <a:latin typeface="Times New Roman"/>
                <a:cs typeface="Times New Roman"/>
              </a:rPr>
              <a:t> </a:t>
            </a:r>
            <a:r>
              <a:rPr sz="1100" b="1" spc="-5" dirty="0">
                <a:latin typeface="Times New Roman"/>
                <a:cs typeface="Times New Roman"/>
              </a:rPr>
              <a:t>Kartesius</a:t>
            </a: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marR="111760" indent="225425">
              <a:lnSpc>
                <a:spcPct val="143100"/>
              </a:lnSpc>
            </a:pPr>
            <a:r>
              <a:rPr sz="1200" spc="-5" dirty="0">
                <a:latin typeface="Times New Roman"/>
                <a:cs typeface="Times New Roman"/>
              </a:rPr>
              <a:t>Pada sistem grafika, posisi </a:t>
            </a:r>
            <a:r>
              <a:rPr sz="1200" dirty="0">
                <a:latin typeface="Times New Roman"/>
                <a:cs typeface="Times New Roman"/>
              </a:rPr>
              <a:t>(0,0) ada </a:t>
            </a:r>
            <a:r>
              <a:rPr sz="1200" spc="-5" dirty="0">
                <a:latin typeface="Times New Roman"/>
                <a:cs typeface="Times New Roman"/>
              </a:rPr>
              <a:t>pada </a:t>
            </a:r>
            <a:r>
              <a:rPr sz="1200" dirty="0">
                <a:latin typeface="Times New Roman"/>
                <a:cs typeface="Times New Roman"/>
              </a:rPr>
              <a:t>kiri </a:t>
            </a:r>
            <a:r>
              <a:rPr sz="1200" spc="-5" dirty="0">
                <a:latin typeface="Times New Roman"/>
                <a:cs typeface="Times New Roman"/>
              </a:rPr>
              <a:t>atas </a:t>
            </a:r>
            <a:r>
              <a:rPr sz="1200" dirty="0">
                <a:latin typeface="Times New Roman"/>
                <a:cs typeface="Times New Roman"/>
              </a:rPr>
              <a:t>dari </a:t>
            </a:r>
            <a:r>
              <a:rPr sz="1200" spc="-10" dirty="0">
                <a:latin typeface="Times New Roman"/>
                <a:cs typeface="Times New Roman"/>
              </a:rPr>
              <a:t>layar, </a:t>
            </a:r>
            <a:r>
              <a:rPr sz="1200" spc="-5" dirty="0">
                <a:latin typeface="Times New Roman"/>
                <a:cs typeface="Times New Roman"/>
              </a:rPr>
              <a:t>sedangkan </a:t>
            </a:r>
            <a:r>
              <a:rPr sz="1200" dirty="0">
                <a:latin typeface="Times New Roman"/>
                <a:cs typeface="Times New Roman"/>
              </a:rPr>
              <a:t>menurut </a:t>
            </a:r>
            <a:r>
              <a:rPr sz="1200" spc="-5" dirty="0">
                <a:latin typeface="Times New Roman"/>
                <a:cs typeface="Times New Roman"/>
              </a:rPr>
              <a:t>sistem  </a:t>
            </a:r>
            <a:r>
              <a:rPr sz="1200" dirty="0">
                <a:latin typeface="Times New Roman"/>
                <a:cs typeface="Times New Roman"/>
              </a:rPr>
              <a:t>koordinat </a:t>
            </a:r>
            <a:r>
              <a:rPr sz="1200" spc="-5" dirty="0">
                <a:latin typeface="Times New Roman"/>
                <a:cs typeface="Times New Roman"/>
              </a:rPr>
              <a:t>kartesius posisi </a:t>
            </a:r>
            <a:r>
              <a:rPr sz="1200" dirty="0">
                <a:latin typeface="Times New Roman"/>
                <a:cs typeface="Times New Roman"/>
              </a:rPr>
              <a:t>(0,0) </a:t>
            </a:r>
            <a:r>
              <a:rPr sz="1200" spc="-10" dirty="0">
                <a:latin typeface="Times New Roman"/>
                <a:cs typeface="Times New Roman"/>
              </a:rPr>
              <a:t>ada </a:t>
            </a:r>
            <a:r>
              <a:rPr sz="1200" dirty="0">
                <a:latin typeface="Times New Roman"/>
                <a:cs typeface="Times New Roman"/>
              </a:rPr>
              <a:t>di </a:t>
            </a:r>
            <a:r>
              <a:rPr sz="1200" spc="-5" dirty="0">
                <a:latin typeface="Times New Roman"/>
                <a:cs typeface="Times New Roman"/>
              </a:rPr>
              <a:t>tengah-tengah </a:t>
            </a:r>
            <a:r>
              <a:rPr sz="1200" dirty="0">
                <a:latin typeface="Times New Roman"/>
                <a:cs typeface="Times New Roman"/>
              </a:rPr>
              <a:t>bidang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gambar.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b="1" spc="-5" dirty="0">
                <a:latin typeface="Times New Roman"/>
                <a:cs typeface="Times New Roman"/>
              </a:rPr>
              <a:t>Algoritma Pembentukan</a:t>
            </a:r>
            <a:r>
              <a:rPr sz="1200" b="1" spc="1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Garis</a:t>
            </a:r>
            <a:endParaRPr sz="1200">
              <a:latin typeface="Times New Roman"/>
              <a:cs typeface="Times New Roman"/>
            </a:endParaRPr>
          </a:p>
          <a:p>
            <a:pPr marL="12700" marR="5080" indent="271145">
              <a:lnSpc>
                <a:spcPct val="143800"/>
              </a:lnSpc>
              <a:spcBef>
                <a:spcPts val="965"/>
              </a:spcBef>
            </a:pPr>
            <a:r>
              <a:rPr sz="1200" spc="-5" dirty="0">
                <a:latin typeface="Times New Roman"/>
                <a:cs typeface="Times New Roman"/>
              </a:rPr>
              <a:t>Pada dasarnya, </a:t>
            </a:r>
            <a:r>
              <a:rPr sz="1200" dirty="0">
                <a:latin typeface="Times New Roman"/>
                <a:cs typeface="Times New Roman"/>
              </a:rPr>
              <a:t>algoritma </a:t>
            </a:r>
            <a:r>
              <a:rPr sz="1200" spc="-5" dirty="0">
                <a:latin typeface="Times New Roman"/>
                <a:cs typeface="Times New Roman"/>
              </a:rPr>
              <a:t>penggambaran </a:t>
            </a:r>
            <a:r>
              <a:rPr sz="1200" dirty="0">
                <a:latin typeface="Times New Roman"/>
                <a:cs typeface="Times New Roman"/>
              </a:rPr>
              <a:t>atau pembentukan </a:t>
            </a:r>
            <a:r>
              <a:rPr sz="1200" spc="-5" dirty="0">
                <a:latin typeface="Times New Roman"/>
                <a:cs typeface="Times New Roman"/>
              </a:rPr>
              <a:t>garis berusaha mencari suatu  </a:t>
            </a:r>
            <a:r>
              <a:rPr sz="1200" dirty="0">
                <a:latin typeface="Times New Roman"/>
                <a:cs typeface="Times New Roman"/>
              </a:rPr>
              <a:t>cara </a:t>
            </a:r>
            <a:r>
              <a:rPr sz="1200" spc="-5" dirty="0">
                <a:latin typeface="Times New Roman"/>
                <a:cs typeface="Times New Roman"/>
              </a:rPr>
              <a:t>membentuk garis sedemikian </a:t>
            </a:r>
            <a:r>
              <a:rPr sz="1200" dirty="0">
                <a:latin typeface="Times New Roman"/>
                <a:cs typeface="Times New Roman"/>
              </a:rPr>
              <a:t>rupa </a:t>
            </a:r>
            <a:r>
              <a:rPr sz="1200" spc="-10" dirty="0">
                <a:latin typeface="Times New Roman"/>
                <a:cs typeface="Times New Roman"/>
              </a:rPr>
              <a:t>sehingga </a:t>
            </a:r>
            <a:r>
              <a:rPr sz="1200" dirty="0">
                <a:latin typeface="Times New Roman"/>
                <a:cs typeface="Times New Roman"/>
              </a:rPr>
              <a:t>masalah </a:t>
            </a:r>
            <a:r>
              <a:rPr sz="1200" spc="-10" dirty="0">
                <a:latin typeface="Times New Roman"/>
                <a:cs typeface="Times New Roman"/>
              </a:rPr>
              <a:t>jaggies </a:t>
            </a:r>
            <a:r>
              <a:rPr sz="1200" dirty="0">
                <a:latin typeface="Times New Roman"/>
                <a:cs typeface="Times New Roman"/>
              </a:rPr>
              <a:t>dapat </a:t>
            </a:r>
            <a:r>
              <a:rPr sz="1200" spc="-5" dirty="0">
                <a:latin typeface="Times New Roman"/>
                <a:cs typeface="Times New Roman"/>
              </a:rPr>
              <a:t>dihindarkan </a:t>
            </a:r>
            <a:r>
              <a:rPr sz="1200" spc="-10" dirty="0">
                <a:latin typeface="Times New Roman"/>
                <a:cs typeface="Times New Roman"/>
              </a:rPr>
              <a:t>se  </a:t>
            </a:r>
            <a:r>
              <a:rPr sz="1200" dirty="0">
                <a:latin typeface="Times New Roman"/>
                <a:cs typeface="Times New Roman"/>
              </a:rPr>
              <a:t>optimal </a:t>
            </a:r>
            <a:r>
              <a:rPr sz="1200" spc="-5" dirty="0">
                <a:latin typeface="Times New Roman"/>
                <a:cs typeface="Times New Roman"/>
              </a:rPr>
              <a:t>mungkin. Gambar </a:t>
            </a:r>
            <a:r>
              <a:rPr sz="1200" dirty="0">
                <a:latin typeface="Times New Roman"/>
                <a:cs typeface="Times New Roman"/>
              </a:rPr>
              <a:t>di bawah </a:t>
            </a:r>
            <a:r>
              <a:rPr sz="1200" spc="-10" dirty="0">
                <a:latin typeface="Times New Roman"/>
                <a:cs typeface="Times New Roman"/>
              </a:rPr>
              <a:t>ini </a:t>
            </a:r>
            <a:r>
              <a:rPr sz="1200" spc="-5" dirty="0">
                <a:latin typeface="Times New Roman"/>
                <a:cs typeface="Times New Roman"/>
              </a:rPr>
              <a:t>mengilustrasikan keadaan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tersebut.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700" y="8481059"/>
            <a:ext cx="4308475" cy="1275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5796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Times New Roman"/>
                <a:cs typeface="Times New Roman"/>
              </a:rPr>
              <a:t>Gambar 2.4 Pembentukan </a:t>
            </a:r>
            <a:r>
              <a:rPr sz="1100" b="1" spc="-10" dirty="0">
                <a:latin typeface="Times New Roman"/>
                <a:cs typeface="Times New Roman"/>
              </a:rPr>
              <a:t>Garis </a:t>
            </a:r>
            <a:r>
              <a:rPr sz="1100" b="1" spc="-5" dirty="0">
                <a:latin typeface="Times New Roman"/>
                <a:cs typeface="Times New Roman"/>
              </a:rPr>
              <a:t>Secara</a:t>
            </a:r>
            <a:r>
              <a:rPr sz="1100" b="1" spc="35" dirty="0">
                <a:latin typeface="Times New Roman"/>
                <a:cs typeface="Times New Roman"/>
              </a:rPr>
              <a:t> </a:t>
            </a:r>
            <a:r>
              <a:rPr sz="1100" b="1" spc="-10" dirty="0">
                <a:latin typeface="Times New Roman"/>
                <a:cs typeface="Times New Roman"/>
              </a:rPr>
              <a:t>Diskrit</a:t>
            </a: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1200" b="1" spc="-5" dirty="0">
                <a:latin typeface="Times New Roman"/>
                <a:cs typeface="Times New Roman"/>
              </a:rPr>
              <a:t>Algoritma Penggambaran Garis</a:t>
            </a:r>
            <a:r>
              <a:rPr sz="1200" b="1" spc="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Dasar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marL="238125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Persamaan </a:t>
            </a:r>
            <a:r>
              <a:rPr sz="1200" spc="-5" dirty="0">
                <a:latin typeface="Times New Roman"/>
                <a:cs typeface="Times New Roman"/>
              </a:rPr>
              <a:t>garis menurut koordinat Cartesian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adalah: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L="2625725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y = </a:t>
            </a:r>
            <a:r>
              <a:rPr sz="1200" b="1" spc="-10" dirty="0">
                <a:latin typeface="Times New Roman"/>
                <a:cs typeface="Times New Roman"/>
              </a:rPr>
              <a:t>m.x </a:t>
            </a:r>
            <a:r>
              <a:rPr sz="1200" b="1" dirty="0">
                <a:latin typeface="Times New Roman"/>
                <a:cs typeface="Times New Roman"/>
              </a:rPr>
              <a:t>+ </a:t>
            </a:r>
            <a:r>
              <a:rPr sz="1200" b="1" spc="-5" dirty="0">
                <a:latin typeface="Times New Roman"/>
                <a:cs typeface="Times New Roman"/>
              </a:rPr>
              <a:t>b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61061" y="2226060"/>
            <a:ext cx="3501546" cy="1927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10244" y="7156629"/>
            <a:ext cx="4769015" cy="10236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22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03320" y="9887034"/>
            <a:ext cx="152400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10"/>
              </a:lnSpc>
            </a:pPr>
            <a:r>
              <a:rPr sz="1200" dirty="0">
                <a:latin typeface="Times New Roman"/>
                <a:cs typeface="Times New Roman"/>
              </a:rPr>
              <a:t>23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0849" y="810209"/>
            <a:ext cx="5862320" cy="21189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 marR="55880" algn="just">
              <a:lnSpc>
                <a:spcPct val="143500"/>
              </a:lnSpc>
              <a:spcBef>
                <a:spcPts val="95"/>
              </a:spcBef>
            </a:pPr>
            <a:r>
              <a:rPr sz="1200" dirty="0">
                <a:latin typeface="Times New Roman"/>
                <a:cs typeface="Times New Roman"/>
              </a:rPr>
              <a:t>dimana m adalah </a:t>
            </a:r>
            <a:r>
              <a:rPr sz="1200" spc="-5" dirty="0">
                <a:latin typeface="Times New Roman"/>
                <a:cs typeface="Times New Roman"/>
              </a:rPr>
              <a:t>slope (kemiringan) </a:t>
            </a:r>
            <a:r>
              <a:rPr sz="1200" dirty="0">
                <a:latin typeface="Times New Roman"/>
                <a:cs typeface="Times New Roman"/>
              </a:rPr>
              <a:t>dari </a:t>
            </a:r>
            <a:r>
              <a:rPr sz="1200" spc="-5" dirty="0">
                <a:latin typeface="Times New Roman"/>
                <a:cs typeface="Times New Roman"/>
              </a:rPr>
              <a:t>garis yang </a:t>
            </a:r>
            <a:r>
              <a:rPr sz="1200" dirty="0">
                <a:latin typeface="Times New Roman"/>
                <a:cs typeface="Times New Roman"/>
              </a:rPr>
              <a:t>dibentuk oleh dua titik </a:t>
            </a:r>
            <a:r>
              <a:rPr sz="1200" spc="-5" dirty="0">
                <a:latin typeface="Times New Roman"/>
                <a:cs typeface="Times New Roman"/>
              </a:rPr>
              <a:t>yaitu (x</a:t>
            </a:r>
            <a:r>
              <a:rPr sz="1200" spc="-7" baseline="-10416" dirty="0">
                <a:latin typeface="Times New Roman"/>
                <a:cs typeface="Times New Roman"/>
              </a:rPr>
              <a:t>1</a:t>
            </a:r>
            <a:r>
              <a:rPr sz="1200" spc="-5" dirty="0">
                <a:latin typeface="Times New Roman"/>
                <a:cs typeface="Times New Roman"/>
              </a:rPr>
              <a:t>,y</a:t>
            </a:r>
            <a:r>
              <a:rPr sz="1200" spc="-7" baseline="-10416" dirty="0">
                <a:latin typeface="Times New Roman"/>
                <a:cs typeface="Times New Roman"/>
              </a:rPr>
              <a:t>1</a:t>
            </a:r>
            <a:r>
              <a:rPr sz="1200" spc="-5" dirty="0">
                <a:latin typeface="Times New Roman"/>
                <a:cs typeface="Times New Roman"/>
              </a:rPr>
              <a:t>) </a:t>
            </a:r>
            <a:r>
              <a:rPr sz="1200" dirty="0">
                <a:latin typeface="Times New Roman"/>
                <a:cs typeface="Times New Roman"/>
              </a:rPr>
              <a:t>dan  (x</a:t>
            </a:r>
            <a:r>
              <a:rPr sz="1200" baseline="-10416" dirty="0">
                <a:latin typeface="Times New Roman"/>
                <a:cs typeface="Times New Roman"/>
              </a:rPr>
              <a:t>2</a:t>
            </a:r>
            <a:r>
              <a:rPr sz="1200" dirty="0">
                <a:latin typeface="Times New Roman"/>
                <a:cs typeface="Times New Roman"/>
              </a:rPr>
              <a:t>, </a:t>
            </a:r>
            <a:r>
              <a:rPr sz="1200" spc="-10" dirty="0">
                <a:latin typeface="Times New Roman"/>
                <a:cs typeface="Times New Roman"/>
              </a:rPr>
              <a:t>y</a:t>
            </a:r>
            <a:r>
              <a:rPr sz="1200" spc="-15" baseline="-10416" dirty="0">
                <a:latin typeface="Times New Roman"/>
                <a:cs typeface="Times New Roman"/>
              </a:rPr>
              <a:t>2</a:t>
            </a:r>
            <a:r>
              <a:rPr sz="1200" spc="-10" dirty="0">
                <a:latin typeface="Times New Roman"/>
                <a:cs typeface="Times New Roman"/>
              </a:rPr>
              <a:t>). </a:t>
            </a:r>
            <a:r>
              <a:rPr sz="1200" spc="-5" dirty="0">
                <a:latin typeface="Times New Roman"/>
                <a:cs typeface="Times New Roman"/>
              </a:rPr>
              <a:t>Untuk </a:t>
            </a:r>
            <a:r>
              <a:rPr sz="1200" dirty="0">
                <a:latin typeface="Times New Roman"/>
                <a:cs typeface="Times New Roman"/>
              </a:rPr>
              <a:t>penambahan x </a:t>
            </a:r>
            <a:r>
              <a:rPr sz="1200" spc="-5" dirty="0">
                <a:latin typeface="Times New Roman"/>
                <a:cs typeface="Times New Roman"/>
              </a:rPr>
              <a:t>sepanjang garis yaitu </a:t>
            </a:r>
            <a:r>
              <a:rPr sz="1200" dirty="0">
                <a:latin typeface="Times New Roman"/>
                <a:cs typeface="Times New Roman"/>
              </a:rPr>
              <a:t>dx akan mendapatkan </a:t>
            </a:r>
            <a:r>
              <a:rPr sz="1200" spc="-5" dirty="0">
                <a:latin typeface="Times New Roman"/>
                <a:cs typeface="Times New Roman"/>
              </a:rPr>
              <a:t>penambahan </a:t>
            </a:r>
            <a:r>
              <a:rPr sz="1200" dirty="0">
                <a:latin typeface="Times New Roman"/>
                <a:cs typeface="Times New Roman"/>
              </a:rPr>
              <a:t>y  </a:t>
            </a:r>
            <a:r>
              <a:rPr sz="1200" spc="-5" dirty="0">
                <a:latin typeface="Times New Roman"/>
                <a:cs typeface="Times New Roman"/>
              </a:rPr>
              <a:t>sebesar </a:t>
            </a:r>
            <a:r>
              <a:rPr sz="1200" spc="10" dirty="0">
                <a:latin typeface="Times New Roman"/>
                <a:cs typeface="Times New Roman"/>
              </a:rPr>
              <a:t>Δy </a:t>
            </a:r>
            <a:r>
              <a:rPr sz="1200" dirty="0">
                <a:latin typeface="Times New Roman"/>
                <a:cs typeface="Times New Roman"/>
              </a:rPr>
              <a:t>= m. Δx. </a:t>
            </a:r>
            <a:r>
              <a:rPr sz="1200" spc="-5" dirty="0">
                <a:latin typeface="Times New Roman"/>
                <a:cs typeface="Times New Roman"/>
              </a:rPr>
              <a:t>Dari </a:t>
            </a:r>
            <a:r>
              <a:rPr sz="1200" dirty="0">
                <a:latin typeface="Times New Roman"/>
                <a:cs typeface="Times New Roman"/>
              </a:rPr>
              <a:t>formulasi di atas dikembangkan algoritma </a:t>
            </a:r>
            <a:r>
              <a:rPr sz="1200" spc="-5" dirty="0">
                <a:latin typeface="Times New Roman"/>
                <a:cs typeface="Times New Roman"/>
              </a:rPr>
              <a:t>dasar </a:t>
            </a:r>
            <a:r>
              <a:rPr sz="1200" dirty="0">
                <a:latin typeface="Times New Roman"/>
                <a:cs typeface="Times New Roman"/>
              </a:rPr>
              <a:t>untuk  penggambaran</a:t>
            </a:r>
            <a:r>
              <a:rPr sz="1200" spc="-5" dirty="0">
                <a:latin typeface="Times New Roman"/>
                <a:cs typeface="Times New Roman"/>
              </a:rPr>
              <a:t> garis.</a:t>
            </a:r>
            <a:endParaRPr sz="1200">
              <a:latin typeface="Times New Roman"/>
              <a:cs typeface="Times New Roman"/>
            </a:endParaRPr>
          </a:p>
          <a:p>
            <a:pPr marL="63500" marR="55880" algn="just">
              <a:lnSpc>
                <a:spcPct val="143100"/>
              </a:lnSpc>
              <a:spcBef>
                <a:spcPts val="1015"/>
              </a:spcBef>
            </a:pPr>
            <a:r>
              <a:rPr sz="1200" b="1" spc="-10" dirty="0">
                <a:latin typeface="Times New Roman"/>
                <a:cs typeface="Times New Roman"/>
              </a:rPr>
              <a:t>Contoh: </a:t>
            </a:r>
            <a:r>
              <a:rPr sz="1200" dirty="0">
                <a:latin typeface="Times New Roman"/>
                <a:cs typeface="Times New Roman"/>
              </a:rPr>
              <a:t>Diketahui </a:t>
            </a:r>
            <a:r>
              <a:rPr sz="1200" spc="-10" dirty="0">
                <a:latin typeface="Times New Roman"/>
                <a:cs typeface="Times New Roman"/>
              </a:rPr>
              <a:t>dua </a:t>
            </a:r>
            <a:r>
              <a:rPr sz="1200" spc="-5" dirty="0">
                <a:latin typeface="Times New Roman"/>
                <a:cs typeface="Times New Roman"/>
              </a:rPr>
              <a:t>buah </a:t>
            </a:r>
            <a:r>
              <a:rPr sz="1200" dirty="0">
                <a:latin typeface="Times New Roman"/>
                <a:cs typeface="Times New Roman"/>
              </a:rPr>
              <a:t>titik </a:t>
            </a:r>
            <a:r>
              <a:rPr sz="1200" spc="-10" dirty="0">
                <a:latin typeface="Times New Roman"/>
                <a:cs typeface="Times New Roman"/>
              </a:rPr>
              <a:t>A(2, </a:t>
            </a:r>
            <a:r>
              <a:rPr sz="1200" dirty="0">
                <a:latin typeface="Times New Roman"/>
                <a:cs typeface="Times New Roman"/>
              </a:rPr>
              <a:t>1) dan </a:t>
            </a:r>
            <a:r>
              <a:rPr sz="1200" spc="-10" dirty="0">
                <a:latin typeface="Times New Roman"/>
                <a:cs typeface="Times New Roman"/>
              </a:rPr>
              <a:t>B(6, </a:t>
            </a:r>
            <a:r>
              <a:rPr sz="1200" dirty="0">
                <a:latin typeface="Times New Roman"/>
                <a:cs typeface="Times New Roman"/>
              </a:rPr>
              <a:t>4). </a:t>
            </a:r>
            <a:r>
              <a:rPr sz="1200" spc="-5" dirty="0">
                <a:latin typeface="Times New Roman"/>
                <a:cs typeface="Times New Roman"/>
              </a:rPr>
              <a:t>Tentukan titik-titik dijital yang </a:t>
            </a:r>
            <a:r>
              <a:rPr sz="1200" dirty="0">
                <a:latin typeface="Times New Roman"/>
                <a:cs typeface="Times New Roman"/>
              </a:rPr>
              <a:t>dilalui  oleh </a:t>
            </a:r>
            <a:r>
              <a:rPr sz="1200" spc="-5" dirty="0">
                <a:latin typeface="Times New Roman"/>
                <a:cs typeface="Times New Roman"/>
              </a:rPr>
              <a:t>garis yang </a:t>
            </a:r>
            <a:r>
              <a:rPr sz="1200" dirty="0">
                <a:latin typeface="Times New Roman"/>
                <a:cs typeface="Times New Roman"/>
              </a:rPr>
              <a:t>melalui </a:t>
            </a:r>
            <a:r>
              <a:rPr sz="1200" spc="-5" dirty="0">
                <a:latin typeface="Times New Roman"/>
                <a:cs typeface="Times New Roman"/>
              </a:rPr>
              <a:t>kedua </a:t>
            </a:r>
            <a:r>
              <a:rPr sz="1200" dirty="0">
                <a:latin typeface="Times New Roman"/>
                <a:cs typeface="Times New Roman"/>
              </a:rPr>
              <a:t>titik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tersebut!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Times New Roman"/>
                <a:cs typeface="Times New Roman"/>
              </a:rPr>
              <a:t>Jawab: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74622" y="3338829"/>
            <a:ext cx="454025" cy="0"/>
          </a:xfrm>
          <a:custGeom>
            <a:avLst/>
            <a:gdLst/>
            <a:ahLst/>
            <a:cxnLst/>
            <a:rect l="l" t="t" r="r" b="b"/>
            <a:pathLst>
              <a:path w="454025">
                <a:moveTo>
                  <a:pt x="0" y="0"/>
                </a:moveTo>
                <a:lnTo>
                  <a:pt x="453419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89750" y="3338829"/>
            <a:ext cx="299085" cy="0"/>
          </a:xfrm>
          <a:custGeom>
            <a:avLst/>
            <a:gdLst/>
            <a:ahLst/>
            <a:cxnLst/>
            <a:rect l="l" t="t" r="r" b="b"/>
            <a:pathLst>
              <a:path w="299085">
                <a:moveTo>
                  <a:pt x="0" y="0"/>
                </a:moveTo>
                <a:lnTo>
                  <a:pt x="29884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50303" y="3338829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>
                <a:moveTo>
                  <a:pt x="0" y="0"/>
                </a:moveTo>
                <a:lnTo>
                  <a:pt x="9195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76300" y="3211834"/>
            <a:ext cx="27279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Hitung nilai </a:t>
            </a:r>
            <a:r>
              <a:rPr sz="1200" i="1" spc="-5" dirty="0">
                <a:latin typeface="Times New Roman"/>
                <a:cs typeface="Times New Roman"/>
              </a:rPr>
              <a:t>m </a:t>
            </a:r>
            <a:r>
              <a:rPr sz="1200" spc="-5" dirty="0">
                <a:latin typeface="Symbol"/>
                <a:cs typeface="Symbol"/>
              </a:rPr>
              <a:t>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800" i="1" spc="44" baseline="34722" dirty="0">
                <a:latin typeface="Times New Roman"/>
                <a:cs typeface="Times New Roman"/>
              </a:rPr>
              <a:t>y</a:t>
            </a:r>
            <a:r>
              <a:rPr sz="1800" spc="44" baseline="34722" dirty="0">
                <a:latin typeface="Times New Roman"/>
                <a:cs typeface="Times New Roman"/>
              </a:rPr>
              <a:t>2 </a:t>
            </a:r>
            <a:r>
              <a:rPr sz="1800" spc="-7" baseline="34722" dirty="0">
                <a:latin typeface="Symbol"/>
                <a:cs typeface="Symbol"/>
              </a:rPr>
              <a:t></a:t>
            </a:r>
            <a:r>
              <a:rPr sz="1800" spc="-7" baseline="34722" dirty="0">
                <a:latin typeface="Times New Roman"/>
                <a:cs typeface="Times New Roman"/>
              </a:rPr>
              <a:t> </a:t>
            </a:r>
            <a:r>
              <a:rPr sz="1800" i="1" spc="-52" baseline="34722" dirty="0">
                <a:latin typeface="Times New Roman"/>
                <a:cs typeface="Times New Roman"/>
              </a:rPr>
              <a:t>y</a:t>
            </a:r>
            <a:r>
              <a:rPr sz="1800" spc="-52" baseline="34722" dirty="0">
                <a:latin typeface="Times New Roman"/>
                <a:cs typeface="Times New Roman"/>
              </a:rPr>
              <a:t>1 </a:t>
            </a:r>
            <a:r>
              <a:rPr sz="1200" spc="-5" dirty="0">
                <a:latin typeface="Symbol"/>
                <a:cs typeface="Symbol"/>
              </a:rPr>
              <a:t>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800" spc="-7" baseline="34722" dirty="0">
                <a:latin typeface="Times New Roman"/>
                <a:cs typeface="Times New Roman"/>
              </a:rPr>
              <a:t>4 </a:t>
            </a:r>
            <a:r>
              <a:rPr sz="1800" spc="44" baseline="34722" dirty="0">
                <a:latin typeface="Symbol"/>
                <a:cs typeface="Symbol"/>
              </a:rPr>
              <a:t></a:t>
            </a:r>
            <a:r>
              <a:rPr sz="1800" spc="44" baseline="34722" dirty="0">
                <a:latin typeface="Times New Roman"/>
                <a:cs typeface="Times New Roman"/>
              </a:rPr>
              <a:t>1 </a:t>
            </a:r>
            <a:r>
              <a:rPr sz="1200" spc="-5" dirty="0">
                <a:latin typeface="Symbol"/>
                <a:cs typeface="Symbol"/>
              </a:rPr>
              <a:t>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800" spc="-7" baseline="34722" dirty="0">
                <a:latin typeface="Times New Roman"/>
                <a:cs typeface="Times New Roman"/>
              </a:rPr>
              <a:t>3 </a:t>
            </a:r>
            <a:r>
              <a:rPr sz="1200" spc="-5" dirty="0">
                <a:latin typeface="Symbol"/>
                <a:cs typeface="Symbol"/>
              </a:rPr>
              <a:t>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0.75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88873" y="3330897"/>
            <a:ext cx="1160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8330" algn="l"/>
                <a:tab pos="1071245" algn="l"/>
              </a:tabLst>
            </a:pPr>
            <a:r>
              <a:rPr sz="1200" i="1" spc="40" dirty="0">
                <a:latin typeface="Times New Roman"/>
                <a:cs typeface="Times New Roman"/>
              </a:rPr>
              <a:t>x</a:t>
            </a:r>
            <a:r>
              <a:rPr sz="1200" spc="-5" dirty="0">
                <a:latin typeface="Times New Roman"/>
                <a:cs typeface="Times New Roman"/>
              </a:rPr>
              <a:t>2</a:t>
            </a:r>
            <a:r>
              <a:rPr sz="1200" spc="-114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Symbol"/>
                <a:cs typeface="Symbol"/>
              </a:rPr>
              <a:t>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i="1" spc="-90" dirty="0">
                <a:latin typeface="Times New Roman"/>
                <a:cs typeface="Times New Roman"/>
              </a:rPr>
              <a:t>x</a:t>
            </a:r>
            <a:r>
              <a:rPr sz="1200" spc="-5" dirty="0">
                <a:latin typeface="Times New Roman"/>
                <a:cs typeface="Times New Roman"/>
              </a:rPr>
              <a:t>1</a:t>
            </a:r>
            <a:r>
              <a:rPr sz="1200" dirty="0">
                <a:latin typeface="Times New Roman"/>
                <a:cs typeface="Times New Roman"/>
              </a:rPr>
              <a:t>	</a:t>
            </a:r>
            <a:r>
              <a:rPr sz="1200" spc="-5" dirty="0">
                <a:latin typeface="Times New Roman"/>
                <a:cs typeface="Times New Roman"/>
              </a:rPr>
              <a:t>6</a:t>
            </a:r>
            <a:r>
              <a:rPr sz="1200" spc="-114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Symbol"/>
                <a:cs typeface="Symbol"/>
              </a:rPr>
              <a:t>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2</a:t>
            </a:r>
            <a:r>
              <a:rPr sz="1200" dirty="0">
                <a:latin typeface="Times New Roman"/>
                <a:cs typeface="Times New Roman"/>
              </a:rPr>
              <a:t>	</a:t>
            </a:r>
            <a:r>
              <a:rPr sz="1200" spc="-5" dirty="0">
                <a:latin typeface="Times New Roman"/>
                <a:cs typeface="Times New Roman"/>
              </a:rPr>
              <a:t>4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1750" y="3718509"/>
            <a:ext cx="18097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Kemudian </a:t>
            </a:r>
            <a:r>
              <a:rPr sz="1200" dirty="0">
                <a:latin typeface="Times New Roman"/>
                <a:cs typeface="Times New Roman"/>
              </a:rPr>
              <a:t>buat </a:t>
            </a:r>
            <a:r>
              <a:rPr sz="1200" spc="-5" dirty="0">
                <a:latin typeface="Times New Roman"/>
                <a:cs typeface="Times New Roman"/>
              </a:rPr>
              <a:t>tabel berikut: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1750" y="6268618"/>
            <a:ext cx="39617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Jadi titik-titik </a:t>
            </a:r>
            <a:r>
              <a:rPr sz="1200" spc="-5" dirty="0">
                <a:latin typeface="Times New Roman"/>
                <a:cs typeface="Times New Roman"/>
              </a:rPr>
              <a:t>dijitalnya </a:t>
            </a:r>
            <a:r>
              <a:rPr sz="1200" dirty="0">
                <a:latin typeface="Times New Roman"/>
                <a:cs typeface="Times New Roman"/>
              </a:rPr>
              <a:t>adalah (2,1), </a:t>
            </a:r>
            <a:r>
              <a:rPr sz="1200" spc="-5" dirty="0">
                <a:latin typeface="Times New Roman"/>
                <a:cs typeface="Times New Roman"/>
              </a:rPr>
              <a:t>(3,2), </a:t>
            </a:r>
            <a:r>
              <a:rPr sz="1200" dirty="0">
                <a:latin typeface="Times New Roman"/>
                <a:cs typeface="Times New Roman"/>
              </a:rPr>
              <a:t>(4,3), (5,3) dan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(6,4).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1598" y="8280146"/>
            <a:ext cx="5758180" cy="549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1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Latihan: </a:t>
            </a:r>
            <a:r>
              <a:rPr sz="1200" spc="-5" dirty="0">
                <a:latin typeface="Times New Roman"/>
                <a:cs typeface="Times New Roman"/>
              </a:rPr>
              <a:t>Dengan menggunakan algoritma </a:t>
            </a:r>
            <a:r>
              <a:rPr sz="1200" dirty="0">
                <a:latin typeface="Times New Roman"/>
                <a:cs typeface="Times New Roman"/>
              </a:rPr>
              <a:t>dasar, </a:t>
            </a:r>
            <a:r>
              <a:rPr sz="1200" b="1" dirty="0">
                <a:latin typeface="Times New Roman"/>
                <a:cs typeface="Times New Roman"/>
              </a:rPr>
              <a:t>t</a:t>
            </a:r>
            <a:r>
              <a:rPr sz="1200" dirty="0">
                <a:latin typeface="Times New Roman"/>
                <a:cs typeface="Times New Roman"/>
              </a:rPr>
              <a:t>entukan </a:t>
            </a:r>
            <a:r>
              <a:rPr sz="1200" spc="-5" dirty="0">
                <a:latin typeface="Times New Roman"/>
                <a:cs typeface="Times New Roman"/>
              </a:rPr>
              <a:t>koordinat titik-titik dijital </a:t>
            </a:r>
            <a:r>
              <a:rPr sz="1200" dirty="0">
                <a:latin typeface="Times New Roman"/>
                <a:cs typeface="Times New Roman"/>
              </a:rPr>
              <a:t>untuk  </a:t>
            </a:r>
            <a:r>
              <a:rPr sz="1200" spc="-5" dirty="0">
                <a:latin typeface="Times New Roman"/>
                <a:cs typeface="Times New Roman"/>
              </a:rPr>
              <a:t>garis yang </a:t>
            </a:r>
            <a:r>
              <a:rPr sz="1200" dirty="0">
                <a:latin typeface="Times New Roman"/>
                <a:cs typeface="Times New Roman"/>
              </a:rPr>
              <a:t>dibentuk oleh dua titik </a:t>
            </a:r>
            <a:r>
              <a:rPr sz="1200" spc="-10" dirty="0">
                <a:latin typeface="Times New Roman"/>
                <a:cs typeface="Times New Roman"/>
              </a:rPr>
              <a:t>sebagai</a:t>
            </a:r>
            <a:r>
              <a:rPr sz="1200" dirty="0">
                <a:latin typeface="Times New Roman"/>
                <a:cs typeface="Times New Roman"/>
              </a:rPr>
              <a:t> berikut: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0198" y="8933027"/>
            <a:ext cx="1183640" cy="81343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200" dirty="0">
                <a:latin typeface="Times New Roman"/>
                <a:cs typeface="Times New Roman"/>
              </a:rPr>
              <a:t>a.   </a:t>
            </a:r>
            <a:r>
              <a:rPr sz="1200" spc="-5" dirty="0">
                <a:latin typeface="Times New Roman"/>
                <a:cs typeface="Times New Roman"/>
              </a:rPr>
              <a:t>(-5,5) </a:t>
            </a:r>
            <a:r>
              <a:rPr sz="1200" dirty="0">
                <a:latin typeface="Times New Roman"/>
                <a:cs typeface="Times New Roman"/>
              </a:rPr>
              <a:t>dan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(1,2)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200" dirty="0">
                <a:latin typeface="Times New Roman"/>
                <a:cs typeface="Times New Roman"/>
              </a:rPr>
              <a:t>b.   (4,3) dan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(8,-2)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1200" dirty="0">
                <a:latin typeface="Times New Roman"/>
                <a:cs typeface="Times New Roman"/>
              </a:rPr>
              <a:t>c. (2,3) dan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(5,3)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624370" y="4215158"/>
            <a:ext cx="2281645" cy="18232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97839" y="6731737"/>
            <a:ext cx="2381221" cy="14303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08885" y="9052293"/>
            <a:ext cx="4178300" cy="1190625"/>
          </a:xfrm>
          <a:custGeom>
            <a:avLst/>
            <a:gdLst/>
            <a:ahLst/>
            <a:cxnLst/>
            <a:rect l="l" t="t" r="r" b="b"/>
            <a:pathLst>
              <a:path w="4178300" h="1190625">
                <a:moveTo>
                  <a:pt x="4178299" y="0"/>
                </a:moveTo>
                <a:lnTo>
                  <a:pt x="0" y="0"/>
                </a:lnTo>
                <a:lnTo>
                  <a:pt x="0" y="1190625"/>
                </a:lnTo>
                <a:lnTo>
                  <a:pt x="4178299" y="1190625"/>
                </a:lnTo>
                <a:lnTo>
                  <a:pt x="4178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508885" y="9052293"/>
            <a:ext cx="4178300" cy="11906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300"/>
              </a:spcBef>
            </a:pPr>
            <a:r>
              <a:rPr sz="1200" i="1" dirty="0">
                <a:latin typeface="Times New Roman"/>
                <a:cs typeface="Times New Roman"/>
              </a:rPr>
              <a:t>Catatan:  Pada  </a:t>
            </a:r>
            <a:r>
              <a:rPr sz="1200" i="1" spc="-5" dirty="0">
                <a:latin typeface="Times New Roman"/>
                <a:cs typeface="Times New Roman"/>
              </a:rPr>
              <a:t>saat  </a:t>
            </a:r>
            <a:r>
              <a:rPr sz="1200" i="1" dirty="0">
                <a:latin typeface="Times New Roman"/>
                <a:cs typeface="Times New Roman"/>
              </a:rPr>
              <a:t>anda  </a:t>
            </a:r>
            <a:r>
              <a:rPr sz="1200" i="1" spc="-5" dirty="0">
                <a:latin typeface="Times New Roman"/>
                <a:cs typeface="Times New Roman"/>
              </a:rPr>
              <a:t>mengerjakan  </a:t>
            </a:r>
            <a:r>
              <a:rPr sz="1200" i="1" dirty="0">
                <a:latin typeface="Times New Roman"/>
                <a:cs typeface="Times New Roman"/>
              </a:rPr>
              <a:t>latihan  di  </a:t>
            </a:r>
            <a:r>
              <a:rPr sz="1200" i="1" spc="-10" dirty="0">
                <a:latin typeface="Times New Roman"/>
                <a:cs typeface="Times New Roman"/>
              </a:rPr>
              <a:t>atas, </a:t>
            </a:r>
            <a:r>
              <a:rPr sz="1200" i="1" spc="170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akan</a:t>
            </a:r>
            <a:endParaRPr sz="1200">
              <a:latin typeface="Times New Roman"/>
              <a:cs typeface="Times New Roman"/>
            </a:endParaRPr>
          </a:p>
          <a:p>
            <a:pPr marL="96520">
              <a:lnSpc>
                <a:spcPct val="100000"/>
              </a:lnSpc>
              <a:spcBef>
                <a:spcPts val="620"/>
              </a:spcBef>
            </a:pPr>
            <a:r>
              <a:rPr sz="1200" i="1" dirty="0">
                <a:latin typeface="Times New Roman"/>
                <a:cs typeface="Times New Roman"/>
              </a:rPr>
              <a:t>ditemui </a:t>
            </a:r>
            <a:r>
              <a:rPr sz="1200" i="1" spc="-5" dirty="0">
                <a:latin typeface="Times New Roman"/>
                <a:cs typeface="Times New Roman"/>
              </a:rPr>
              <a:t>masalah  </a:t>
            </a:r>
            <a:r>
              <a:rPr sz="1200" i="1" dirty="0">
                <a:latin typeface="Times New Roman"/>
                <a:cs typeface="Times New Roman"/>
              </a:rPr>
              <a:t>yang </a:t>
            </a:r>
            <a:r>
              <a:rPr sz="1200" i="1" spc="-5" dirty="0">
                <a:latin typeface="Times New Roman"/>
                <a:cs typeface="Times New Roman"/>
              </a:rPr>
              <a:t>tidak  </a:t>
            </a:r>
            <a:r>
              <a:rPr sz="1200" i="1" dirty="0">
                <a:latin typeface="Times New Roman"/>
                <a:cs typeface="Times New Roman"/>
              </a:rPr>
              <a:t>dapat </a:t>
            </a:r>
            <a:r>
              <a:rPr sz="1200" i="1" spc="-5" dirty="0">
                <a:latin typeface="Times New Roman"/>
                <a:cs typeface="Times New Roman"/>
              </a:rPr>
              <a:t>diselesaikan  </a:t>
            </a:r>
            <a:r>
              <a:rPr sz="1200" i="1" dirty="0">
                <a:latin typeface="Times New Roman"/>
                <a:cs typeface="Times New Roman"/>
              </a:rPr>
              <a:t>oleh </a:t>
            </a:r>
            <a:r>
              <a:rPr sz="1200" i="1" spc="260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algoritma</a:t>
            </a:r>
            <a:endParaRPr sz="1200">
              <a:latin typeface="Times New Roman"/>
              <a:cs typeface="Times New Roman"/>
            </a:endParaRPr>
          </a:p>
          <a:p>
            <a:pPr marL="96520" marR="86995">
              <a:lnSpc>
                <a:spcPct val="143100"/>
              </a:lnSpc>
              <a:spcBef>
                <a:spcPts val="20"/>
              </a:spcBef>
            </a:pPr>
            <a:r>
              <a:rPr sz="1200" i="1" spc="-5" dirty="0">
                <a:latin typeface="Times New Roman"/>
                <a:cs typeface="Times New Roman"/>
              </a:rPr>
              <a:t>dasar. Untuk </a:t>
            </a:r>
            <a:r>
              <a:rPr sz="1200" i="1" dirty="0">
                <a:latin typeface="Times New Roman"/>
                <a:cs typeface="Times New Roman"/>
              </a:rPr>
              <a:t>itu </a:t>
            </a:r>
            <a:r>
              <a:rPr sz="1200" i="1" spc="-5" dirty="0">
                <a:latin typeface="Times New Roman"/>
                <a:cs typeface="Times New Roman"/>
              </a:rPr>
              <a:t>dikembangkan </a:t>
            </a:r>
            <a:r>
              <a:rPr sz="1200" i="1" spc="-10" dirty="0">
                <a:latin typeface="Times New Roman"/>
                <a:cs typeface="Times New Roman"/>
              </a:rPr>
              <a:t>algoritma </a:t>
            </a:r>
            <a:r>
              <a:rPr sz="1200" i="1" dirty="0">
                <a:latin typeface="Times New Roman"/>
                <a:cs typeface="Times New Roman"/>
              </a:rPr>
              <a:t>lain yang </a:t>
            </a:r>
            <a:r>
              <a:rPr sz="1200" i="1" spc="-5" dirty="0">
                <a:latin typeface="Times New Roman"/>
                <a:cs typeface="Times New Roman"/>
              </a:rPr>
              <a:t>dijelaskan  </a:t>
            </a:r>
            <a:r>
              <a:rPr sz="1200" i="1" dirty="0">
                <a:latin typeface="Times New Roman"/>
                <a:cs typeface="Times New Roman"/>
              </a:rPr>
              <a:t>berikut </a:t>
            </a:r>
            <a:r>
              <a:rPr sz="1200" i="1" spc="-5" dirty="0">
                <a:latin typeface="Times New Roman"/>
                <a:cs typeface="Times New Roman"/>
              </a:rPr>
              <a:t>ini.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3677920" y="9874334"/>
            <a:ext cx="205104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sz="1200" dirty="0">
                <a:latin typeface="Times New Roman"/>
                <a:cs typeface="Times New Roman"/>
              </a:rPr>
              <a:t>3</a:t>
            </a:fld>
            <a:endParaRPr sz="1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256279" y="889000"/>
            <a:ext cx="10502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Times New Roman"/>
                <a:cs typeface="Times New Roman"/>
              </a:rPr>
              <a:t>DAFTAR</a:t>
            </a:r>
            <a:r>
              <a:rPr sz="1400" b="1" spc="-5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ISI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395" y="1602689"/>
            <a:ext cx="5554345" cy="122745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200" b="1" spc="-10" dirty="0">
                <a:latin typeface="Times New Roman"/>
                <a:cs typeface="Times New Roman"/>
              </a:rPr>
              <a:t>KATA </a:t>
            </a:r>
            <a:r>
              <a:rPr sz="1200" b="1" spc="-5" dirty="0">
                <a:latin typeface="Times New Roman"/>
                <a:cs typeface="Times New Roman"/>
              </a:rPr>
              <a:t>PENGANTAR </a:t>
            </a:r>
            <a:r>
              <a:rPr sz="1200" dirty="0">
                <a:latin typeface="Times New Roman"/>
                <a:cs typeface="Times New Roman"/>
              </a:rPr>
              <a:t>......................................................................................................</a:t>
            </a:r>
            <a:r>
              <a:rPr sz="1200" spc="2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ii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200" b="1" spc="-5" dirty="0">
                <a:latin typeface="Times New Roman"/>
                <a:cs typeface="Times New Roman"/>
              </a:rPr>
              <a:t>DAFTAR ISI </a:t>
            </a:r>
            <a:r>
              <a:rPr sz="1200" dirty="0">
                <a:latin typeface="Times New Roman"/>
                <a:cs typeface="Times New Roman"/>
              </a:rPr>
              <a:t>.....................................................................................................................</a:t>
            </a:r>
            <a:r>
              <a:rPr sz="1200" spc="-1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iii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1200" b="1" spc="-5" dirty="0">
                <a:latin typeface="Times New Roman"/>
                <a:cs typeface="Times New Roman"/>
              </a:rPr>
              <a:t>DESKRIPSI </a:t>
            </a:r>
            <a:r>
              <a:rPr sz="1200" b="1" dirty="0">
                <a:latin typeface="Times New Roman"/>
                <a:cs typeface="Times New Roman"/>
              </a:rPr>
              <a:t>MATA </a:t>
            </a:r>
            <a:r>
              <a:rPr sz="1200" b="1" spc="-5" dirty="0">
                <a:latin typeface="Times New Roman"/>
                <a:cs typeface="Times New Roman"/>
              </a:rPr>
              <a:t>KULIAH  </a:t>
            </a:r>
            <a:r>
              <a:rPr sz="1200" dirty="0">
                <a:latin typeface="Times New Roman"/>
                <a:cs typeface="Times New Roman"/>
              </a:rPr>
              <a:t>.......................................................................................</a:t>
            </a:r>
            <a:r>
              <a:rPr sz="1200" spc="-14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vi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spc="-5" dirty="0">
                <a:latin typeface="Times New Roman"/>
                <a:cs typeface="Times New Roman"/>
              </a:rPr>
              <a:t>MODUL I TINJAUAN UMUM GRAFIKA</a:t>
            </a:r>
            <a:r>
              <a:rPr sz="1200" b="1" spc="3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KOMPUTER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58595" y="2801620"/>
            <a:ext cx="5120640" cy="1785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375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I. </a:t>
            </a:r>
            <a:r>
              <a:rPr sz="1200" dirty="0">
                <a:latin typeface="Times New Roman"/>
                <a:cs typeface="Times New Roman"/>
              </a:rPr>
              <a:t>1 </a:t>
            </a:r>
            <a:r>
              <a:rPr sz="1200" spc="-5" dirty="0">
                <a:latin typeface="Times New Roman"/>
                <a:cs typeface="Times New Roman"/>
              </a:rPr>
              <a:t>Apakah yang Dimaksud dengan Grafika Komputer </a:t>
            </a:r>
            <a:r>
              <a:rPr sz="1200" dirty="0">
                <a:latin typeface="Times New Roman"/>
                <a:cs typeface="Times New Roman"/>
              </a:rPr>
              <a:t>.................................. 1  </a:t>
            </a:r>
            <a:r>
              <a:rPr sz="1200" spc="-10" dirty="0">
                <a:latin typeface="Times New Roman"/>
                <a:cs typeface="Times New Roman"/>
              </a:rPr>
              <a:t>I. </a:t>
            </a:r>
            <a:r>
              <a:rPr sz="1200" dirty="0">
                <a:latin typeface="Times New Roman"/>
                <a:cs typeface="Times New Roman"/>
              </a:rPr>
              <a:t>2 Ruang </a:t>
            </a:r>
            <a:r>
              <a:rPr sz="1200" spc="-5" dirty="0">
                <a:latin typeface="Times New Roman"/>
                <a:cs typeface="Times New Roman"/>
              </a:rPr>
              <a:t>Lingkup Grafika Komputer.............................................................. </a:t>
            </a:r>
            <a:r>
              <a:rPr sz="1200" dirty="0">
                <a:latin typeface="Times New Roman"/>
                <a:cs typeface="Times New Roman"/>
              </a:rPr>
              <a:t>2  </a:t>
            </a:r>
            <a:r>
              <a:rPr sz="1200" spc="-10" dirty="0">
                <a:latin typeface="Times New Roman"/>
                <a:cs typeface="Times New Roman"/>
              </a:rPr>
              <a:t>I. </a:t>
            </a:r>
            <a:r>
              <a:rPr sz="1200" dirty="0">
                <a:latin typeface="Times New Roman"/>
                <a:cs typeface="Times New Roman"/>
              </a:rPr>
              <a:t>3       Sejarah </a:t>
            </a:r>
            <a:r>
              <a:rPr sz="1200" spc="-5" dirty="0">
                <a:latin typeface="Times New Roman"/>
                <a:cs typeface="Times New Roman"/>
              </a:rPr>
              <a:t>Grafika Komputer...........................................................................  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37500"/>
              </a:lnSpc>
            </a:pPr>
            <a:r>
              <a:rPr sz="1200" spc="-10" dirty="0">
                <a:latin typeface="Times New Roman"/>
                <a:cs typeface="Times New Roman"/>
              </a:rPr>
              <a:t>I. </a:t>
            </a:r>
            <a:r>
              <a:rPr sz="1200" dirty="0">
                <a:latin typeface="Times New Roman"/>
                <a:cs typeface="Times New Roman"/>
              </a:rPr>
              <a:t>4 </a:t>
            </a:r>
            <a:r>
              <a:rPr sz="1200" spc="-5" dirty="0">
                <a:latin typeface="Times New Roman"/>
                <a:cs typeface="Times New Roman"/>
              </a:rPr>
              <a:t>Perkembangan Keilmuan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10" dirty="0">
                <a:latin typeface="Times New Roman"/>
                <a:cs typeface="Times New Roman"/>
              </a:rPr>
              <a:t>Pustaka </a:t>
            </a:r>
            <a:r>
              <a:rPr sz="1200" spc="-5" dirty="0">
                <a:latin typeface="Times New Roman"/>
                <a:cs typeface="Times New Roman"/>
              </a:rPr>
              <a:t>Grafika </a:t>
            </a:r>
            <a:r>
              <a:rPr sz="1200" dirty="0">
                <a:latin typeface="Times New Roman"/>
                <a:cs typeface="Times New Roman"/>
              </a:rPr>
              <a:t>Komputer.......................... 4  </a:t>
            </a:r>
            <a:r>
              <a:rPr sz="1200" spc="-10" dirty="0">
                <a:latin typeface="Times New Roman"/>
                <a:cs typeface="Times New Roman"/>
              </a:rPr>
              <a:t>I. </a:t>
            </a:r>
            <a:r>
              <a:rPr sz="1200" dirty="0">
                <a:latin typeface="Times New Roman"/>
                <a:cs typeface="Times New Roman"/>
              </a:rPr>
              <a:t>5 </a:t>
            </a:r>
            <a:r>
              <a:rPr sz="1200" spc="-5" dirty="0">
                <a:latin typeface="Times New Roman"/>
                <a:cs typeface="Times New Roman"/>
              </a:rPr>
              <a:t>Aplikasi-aplikasi Grafika Komputer </a:t>
            </a:r>
            <a:r>
              <a:rPr sz="1200" dirty="0">
                <a:latin typeface="Times New Roman"/>
                <a:cs typeface="Times New Roman"/>
              </a:rPr>
              <a:t>........................................................... 6  </a:t>
            </a:r>
            <a:r>
              <a:rPr sz="1200" spc="-10" dirty="0">
                <a:latin typeface="Times New Roman"/>
                <a:cs typeface="Times New Roman"/>
              </a:rPr>
              <a:t>I. </a:t>
            </a:r>
            <a:r>
              <a:rPr sz="1200" dirty="0">
                <a:latin typeface="Times New Roman"/>
                <a:cs typeface="Times New Roman"/>
              </a:rPr>
              <a:t>6      Perkakas </a:t>
            </a:r>
            <a:r>
              <a:rPr sz="1200" spc="-5" dirty="0">
                <a:latin typeface="Times New Roman"/>
                <a:cs typeface="Times New Roman"/>
              </a:rPr>
              <a:t>Grafika Komputer </a:t>
            </a:r>
            <a:r>
              <a:rPr sz="1200" dirty="0">
                <a:latin typeface="Times New Roman"/>
                <a:cs typeface="Times New Roman"/>
              </a:rPr>
              <a:t>........................................................................ 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7</a:t>
            </a:r>
            <a:endParaRPr sz="12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540"/>
              </a:spcBef>
            </a:pPr>
            <a:r>
              <a:rPr sz="1200" spc="-10" dirty="0">
                <a:latin typeface="Times New Roman"/>
                <a:cs typeface="Times New Roman"/>
              </a:rPr>
              <a:t>I.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7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00555" y="4378959"/>
            <a:ext cx="4716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Model Dasar Grafika </a:t>
            </a:r>
            <a:r>
              <a:rPr sz="1200" dirty="0">
                <a:latin typeface="Times New Roman"/>
                <a:cs typeface="Times New Roman"/>
              </a:rPr>
              <a:t>Komputer..................................................................</a:t>
            </a:r>
            <a:r>
              <a:rPr sz="1200" spc="229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1395" y="4630420"/>
            <a:ext cx="5615940" cy="714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Daftar </a:t>
            </a:r>
            <a:r>
              <a:rPr sz="1200" spc="-5" dirty="0">
                <a:latin typeface="Times New Roman"/>
                <a:cs typeface="Times New Roman"/>
              </a:rPr>
              <a:t>Pustaka </a:t>
            </a:r>
            <a:r>
              <a:rPr sz="1200" dirty="0">
                <a:latin typeface="Times New Roman"/>
                <a:cs typeface="Times New Roman"/>
              </a:rPr>
              <a:t>........................................................................................................</a:t>
            </a:r>
            <a:r>
              <a:rPr sz="1200" spc="2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19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1200" b="1" spc="-5" dirty="0">
                <a:latin typeface="Times New Roman"/>
                <a:cs typeface="Times New Roman"/>
              </a:rPr>
              <a:t>MODUL </a:t>
            </a:r>
            <a:r>
              <a:rPr sz="1200" b="1" spc="-10" dirty="0">
                <a:latin typeface="Times New Roman"/>
                <a:cs typeface="Times New Roman"/>
              </a:rPr>
              <a:t>II </a:t>
            </a:r>
            <a:r>
              <a:rPr sz="1200" b="1" spc="-5" dirty="0">
                <a:latin typeface="Times New Roman"/>
                <a:cs typeface="Times New Roman"/>
              </a:rPr>
              <a:t>PENGGAMBARAN </a:t>
            </a:r>
            <a:r>
              <a:rPr sz="1200" b="1" dirty="0">
                <a:latin typeface="Times New Roman"/>
                <a:cs typeface="Times New Roman"/>
              </a:rPr>
              <a:t>OBJEK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PRIMITIF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58595" y="5316220"/>
            <a:ext cx="23876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375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I</a:t>
            </a:r>
            <a:r>
              <a:rPr sz="1200" spc="-2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.1  I</a:t>
            </a:r>
            <a:r>
              <a:rPr sz="1200" spc="-2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.2  I</a:t>
            </a:r>
            <a:r>
              <a:rPr sz="1200" spc="-2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.3  I</a:t>
            </a:r>
            <a:r>
              <a:rPr sz="1200" spc="-2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.4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00555" y="5316220"/>
            <a:ext cx="4716780" cy="10312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1200" spc="-5" dirty="0">
                <a:latin typeface="Times New Roman"/>
                <a:cs typeface="Times New Roman"/>
              </a:rPr>
              <a:t>Pengertian </a:t>
            </a:r>
            <a:r>
              <a:rPr sz="1200" dirty="0">
                <a:latin typeface="Times New Roman"/>
                <a:cs typeface="Times New Roman"/>
              </a:rPr>
              <a:t>objek primitif.............................................................................</a:t>
            </a:r>
            <a:r>
              <a:rPr sz="1200" spc="1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20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200" spc="-5" dirty="0">
                <a:latin typeface="Times New Roman"/>
                <a:cs typeface="Times New Roman"/>
              </a:rPr>
              <a:t>Penggambaran </a:t>
            </a:r>
            <a:r>
              <a:rPr sz="1200" dirty="0">
                <a:latin typeface="Times New Roman"/>
                <a:cs typeface="Times New Roman"/>
              </a:rPr>
              <a:t>Titik dan </a:t>
            </a:r>
            <a:r>
              <a:rPr sz="1200" spc="-5" dirty="0">
                <a:latin typeface="Times New Roman"/>
                <a:cs typeface="Times New Roman"/>
              </a:rPr>
              <a:t>Garis </a:t>
            </a:r>
            <a:r>
              <a:rPr sz="1200" dirty="0">
                <a:latin typeface="Times New Roman"/>
                <a:cs typeface="Times New Roman"/>
              </a:rPr>
              <a:t>....................................................................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21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200" spc="-5" dirty="0">
                <a:latin typeface="Times New Roman"/>
                <a:cs typeface="Times New Roman"/>
              </a:rPr>
              <a:t>Algoritma Penggambaran </a:t>
            </a:r>
            <a:r>
              <a:rPr sz="1200" spc="-10" dirty="0">
                <a:latin typeface="Times New Roman"/>
                <a:cs typeface="Times New Roman"/>
              </a:rPr>
              <a:t>Lingkaran </a:t>
            </a:r>
            <a:r>
              <a:rPr sz="1200" dirty="0">
                <a:latin typeface="Times New Roman"/>
                <a:cs typeface="Times New Roman"/>
              </a:rPr>
              <a:t>..........................................................</a:t>
            </a:r>
            <a:r>
              <a:rPr sz="1200" spc="2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29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200" dirty="0">
                <a:latin typeface="Times New Roman"/>
                <a:cs typeface="Times New Roman"/>
              </a:rPr>
              <a:t>Implementasi </a:t>
            </a:r>
            <a:r>
              <a:rPr sz="1200" spc="-5" dirty="0">
                <a:latin typeface="Times New Roman"/>
                <a:cs typeface="Times New Roman"/>
              </a:rPr>
              <a:t>Penggambaran </a:t>
            </a:r>
            <a:r>
              <a:rPr sz="1200" dirty="0">
                <a:latin typeface="Times New Roman"/>
                <a:cs typeface="Times New Roman"/>
              </a:rPr>
              <a:t>Titik..............................................................</a:t>
            </a:r>
            <a:r>
              <a:rPr sz="1200" spc="1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33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9495" y="6390640"/>
            <a:ext cx="5577840" cy="714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16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Daftar </a:t>
            </a:r>
            <a:r>
              <a:rPr sz="1200" spc="-5" dirty="0">
                <a:latin typeface="Times New Roman"/>
                <a:cs typeface="Times New Roman"/>
              </a:rPr>
              <a:t>Pustaka </a:t>
            </a:r>
            <a:r>
              <a:rPr sz="1200" dirty="0">
                <a:latin typeface="Times New Roman"/>
                <a:cs typeface="Times New Roman"/>
              </a:rPr>
              <a:t>........................................................................................................</a:t>
            </a:r>
            <a:r>
              <a:rPr sz="1200" spc="2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36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1200" b="1" spc="-5" dirty="0">
                <a:latin typeface="Times New Roman"/>
                <a:cs typeface="Times New Roman"/>
              </a:rPr>
              <a:t>MODUL </a:t>
            </a:r>
            <a:r>
              <a:rPr sz="1200" b="1" spc="-10" dirty="0">
                <a:latin typeface="Times New Roman"/>
                <a:cs typeface="Times New Roman"/>
              </a:rPr>
              <a:t>III </a:t>
            </a:r>
            <a:r>
              <a:rPr sz="1200" b="1" spc="-5" dirty="0">
                <a:latin typeface="Times New Roman"/>
                <a:cs typeface="Times New Roman"/>
              </a:rPr>
              <a:t>ATRIBUT OUTPUT</a:t>
            </a:r>
            <a:r>
              <a:rPr sz="1200" b="1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PRIMITIF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58595" y="7076440"/>
            <a:ext cx="327660" cy="12827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1200" spc="-5" dirty="0">
                <a:latin typeface="Times New Roman"/>
                <a:cs typeface="Times New Roman"/>
              </a:rPr>
              <a:t>III.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200" spc="-5" dirty="0">
                <a:latin typeface="Times New Roman"/>
                <a:cs typeface="Times New Roman"/>
              </a:rPr>
              <a:t>III.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200" spc="-5" dirty="0">
                <a:latin typeface="Times New Roman"/>
                <a:cs typeface="Times New Roman"/>
              </a:rPr>
              <a:t>III.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3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200" spc="-5" dirty="0">
                <a:latin typeface="Times New Roman"/>
                <a:cs typeface="Times New Roman"/>
              </a:rPr>
              <a:t>III.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4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200" spc="-5" dirty="0">
                <a:latin typeface="Times New Roman"/>
                <a:cs typeface="Times New Roman"/>
              </a:rPr>
              <a:t>III.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00555" y="7076440"/>
            <a:ext cx="4716780" cy="1282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375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Pengertian atribut </a:t>
            </a:r>
            <a:r>
              <a:rPr sz="1200" dirty="0">
                <a:latin typeface="Times New Roman"/>
                <a:cs typeface="Times New Roman"/>
              </a:rPr>
              <a:t>output </a:t>
            </a:r>
            <a:r>
              <a:rPr sz="1200" spc="-5" dirty="0">
                <a:latin typeface="Times New Roman"/>
                <a:cs typeface="Times New Roman"/>
              </a:rPr>
              <a:t>primitif </a:t>
            </a:r>
            <a:r>
              <a:rPr sz="1200" dirty="0">
                <a:latin typeface="Times New Roman"/>
                <a:cs typeface="Times New Roman"/>
              </a:rPr>
              <a:t>................................................................ 37  </a:t>
            </a:r>
            <a:r>
              <a:rPr sz="1200" spc="-5" dirty="0">
                <a:latin typeface="Times New Roman"/>
                <a:cs typeface="Times New Roman"/>
              </a:rPr>
              <a:t>Atribut </a:t>
            </a:r>
            <a:r>
              <a:rPr sz="1200" dirty="0">
                <a:latin typeface="Times New Roman"/>
                <a:cs typeface="Times New Roman"/>
              </a:rPr>
              <a:t>Garis................................................................................................</a:t>
            </a:r>
            <a:r>
              <a:rPr sz="1200" spc="1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37</a:t>
            </a:r>
            <a:endParaRPr sz="12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37500"/>
              </a:lnSpc>
            </a:pPr>
            <a:r>
              <a:rPr sz="1200" spc="-5" dirty="0">
                <a:latin typeface="Times New Roman"/>
                <a:cs typeface="Times New Roman"/>
              </a:rPr>
              <a:t>Fill </a:t>
            </a:r>
            <a:r>
              <a:rPr sz="1200" spc="-10" dirty="0">
                <a:latin typeface="Times New Roman"/>
                <a:cs typeface="Times New Roman"/>
              </a:rPr>
              <a:t>Area </a:t>
            </a:r>
            <a:r>
              <a:rPr sz="1200" dirty="0">
                <a:latin typeface="Times New Roman"/>
                <a:cs typeface="Times New Roman"/>
              </a:rPr>
              <a:t>Primitif ......................................................................................... 39  </a:t>
            </a:r>
            <a:r>
              <a:rPr sz="1200" spc="-5" dirty="0">
                <a:latin typeface="Times New Roman"/>
                <a:cs typeface="Times New Roman"/>
              </a:rPr>
              <a:t>Karakter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Pembentukan Karakter </a:t>
            </a:r>
            <a:r>
              <a:rPr sz="1200" dirty="0">
                <a:latin typeface="Times New Roman"/>
                <a:cs typeface="Times New Roman"/>
              </a:rPr>
              <a:t>.......................................................... 41  </a:t>
            </a:r>
            <a:r>
              <a:rPr sz="1200" spc="-5" dirty="0">
                <a:latin typeface="Times New Roman"/>
                <a:cs typeface="Times New Roman"/>
              </a:rPr>
              <a:t>Antialiasing </a:t>
            </a:r>
            <a:r>
              <a:rPr sz="1200" dirty="0">
                <a:latin typeface="Times New Roman"/>
                <a:cs typeface="Times New Roman"/>
              </a:rPr>
              <a:t>.................................................................................................</a:t>
            </a:r>
            <a:r>
              <a:rPr sz="1200" spc="1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45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01395" y="8402319"/>
            <a:ext cx="5615940" cy="1214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Daftar </a:t>
            </a:r>
            <a:r>
              <a:rPr sz="1200" spc="-5" dirty="0">
                <a:latin typeface="Times New Roman"/>
                <a:cs typeface="Times New Roman"/>
              </a:rPr>
              <a:t>Pustaka </a:t>
            </a:r>
            <a:r>
              <a:rPr sz="1200" dirty="0">
                <a:latin typeface="Times New Roman"/>
                <a:cs typeface="Times New Roman"/>
              </a:rPr>
              <a:t>........................................................................................................</a:t>
            </a:r>
            <a:r>
              <a:rPr sz="1200" spc="2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49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1200" b="1" spc="-5" dirty="0">
                <a:latin typeface="Times New Roman"/>
                <a:cs typeface="Times New Roman"/>
              </a:rPr>
              <a:t>MODUL </a:t>
            </a:r>
            <a:r>
              <a:rPr sz="1200" b="1" spc="-10" dirty="0">
                <a:latin typeface="Times New Roman"/>
                <a:cs typeface="Times New Roman"/>
              </a:rPr>
              <a:t>IV </a:t>
            </a:r>
            <a:r>
              <a:rPr sz="1200" b="1" spc="-5" dirty="0">
                <a:latin typeface="Times New Roman"/>
                <a:cs typeface="Times New Roman"/>
              </a:rPr>
              <a:t>WINDOWING DAN</a:t>
            </a:r>
            <a:r>
              <a:rPr sz="1200" b="1" spc="-2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CLIPPING</a:t>
            </a:r>
            <a:endParaRPr sz="12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520"/>
              </a:spcBef>
              <a:tabLst>
                <a:tab pos="911225" algn="l"/>
              </a:tabLst>
            </a:pPr>
            <a:r>
              <a:rPr sz="1200" spc="-15" dirty="0">
                <a:latin typeface="Times New Roman"/>
                <a:cs typeface="Times New Roman"/>
              </a:rPr>
              <a:t>IV.</a:t>
            </a:r>
            <a:r>
              <a:rPr sz="1200" dirty="0">
                <a:latin typeface="Times New Roman"/>
                <a:cs typeface="Times New Roman"/>
              </a:rPr>
              <a:t> 1	</a:t>
            </a:r>
            <a:r>
              <a:rPr sz="1200" spc="-5" dirty="0">
                <a:latin typeface="Times New Roman"/>
                <a:cs typeface="Times New Roman"/>
              </a:rPr>
              <a:t>Model Konseptual Grafika Komputer </a:t>
            </a:r>
            <a:r>
              <a:rPr sz="1200" dirty="0">
                <a:latin typeface="Times New Roman"/>
                <a:cs typeface="Times New Roman"/>
              </a:rPr>
              <a:t>.........................................................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50</a:t>
            </a:r>
            <a:endParaRPr sz="12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540"/>
              </a:spcBef>
              <a:tabLst>
                <a:tab pos="911225" algn="l"/>
              </a:tabLst>
            </a:pPr>
            <a:r>
              <a:rPr sz="1200" spc="-15" dirty="0">
                <a:latin typeface="Times New Roman"/>
                <a:cs typeface="Times New Roman"/>
              </a:rPr>
              <a:t>IV.</a:t>
            </a:r>
            <a:r>
              <a:rPr sz="1200" dirty="0">
                <a:latin typeface="Times New Roman"/>
                <a:cs typeface="Times New Roman"/>
              </a:rPr>
              <a:t> 2	Transformasi </a:t>
            </a:r>
            <a:r>
              <a:rPr sz="1200" spc="-5" dirty="0">
                <a:latin typeface="Times New Roman"/>
                <a:cs typeface="Times New Roman"/>
              </a:rPr>
              <a:t>Windows-Viewport </a:t>
            </a:r>
            <a:r>
              <a:rPr sz="1200" dirty="0">
                <a:latin typeface="Times New Roman"/>
                <a:cs typeface="Times New Roman"/>
              </a:rPr>
              <a:t>...............................................................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51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24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901700" y="810209"/>
            <a:ext cx="5760720" cy="882650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720"/>
              </a:spcBef>
            </a:pPr>
            <a:r>
              <a:rPr sz="1200" dirty="0">
                <a:latin typeface="Times New Roman"/>
                <a:cs typeface="Times New Roman"/>
              </a:rPr>
              <a:t>d.   (2,3) dan</a:t>
            </a:r>
            <a:r>
              <a:rPr sz="1200" spc="-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(2,5)</a:t>
            </a:r>
            <a:endParaRPr sz="12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620"/>
              </a:spcBef>
            </a:pPr>
            <a:r>
              <a:rPr sz="1200" dirty="0">
                <a:latin typeface="Times New Roman"/>
                <a:cs typeface="Times New Roman"/>
              </a:rPr>
              <a:t>e.   (6,4) dan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(2,1)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spc="-5" dirty="0">
                <a:latin typeface="Times New Roman"/>
                <a:cs typeface="Times New Roman"/>
              </a:rPr>
              <a:t>Algoritma </a:t>
            </a:r>
            <a:r>
              <a:rPr sz="1200" b="1" spc="-10" dirty="0">
                <a:latin typeface="Times New Roman"/>
                <a:cs typeface="Times New Roman"/>
              </a:rPr>
              <a:t>DDA </a:t>
            </a:r>
            <a:r>
              <a:rPr sz="1200" b="1" dirty="0">
                <a:latin typeface="Times New Roman"/>
                <a:cs typeface="Times New Roman"/>
              </a:rPr>
              <a:t>(Digital </a:t>
            </a:r>
            <a:r>
              <a:rPr sz="1200" b="1" spc="-5" dirty="0">
                <a:latin typeface="Times New Roman"/>
                <a:cs typeface="Times New Roman"/>
              </a:rPr>
              <a:t>Differential</a:t>
            </a:r>
            <a:r>
              <a:rPr sz="1200" b="1" spc="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Analyzer)</a:t>
            </a:r>
            <a:endParaRPr sz="1200">
              <a:latin typeface="Times New Roman"/>
              <a:cs typeface="Times New Roman"/>
            </a:endParaRPr>
          </a:p>
          <a:p>
            <a:pPr marL="12700" marR="5715" indent="225425" algn="just">
              <a:lnSpc>
                <a:spcPct val="143800"/>
              </a:lnSpc>
              <a:spcBef>
                <a:spcPts val="970"/>
              </a:spcBef>
            </a:pPr>
            <a:r>
              <a:rPr sz="1200" dirty="0">
                <a:latin typeface="Times New Roman"/>
                <a:cs typeface="Times New Roman"/>
              </a:rPr>
              <a:t>DDA adalah </a:t>
            </a:r>
            <a:r>
              <a:rPr sz="1200" spc="-5" dirty="0">
                <a:latin typeface="Times New Roman"/>
                <a:cs typeface="Times New Roman"/>
              </a:rPr>
              <a:t>algoritma </a:t>
            </a:r>
            <a:r>
              <a:rPr sz="1200" dirty="0">
                <a:latin typeface="Times New Roman"/>
                <a:cs typeface="Times New Roman"/>
              </a:rPr>
              <a:t>pembentukan </a:t>
            </a:r>
            <a:r>
              <a:rPr sz="1200" spc="-5" dirty="0">
                <a:latin typeface="Times New Roman"/>
                <a:cs typeface="Times New Roman"/>
              </a:rPr>
              <a:t>garis berdasarkan perhitungan </a:t>
            </a:r>
            <a:r>
              <a:rPr sz="1200" dirty="0">
                <a:latin typeface="Times New Roman"/>
                <a:cs typeface="Times New Roman"/>
              </a:rPr>
              <a:t>Δx </a:t>
            </a:r>
            <a:r>
              <a:rPr sz="1200" spc="-5" dirty="0">
                <a:latin typeface="Times New Roman"/>
                <a:cs typeface="Times New Roman"/>
              </a:rPr>
              <a:t>dan Δy,  menggunakan </a:t>
            </a:r>
            <a:r>
              <a:rPr sz="1200" dirty="0">
                <a:latin typeface="Times New Roman"/>
                <a:cs typeface="Times New Roman"/>
              </a:rPr>
              <a:t>rumus y = m. Δ x. </a:t>
            </a:r>
            <a:r>
              <a:rPr sz="1200" spc="-5" dirty="0">
                <a:latin typeface="Times New Roman"/>
                <a:cs typeface="Times New Roman"/>
              </a:rPr>
              <a:t>Garis </a:t>
            </a:r>
            <a:r>
              <a:rPr sz="1200" dirty="0">
                <a:latin typeface="Times New Roman"/>
                <a:cs typeface="Times New Roman"/>
              </a:rPr>
              <a:t>dibuat </a:t>
            </a: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menentukan </a:t>
            </a:r>
            <a:r>
              <a:rPr sz="1200" spc="-10" dirty="0">
                <a:latin typeface="Times New Roman"/>
                <a:cs typeface="Times New Roman"/>
              </a:rPr>
              <a:t>dua </a:t>
            </a:r>
            <a:r>
              <a:rPr sz="1200" spc="-5" dirty="0">
                <a:latin typeface="Times New Roman"/>
                <a:cs typeface="Times New Roman"/>
              </a:rPr>
              <a:t>endpoint yaitu </a:t>
            </a:r>
            <a:r>
              <a:rPr sz="1200" dirty="0">
                <a:latin typeface="Times New Roman"/>
                <a:cs typeface="Times New Roman"/>
              </a:rPr>
              <a:t>titik  awal dan titik akhir. </a:t>
            </a:r>
            <a:r>
              <a:rPr sz="1200" spc="-5" dirty="0">
                <a:latin typeface="Times New Roman"/>
                <a:cs typeface="Times New Roman"/>
              </a:rPr>
              <a:t>Setiap koordinat </a:t>
            </a:r>
            <a:r>
              <a:rPr sz="1200" dirty="0">
                <a:latin typeface="Times New Roman"/>
                <a:cs typeface="Times New Roman"/>
              </a:rPr>
              <a:t>titik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membentuk </a:t>
            </a:r>
            <a:r>
              <a:rPr sz="1200" spc="-5" dirty="0">
                <a:latin typeface="Times New Roman"/>
                <a:cs typeface="Times New Roman"/>
              </a:rPr>
              <a:t>garis diperoleh dari perhitungan,  </a:t>
            </a:r>
            <a:r>
              <a:rPr sz="1200" dirty="0">
                <a:latin typeface="Times New Roman"/>
                <a:cs typeface="Times New Roman"/>
              </a:rPr>
              <a:t>kemudian </a:t>
            </a:r>
            <a:r>
              <a:rPr sz="1200" spc="-5" dirty="0">
                <a:latin typeface="Times New Roman"/>
                <a:cs typeface="Times New Roman"/>
              </a:rPr>
              <a:t>dikonversikan </a:t>
            </a:r>
            <a:r>
              <a:rPr sz="1200" dirty="0">
                <a:latin typeface="Times New Roman"/>
                <a:cs typeface="Times New Roman"/>
              </a:rPr>
              <a:t>menjadi </a:t>
            </a:r>
            <a:r>
              <a:rPr sz="1200" spc="-5" dirty="0">
                <a:latin typeface="Times New Roman"/>
                <a:cs typeface="Times New Roman"/>
              </a:rPr>
              <a:t>nilai integer. Langkah-langkah </a:t>
            </a:r>
            <a:r>
              <a:rPr sz="1200" dirty="0">
                <a:latin typeface="Times New Roman"/>
                <a:cs typeface="Times New Roman"/>
              </a:rPr>
              <a:t>pembentukan </a:t>
            </a:r>
            <a:r>
              <a:rPr sz="1200" spc="-5" dirty="0">
                <a:latin typeface="Times New Roman"/>
                <a:cs typeface="Times New Roman"/>
              </a:rPr>
              <a:t>menurut  </a:t>
            </a:r>
            <a:r>
              <a:rPr sz="1200" dirty="0">
                <a:latin typeface="Times New Roman"/>
                <a:cs typeface="Times New Roman"/>
              </a:rPr>
              <a:t>algoritma </a:t>
            </a:r>
            <a:r>
              <a:rPr sz="1200" spc="-15" dirty="0">
                <a:latin typeface="Times New Roman"/>
                <a:cs typeface="Times New Roman"/>
              </a:rPr>
              <a:t>DDA, </a:t>
            </a:r>
            <a:r>
              <a:rPr sz="1200" spc="-5" dirty="0">
                <a:latin typeface="Times New Roman"/>
                <a:cs typeface="Times New Roman"/>
              </a:rPr>
              <a:t>yaitu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Tentukan </a:t>
            </a:r>
            <a:r>
              <a:rPr sz="1200" spc="-10" dirty="0">
                <a:latin typeface="Times New Roman"/>
                <a:cs typeface="Times New Roman"/>
              </a:rPr>
              <a:t>dua </a:t>
            </a:r>
            <a:r>
              <a:rPr sz="1200" dirty="0">
                <a:latin typeface="Times New Roman"/>
                <a:cs typeface="Times New Roman"/>
              </a:rPr>
              <a:t>titik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akan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dihubungkan.</a:t>
            </a:r>
            <a:endParaRPr sz="1200">
              <a:latin typeface="Times New Roman"/>
              <a:cs typeface="Times New Roman"/>
            </a:endParaRPr>
          </a:p>
          <a:p>
            <a:pPr marL="469900" indent="-229235">
              <a:lnSpc>
                <a:spcPct val="100000"/>
              </a:lnSpc>
              <a:spcBef>
                <a:spcPts val="620"/>
              </a:spcBef>
              <a:buAutoNum type="arabicPeriod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Tentukan </a:t>
            </a:r>
            <a:r>
              <a:rPr sz="1200" spc="-5" dirty="0">
                <a:latin typeface="Times New Roman"/>
                <a:cs typeface="Times New Roman"/>
              </a:rPr>
              <a:t>salah </a:t>
            </a:r>
            <a:r>
              <a:rPr sz="1200" dirty="0">
                <a:latin typeface="Times New Roman"/>
                <a:cs typeface="Times New Roman"/>
              </a:rPr>
              <a:t>satu titik </a:t>
            </a:r>
            <a:r>
              <a:rPr sz="1200" spc="-5" dirty="0">
                <a:latin typeface="Times New Roman"/>
                <a:cs typeface="Times New Roman"/>
              </a:rPr>
              <a:t>sebagai </a:t>
            </a:r>
            <a:r>
              <a:rPr sz="1200" dirty="0">
                <a:latin typeface="Times New Roman"/>
                <a:cs typeface="Times New Roman"/>
              </a:rPr>
              <a:t>titik awal (x0, </a:t>
            </a:r>
            <a:r>
              <a:rPr sz="1200" spc="-15" dirty="0">
                <a:latin typeface="Times New Roman"/>
                <a:cs typeface="Times New Roman"/>
              </a:rPr>
              <a:t>y0) </a:t>
            </a:r>
            <a:r>
              <a:rPr sz="1200" dirty="0">
                <a:latin typeface="Times New Roman"/>
                <a:cs typeface="Times New Roman"/>
              </a:rPr>
              <a:t>dan titik akhir (x1,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y1).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640"/>
              </a:spcBef>
              <a:buAutoNum type="arabicPeriod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Hitung Δx = x1 – x0 dan Δ y = </a:t>
            </a:r>
            <a:r>
              <a:rPr sz="1200" spc="-15" dirty="0">
                <a:latin typeface="Times New Roman"/>
                <a:cs typeface="Times New Roman"/>
              </a:rPr>
              <a:t>y1 </a:t>
            </a:r>
            <a:r>
              <a:rPr sz="1200" dirty="0">
                <a:latin typeface="Times New Roman"/>
                <a:cs typeface="Times New Roman"/>
              </a:rPr>
              <a:t>–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y0.</a:t>
            </a:r>
            <a:endParaRPr sz="1200">
              <a:latin typeface="Times New Roman"/>
              <a:cs typeface="Times New Roman"/>
            </a:endParaRPr>
          </a:p>
          <a:p>
            <a:pPr marL="469900" marR="5715" indent="-228600">
              <a:lnSpc>
                <a:spcPts val="2080"/>
              </a:lnSpc>
              <a:spcBef>
                <a:spcPts val="155"/>
              </a:spcBef>
              <a:buAutoNum type="arabicPeriod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Tentukan step, </a:t>
            </a:r>
            <a:r>
              <a:rPr sz="1200" spc="-5" dirty="0">
                <a:latin typeface="Times New Roman"/>
                <a:cs typeface="Times New Roman"/>
              </a:rPr>
              <a:t>yaitu </a:t>
            </a:r>
            <a:r>
              <a:rPr sz="1200" dirty="0">
                <a:latin typeface="Times New Roman"/>
                <a:cs typeface="Times New Roman"/>
              </a:rPr>
              <a:t>jarak </a:t>
            </a:r>
            <a:r>
              <a:rPr sz="1200" spc="-5" dirty="0">
                <a:latin typeface="Times New Roman"/>
                <a:cs typeface="Times New Roman"/>
              </a:rPr>
              <a:t>maksimum </a:t>
            </a:r>
            <a:r>
              <a:rPr sz="1200" dirty="0">
                <a:latin typeface="Times New Roman"/>
                <a:cs typeface="Times New Roman"/>
              </a:rPr>
              <a:t>jumlah </a:t>
            </a:r>
            <a:r>
              <a:rPr sz="1200" spc="-5" dirty="0">
                <a:latin typeface="Times New Roman"/>
                <a:cs typeface="Times New Roman"/>
              </a:rPr>
              <a:t>penambahan nilai </a:t>
            </a:r>
            <a:r>
              <a:rPr sz="1200" dirty="0">
                <a:latin typeface="Times New Roman"/>
                <a:cs typeface="Times New Roman"/>
              </a:rPr>
              <a:t>x maupun </a:t>
            </a:r>
            <a:r>
              <a:rPr sz="1200" spc="-5" dirty="0">
                <a:latin typeface="Times New Roman"/>
                <a:cs typeface="Times New Roman"/>
              </a:rPr>
              <a:t>nilai </a:t>
            </a:r>
            <a:r>
              <a:rPr sz="1200" dirty="0">
                <a:latin typeface="Times New Roman"/>
                <a:cs typeface="Times New Roman"/>
              </a:rPr>
              <a:t>y  </a:t>
            </a: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cara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: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445"/>
              </a:spcBef>
              <a:buAutoNum type="arabicPeriod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bila </a:t>
            </a:r>
            <a:r>
              <a:rPr sz="1200" spc="-5" dirty="0">
                <a:latin typeface="Times New Roman"/>
                <a:cs typeface="Times New Roman"/>
              </a:rPr>
              <a:t>nilai </a:t>
            </a:r>
            <a:r>
              <a:rPr sz="1200" spc="-10" dirty="0">
                <a:latin typeface="Times New Roman"/>
                <a:cs typeface="Times New Roman"/>
              </a:rPr>
              <a:t>|Δy| </a:t>
            </a:r>
            <a:r>
              <a:rPr sz="1200" dirty="0">
                <a:latin typeface="Times New Roman"/>
                <a:cs typeface="Times New Roman"/>
              </a:rPr>
              <a:t>&gt; |Δx| maka step = </a:t>
            </a:r>
            <a:r>
              <a:rPr sz="1200" spc="-5" dirty="0">
                <a:latin typeface="Times New Roman"/>
                <a:cs typeface="Times New Roman"/>
              </a:rPr>
              <a:t>nilai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|Δy|.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640"/>
              </a:spcBef>
              <a:buAutoNum type="arabicPeriod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bila </a:t>
            </a:r>
            <a:r>
              <a:rPr sz="1200" spc="-5" dirty="0">
                <a:latin typeface="Times New Roman"/>
                <a:cs typeface="Times New Roman"/>
              </a:rPr>
              <a:t>tidak maka </a:t>
            </a:r>
            <a:r>
              <a:rPr sz="1200" dirty="0">
                <a:latin typeface="Times New Roman"/>
                <a:cs typeface="Times New Roman"/>
              </a:rPr>
              <a:t>step =</a:t>
            </a:r>
            <a:r>
              <a:rPr sz="1200" spc="-10" dirty="0">
                <a:latin typeface="Times New Roman"/>
                <a:cs typeface="Times New Roman"/>
              </a:rPr>
              <a:t> |Δx|.</a:t>
            </a:r>
            <a:endParaRPr sz="1200">
              <a:latin typeface="Times New Roman"/>
              <a:cs typeface="Times New Roman"/>
            </a:endParaRPr>
          </a:p>
          <a:p>
            <a:pPr marL="469900" marR="10795" indent="-228600">
              <a:lnSpc>
                <a:spcPts val="2080"/>
              </a:lnSpc>
              <a:spcBef>
                <a:spcPts val="155"/>
              </a:spcBef>
              <a:buAutoNum type="arabicPeriod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Hitung penambahan koordinat </a:t>
            </a:r>
            <a:r>
              <a:rPr sz="1200" spc="-5" dirty="0">
                <a:latin typeface="Times New Roman"/>
                <a:cs typeface="Times New Roman"/>
              </a:rPr>
              <a:t>pixel yaitu </a:t>
            </a:r>
            <a:r>
              <a:rPr sz="1200" dirty="0">
                <a:latin typeface="Times New Roman"/>
                <a:cs typeface="Times New Roman"/>
              </a:rPr>
              <a:t>x_increment = Δx / step dan </a:t>
            </a:r>
            <a:r>
              <a:rPr sz="1200" spc="-5" dirty="0">
                <a:latin typeface="Times New Roman"/>
                <a:cs typeface="Times New Roman"/>
              </a:rPr>
              <a:t>y_increment </a:t>
            </a:r>
            <a:r>
              <a:rPr sz="1200" dirty="0">
                <a:latin typeface="Times New Roman"/>
                <a:cs typeface="Times New Roman"/>
              </a:rPr>
              <a:t>=  </a:t>
            </a:r>
            <a:r>
              <a:rPr sz="1200" spc="10" dirty="0">
                <a:latin typeface="Times New Roman"/>
                <a:cs typeface="Times New Roman"/>
              </a:rPr>
              <a:t>Δy </a:t>
            </a:r>
            <a:r>
              <a:rPr sz="1200" dirty="0">
                <a:latin typeface="Times New Roman"/>
                <a:cs typeface="Times New Roman"/>
              </a:rPr>
              <a:t>/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step.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445"/>
              </a:spcBef>
              <a:buAutoNum type="arabicPeriod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Koordinat selanjutnya </a:t>
            </a:r>
            <a:r>
              <a:rPr sz="1200" dirty="0">
                <a:latin typeface="Times New Roman"/>
                <a:cs typeface="Times New Roman"/>
              </a:rPr>
              <a:t>(x+x_incerement,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y+y_increment).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640"/>
              </a:spcBef>
              <a:buAutoNum type="arabicPeriod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Posisi </a:t>
            </a:r>
            <a:r>
              <a:rPr sz="1200" dirty="0">
                <a:latin typeface="Times New Roman"/>
                <a:cs typeface="Times New Roman"/>
              </a:rPr>
              <a:t>pixel pada </a:t>
            </a:r>
            <a:r>
              <a:rPr sz="1200" spc="-5" dirty="0">
                <a:latin typeface="Times New Roman"/>
                <a:cs typeface="Times New Roman"/>
              </a:rPr>
              <a:t>layer </a:t>
            </a:r>
            <a:r>
              <a:rPr sz="1200" dirty="0">
                <a:latin typeface="Times New Roman"/>
                <a:cs typeface="Times New Roman"/>
              </a:rPr>
              <a:t>ditentukan </a:t>
            </a:r>
            <a:r>
              <a:rPr sz="1200" spc="-10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pembulatan </a:t>
            </a:r>
            <a:r>
              <a:rPr sz="1200" spc="-5" dirty="0">
                <a:latin typeface="Times New Roman"/>
                <a:cs typeface="Times New Roman"/>
              </a:rPr>
              <a:t>nilai koordinasi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tersebut.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620"/>
              </a:spcBef>
              <a:buAutoNum type="arabicPeriod"/>
              <a:tabLst>
                <a:tab pos="469900" algn="l"/>
                <a:tab pos="4977130" algn="l"/>
              </a:tabLst>
            </a:pPr>
            <a:r>
              <a:rPr sz="1200" spc="-5" dirty="0">
                <a:latin typeface="Times New Roman"/>
                <a:cs typeface="Times New Roman"/>
              </a:rPr>
              <a:t>Ulangi </a:t>
            </a:r>
            <a:r>
              <a:rPr sz="1200" dirty="0">
                <a:latin typeface="Times New Roman"/>
                <a:cs typeface="Times New Roman"/>
              </a:rPr>
              <a:t>step 6 dan 7 </a:t>
            </a:r>
            <a:r>
              <a:rPr sz="1200" spc="-5" dirty="0">
                <a:latin typeface="Times New Roman"/>
                <a:cs typeface="Times New Roman"/>
              </a:rPr>
              <a:t>untuk menentukan </a:t>
            </a:r>
            <a:r>
              <a:rPr sz="1200" spc="-10" dirty="0">
                <a:latin typeface="Times New Roman"/>
                <a:cs typeface="Times New Roman"/>
              </a:rPr>
              <a:t>posisi </a:t>
            </a:r>
            <a:r>
              <a:rPr sz="1200" dirty="0">
                <a:latin typeface="Times New Roman"/>
                <a:cs typeface="Times New Roman"/>
              </a:rPr>
              <a:t>pixel</a:t>
            </a:r>
            <a:r>
              <a:rPr sz="1200" spc="2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selanjutnya,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sampai	x = x1 </a:t>
            </a:r>
            <a:r>
              <a:rPr sz="1200" spc="-5" dirty="0">
                <a:latin typeface="Times New Roman"/>
                <a:cs typeface="Times New Roman"/>
              </a:rPr>
              <a:t>dan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y</a:t>
            </a:r>
            <a:endParaRPr sz="12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640"/>
              </a:spcBef>
            </a:pPr>
            <a:r>
              <a:rPr sz="1200" dirty="0">
                <a:latin typeface="Times New Roman"/>
                <a:cs typeface="Times New Roman"/>
              </a:rPr>
              <a:t>=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40" dirty="0">
                <a:latin typeface="Times New Roman"/>
                <a:cs typeface="Times New Roman"/>
              </a:rPr>
              <a:t>y1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Contoh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:</a:t>
            </a:r>
            <a:endParaRPr sz="1200">
              <a:latin typeface="Times New Roman"/>
              <a:cs typeface="Times New Roman"/>
            </a:endParaRPr>
          </a:p>
          <a:p>
            <a:pPr marL="12700" marR="5080" indent="225425" algn="just">
              <a:lnSpc>
                <a:spcPct val="143700"/>
              </a:lnSpc>
              <a:spcBef>
                <a:spcPts val="1010"/>
              </a:spcBef>
            </a:pPr>
            <a:r>
              <a:rPr sz="1200" spc="-5" dirty="0">
                <a:latin typeface="Times New Roman"/>
                <a:cs typeface="Times New Roman"/>
              </a:rPr>
              <a:t>Untuk </a:t>
            </a:r>
            <a:r>
              <a:rPr sz="1200" dirty="0">
                <a:latin typeface="Times New Roman"/>
                <a:cs typeface="Times New Roman"/>
              </a:rPr>
              <a:t>menggambarkan algoritma </a:t>
            </a:r>
            <a:r>
              <a:rPr sz="1200" spc="-5" dirty="0">
                <a:latin typeface="Times New Roman"/>
                <a:cs typeface="Times New Roman"/>
              </a:rPr>
              <a:t>DDA </a:t>
            </a:r>
            <a:r>
              <a:rPr sz="1200" dirty="0">
                <a:latin typeface="Times New Roman"/>
                <a:cs typeface="Times New Roman"/>
              </a:rPr>
              <a:t>dalam pembentukan suatu </a:t>
            </a:r>
            <a:r>
              <a:rPr sz="1200" spc="-5" dirty="0">
                <a:latin typeface="Times New Roman"/>
                <a:cs typeface="Times New Roman"/>
              </a:rPr>
              <a:t>garis yang  menghubungkan </a:t>
            </a:r>
            <a:r>
              <a:rPr sz="1200" dirty="0">
                <a:latin typeface="Times New Roman"/>
                <a:cs typeface="Times New Roman"/>
              </a:rPr>
              <a:t>titik (10,10) </a:t>
            </a:r>
            <a:r>
              <a:rPr sz="1200" spc="-1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(17,16), </a:t>
            </a:r>
            <a:r>
              <a:rPr sz="1200" dirty="0">
                <a:latin typeface="Times New Roman"/>
                <a:cs typeface="Times New Roman"/>
              </a:rPr>
              <a:t>pertama-tama ditentukan dx dan </a:t>
            </a:r>
            <a:r>
              <a:rPr sz="1200" spc="-15" dirty="0">
                <a:latin typeface="Times New Roman"/>
                <a:cs typeface="Times New Roman"/>
              </a:rPr>
              <a:t>dy, </a:t>
            </a:r>
            <a:r>
              <a:rPr sz="1200" dirty="0">
                <a:latin typeface="Times New Roman"/>
                <a:cs typeface="Times New Roman"/>
              </a:rPr>
              <a:t>kemudian  dicari </a:t>
            </a:r>
            <a:r>
              <a:rPr sz="1200" spc="-5" dirty="0">
                <a:latin typeface="Times New Roman"/>
                <a:cs typeface="Times New Roman"/>
              </a:rPr>
              <a:t>step </a:t>
            </a:r>
            <a:r>
              <a:rPr sz="1200" dirty="0">
                <a:latin typeface="Times New Roman"/>
                <a:cs typeface="Times New Roman"/>
              </a:rPr>
              <a:t>untuk </a:t>
            </a:r>
            <a:r>
              <a:rPr sz="1200" spc="-5" dirty="0">
                <a:latin typeface="Times New Roman"/>
                <a:cs typeface="Times New Roman"/>
              </a:rPr>
              <a:t>mendapatkan x_increment </a:t>
            </a:r>
            <a:r>
              <a:rPr sz="1200" dirty="0">
                <a:latin typeface="Times New Roman"/>
                <a:cs typeface="Times New Roman"/>
              </a:rPr>
              <a:t>dan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y_increment.</a:t>
            </a:r>
            <a:endParaRPr sz="1200">
              <a:latin typeface="Times New Roman"/>
              <a:cs typeface="Times New Roman"/>
            </a:endParaRPr>
          </a:p>
          <a:p>
            <a:pPr marL="238760" marR="3890010">
              <a:lnSpc>
                <a:spcPct val="165300"/>
              </a:lnSpc>
              <a:spcBef>
                <a:spcPts val="660"/>
              </a:spcBef>
            </a:pPr>
            <a:r>
              <a:rPr sz="1200" dirty="0">
                <a:latin typeface="Times New Roman"/>
                <a:cs typeface="Times New Roman"/>
              </a:rPr>
              <a:t>Δx = x1 – x 0 = </a:t>
            </a:r>
            <a:r>
              <a:rPr sz="1200" spc="-5" dirty="0">
                <a:latin typeface="Times New Roman"/>
                <a:cs typeface="Times New Roman"/>
              </a:rPr>
              <a:t>17-10 </a:t>
            </a:r>
            <a:r>
              <a:rPr sz="1200" dirty="0">
                <a:latin typeface="Times New Roman"/>
                <a:cs typeface="Times New Roman"/>
              </a:rPr>
              <a:t>= 7  </a:t>
            </a:r>
            <a:r>
              <a:rPr sz="1200" spc="10" dirty="0">
                <a:latin typeface="Times New Roman"/>
                <a:cs typeface="Times New Roman"/>
              </a:rPr>
              <a:t>Δy </a:t>
            </a:r>
            <a:r>
              <a:rPr sz="1200" dirty="0">
                <a:latin typeface="Times New Roman"/>
                <a:cs typeface="Times New Roman"/>
              </a:rPr>
              <a:t>= </a:t>
            </a:r>
            <a:r>
              <a:rPr sz="1200" spc="-20" dirty="0">
                <a:latin typeface="Times New Roman"/>
                <a:cs typeface="Times New Roman"/>
              </a:rPr>
              <a:t>y1 </a:t>
            </a:r>
            <a:r>
              <a:rPr sz="1200" dirty="0">
                <a:latin typeface="Times New Roman"/>
                <a:cs typeface="Times New Roman"/>
              </a:rPr>
              <a:t>– </a:t>
            </a:r>
            <a:r>
              <a:rPr sz="1200" spc="-15" dirty="0">
                <a:latin typeface="Times New Roman"/>
                <a:cs typeface="Times New Roman"/>
              </a:rPr>
              <a:t>y0 </a:t>
            </a:r>
            <a:r>
              <a:rPr sz="1200" dirty="0">
                <a:latin typeface="Times New Roman"/>
                <a:cs typeface="Times New Roman"/>
              </a:rPr>
              <a:t>= 16 </a:t>
            </a:r>
            <a:r>
              <a:rPr sz="1200" spc="-10" dirty="0">
                <a:latin typeface="Times New Roman"/>
                <a:cs typeface="Times New Roman"/>
              </a:rPr>
              <a:t>-10 </a:t>
            </a:r>
            <a:r>
              <a:rPr sz="1200" dirty="0">
                <a:latin typeface="Times New Roman"/>
                <a:cs typeface="Times New Roman"/>
              </a:rPr>
              <a:t>=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6</a:t>
            </a:r>
            <a:endParaRPr sz="1200">
              <a:latin typeface="Times New Roman"/>
              <a:cs typeface="Times New Roman"/>
            </a:endParaRPr>
          </a:p>
          <a:p>
            <a:pPr marL="238760">
              <a:lnSpc>
                <a:spcPct val="100000"/>
              </a:lnSpc>
              <a:spcBef>
                <a:spcPts val="940"/>
              </a:spcBef>
            </a:pPr>
            <a:r>
              <a:rPr sz="1200" spc="-5" dirty="0">
                <a:latin typeface="Times New Roman"/>
                <a:cs typeface="Times New Roman"/>
              </a:rPr>
              <a:t>selanjutnya </a:t>
            </a:r>
            <a:r>
              <a:rPr sz="1200" dirty="0">
                <a:latin typeface="Times New Roman"/>
                <a:cs typeface="Times New Roman"/>
              </a:rPr>
              <a:t>hitung dan </a:t>
            </a:r>
            <a:r>
              <a:rPr sz="1200" spc="-5" dirty="0">
                <a:latin typeface="Times New Roman"/>
                <a:cs typeface="Times New Roman"/>
              </a:rPr>
              <a:t>bandingkan </a:t>
            </a:r>
            <a:r>
              <a:rPr sz="1200" dirty="0">
                <a:latin typeface="Times New Roman"/>
                <a:cs typeface="Times New Roman"/>
              </a:rPr>
              <a:t>nilai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absolutnya.</a:t>
            </a:r>
            <a:endParaRPr sz="1200">
              <a:latin typeface="Times New Roman"/>
              <a:cs typeface="Times New Roman"/>
            </a:endParaRPr>
          </a:p>
          <a:p>
            <a:pPr marL="238760">
              <a:lnSpc>
                <a:spcPct val="100000"/>
              </a:lnSpc>
              <a:spcBef>
                <a:spcPts val="940"/>
              </a:spcBef>
            </a:pPr>
            <a:r>
              <a:rPr sz="1200" dirty="0">
                <a:latin typeface="Times New Roman"/>
                <a:cs typeface="Times New Roman"/>
              </a:rPr>
              <a:t>|Δx| = 7, </a:t>
            </a:r>
            <a:r>
              <a:rPr sz="1200" spc="-5" dirty="0">
                <a:latin typeface="Times New Roman"/>
                <a:cs typeface="Times New Roman"/>
              </a:rPr>
              <a:t>|Δy| </a:t>
            </a:r>
            <a:r>
              <a:rPr sz="1200" dirty="0">
                <a:latin typeface="Times New Roman"/>
                <a:cs typeface="Times New Roman"/>
              </a:rPr>
              <a:t>=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6</a:t>
            </a:r>
            <a:endParaRPr sz="1200">
              <a:latin typeface="Times New Roman"/>
              <a:cs typeface="Times New Roman"/>
            </a:endParaRPr>
          </a:p>
          <a:p>
            <a:pPr marL="238760">
              <a:lnSpc>
                <a:spcPct val="100000"/>
              </a:lnSpc>
              <a:spcBef>
                <a:spcPts val="940"/>
              </a:spcBef>
            </a:pPr>
            <a:r>
              <a:rPr sz="1200" dirty="0">
                <a:latin typeface="Times New Roman"/>
                <a:cs typeface="Times New Roman"/>
              </a:rPr>
              <a:t>karena </a:t>
            </a:r>
            <a:r>
              <a:rPr sz="1200" spc="-5" dirty="0">
                <a:latin typeface="Times New Roman"/>
                <a:cs typeface="Times New Roman"/>
              </a:rPr>
              <a:t>|Δx| </a:t>
            </a:r>
            <a:r>
              <a:rPr sz="1200" dirty="0">
                <a:latin typeface="Times New Roman"/>
                <a:cs typeface="Times New Roman"/>
              </a:rPr>
              <a:t>&gt; </a:t>
            </a:r>
            <a:r>
              <a:rPr sz="1200" spc="-5" dirty="0">
                <a:latin typeface="Times New Roman"/>
                <a:cs typeface="Times New Roman"/>
              </a:rPr>
              <a:t>|Δy|, </a:t>
            </a:r>
            <a:r>
              <a:rPr sz="1200" dirty="0">
                <a:latin typeface="Times New Roman"/>
                <a:cs typeface="Times New Roman"/>
              </a:rPr>
              <a:t>maka step = </a:t>
            </a:r>
            <a:r>
              <a:rPr sz="1200" spc="-5" dirty="0">
                <a:latin typeface="Times New Roman"/>
                <a:cs typeface="Times New Roman"/>
              </a:rPr>
              <a:t>|Δx| </a:t>
            </a:r>
            <a:r>
              <a:rPr sz="1200" dirty="0">
                <a:latin typeface="Times New Roman"/>
                <a:cs typeface="Times New Roman"/>
              </a:rPr>
              <a:t>= 7, maka </a:t>
            </a:r>
            <a:r>
              <a:rPr sz="1200" spc="-5" dirty="0">
                <a:latin typeface="Times New Roman"/>
                <a:cs typeface="Times New Roman"/>
              </a:rPr>
              <a:t>diperoleh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: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7709" y="886409"/>
            <a:ext cx="1224280" cy="510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x_inc = </a:t>
            </a:r>
            <a:r>
              <a:rPr sz="1200" spc="-5" dirty="0">
                <a:latin typeface="Times New Roman"/>
                <a:cs typeface="Times New Roman"/>
              </a:rPr>
              <a:t>7/7=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1200" spc="-5" dirty="0">
                <a:latin typeface="Times New Roman"/>
                <a:cs typeface="Times New Roman"/>
              </a:rPr>
              <a:t>y_inc </a:t>
            </a:r>
            <a:r>
              <a:rPr sz="1200" dirty="0">
                <a:latin typeface="Times New Roman"/>
                <a:cs typeface="Times New Roman"/>
              </a:rPr>
              <a:t>= </a:t>
            </a:r>
            <a:r>
              <a:rPr sz="1200" spc="-5" dirty="0">
                <a:latin typeface="Times New Roman"/>
                <a:cs typeface="Times New Roman"/>
              </a:rPr>
              <a:t>6/7 </a:t>
            </a:r>
            <a:r>
              <a:rPr sz="1200" dirty="0">
                <a:latin typeface="Times New Roman"/>
                <a:cs typeface="Times New Roman"/>
              </a:rPr>
              <a:t>= 0,86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395" y="6949185"/>
            <a:ext cx="5758180" cy="2380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1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Latihan: </a:t>
            </a:r>
            <a:r>
              <a:rPr sz="1200" spc="-5" dirty="0">
                <a:latin typeface="Times New Roman"/>
                <a:cs typeface="Times New Roman"/>
              </a:rPr>
              <a:t>Dengan menggunakan algoritma </a:t>
            </a:r>
            <a:r>
              <a:rPr sz="1200" spc="-15" dirty="0">
                <a:latin typeface="Times New Roman"/>
                <a:cs typeface="Times New Roman"/>
              </a:rPr>
              <a:t>DDA, </a:t>
            </a:r>
            <a:r>
              <a:rPr sz="1200" b="1" dirty="0">
                <a:latin typeface="Times New Roman"/>
                <a:cs typeface="Times New Roman"/>
              </a:rPr>
              <a:t>t</a:t>
            </a:r>
            <a:r>
              <a:rPr sz="1200" dirty="0">
                <a:latin typeface="Times New Roman"/>
                <a:cs typeface="Times New Roman"/>
              </a:rPr>
              <a:t>entukan koordinat titik-titik </a:t>
            </a:r>
            <a:r>
              <a:rPr sz="1200" spc="-5" dirty="0">
                <a:latin typeface="Times New Roman"/>
                <a:cs typeface="Times New Roman"/>
              </a:rPr>
              <a:t>dijital untuk  garis yang </a:t>
            </a:r>
            <a:r>
              <a:rPr sz="1200" dirty="0">
                <a:latin typeface="Times New Roman"/>
                <a:cs typeface="Times New Roman"/>
              </a:rPr>
              <a:t>dibentuk oleh dua titik </a:t>
            </a:r>
            <a:r>
              <a:rPr sz="1200" spc="-10" dirty="0">
                <a:latin typeface="Times New Roman"/>
                <a:cs typeface="Times New Roman"/>
              </a:rPr>
              <a:t>sebagai</a:t>
            </a:r>
            <a:r>
              <a:rPr sz="1200" dirty="0">
                <a:latin typeface="Times New Roman"/>
                <a:cs typeface="Times New Roman"/>
              </a:rPr>
              <a:t> berikut: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a.   </a:t>
            </a:r>
            <a:r>
              <a:rPr sz="1200" spc="-5" dirty="0">
                <a:latin typeface="Times New Roman"/>
                <a:cs typeface="Times New Roman"/>
              </a:rPr>
              <a:t>(-5,5) </a:t>
            </a:r>
            <a:r>
              <a:rPr sz="1200" dirty="0">
                <a:latin typeface="Times New Roman"/>
                <a:cs typeface="Times New Roman"/>
              </a:rPr>
              <a:t>dan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(1,2)</a:t>
            </a:r>
            <a:endParaRPr sz="12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620"/>
              </a:spcBef>
            </a:pPr>
            <a:r>
              <a:rPr sz="1200" dirty="0">
                <a:latin typeface="Times New Roman"/>
                <a:cs typeface="Times New Roman"/>
              </a:rPr>
              <a:t>b.   (4,3) dan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(8,-2)</a:t>
            </a:r>
            <a:endParaRPr sz="12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640"/>
              </a:spcBef>
            </a:pPr>
            <a:r>
              <a:rPr sz="1200" dirty="0">
                <a:latin typeface="Times New Roman"/>
                <a:cs typeface="Times New Roman"/>
              </a:rPr>
              <a:t>c.   (2,3) dan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(5,3)</a:t>
            </a:r>
            <a:endParaRPr sz="12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620"/>
              </a:spcBef>
            </a:pPr>
            <a:r>
              <a:rPr sz="1200" dirty="0">
                <a:latin typeface="Times New Roman"/>
                <a:cs typeface="Times New Roman"/>
              </a:rPr>
              <a:t>d.   (2,3) dan</a:t>
            </a:r>
            <a:r>
              <a:rPr sz="1200" spc="-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(2,5)</a:t>
            </a:r>
            <a:endParaRPr sz="12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640"/>
              </a:spcBef>
            </a:pPr>
            <a:r>
              <a:rPr sz="1200" dirty="0">
                <a:latin typeface="Times New Roman"/>
                <a:cs typeface="Times New Roman"/>
              </a:rPr>
              <a:t>e.   (6,4) dan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(2,1)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i="1" dirty="0">
                <a:latin typeface="Times New Roman"/>
                <a:cs typeface="Times New Roman"/>
              </a:rPr>
              <a:t>Catatan: Apakah </a:t>
            </a:r>
            <a:r>
              <a:rPr sz="1200" i="1" spc="-5" dirty="0">
                <a:latin typeface="Times New Roman"/>
                <a:cs typeface="Times New Roman"/>
              </a:rPr>
              <a:t>semua soal </a:t>
            </a:r>
            <a:r>
              <a:rPr sz="1200" i="1" dirty="0">
                <a:latin typeface="Times New Roman"/>
                <a:cs typeface="Times New Roman"/>
              </a:rPr>
              <a:t>dapat </a:t>
            </a:r>
            <a:r>
              <a:rPr sz="1200" i="1" spc="-5" dirty="0">
                <a:latin typeface="Times New Roman"/>
                <a:cs typeface="Times New Roman"/>
              </a:rPr>
              <a:t>diselesaikan</a:t>
            </a:r>
            <a:r>
              <a:rPr sz="1200" i="1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?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69275" y="1540654"/>
            <a:ext cx="4440866" cy="27312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73729" y="4524164"/>
            <a:ext cx="2465129" cy="22820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13889" y="1550009"/>
            <a:ext cx="265430" cy="2870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5085" rIns="0" bIns="0" rtlCol="0">
            <a:spAutoFit/>
          </a:bodyPr>
          <a:lstStyle/>
          <a:p>
            <a:pPr marL="95250">
              <a:lnSpc>
                <a:spcPct val="100000"/>
              </a:lnSpc>
              <a:spcBef>
                <a:spcPts val="355"/>
              </a:spcBef>
            </a:pPr>
            <a:r>
              <a:rPr sz="1200" b="1" spc="-5" dirty="0">
                <a:latin typeface="Times New Roman"/>
                <a:cs typeface="Times New Roman"/>
              </a:rPr>
              <a:t>k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25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56535" y="1552549"/>
            <a:ext cx="265430" cy="2870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508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355"/>
              </a:spcBef>
            </a:pPr>
            <a:r>
              <a:rPr sz="1200" b="1" dirty="0">
                <a:latin typeface="Times New Roman"/>
                <a:cs typeface="Times New Roman"/>
              </a:rPr>
              <a:t>x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0954" y="1550644"/>
            <a:ext cx="265430" cy="2870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191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330"/>
              </a:spcBef>
            </a:pPr>
            <a:r>
              <a:rPr sz="1200" b="1" dirty="0">
                <a:latin typeface="Times New Roman"/>
                <a:cs typeface="Times New Roman"/>
              </a:rPr>
              <a:t>y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03750" y="1550644"/>
            <a:ext cx="1477010" cy="2870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1910" rIns="0" bIns="0" rtlCol="0">
            <a:spAutoFit/>
          </a:bodyPr>
          <a:lstStyle/>
          <a:p>
            <a:pPr marL="95250">
              <a:lnSpc>
                <a:spcPct val="100000"/>
              </a:lnSpc>
              <a:spcBef>
                <a:spcPts val="330"/>
              </a:spcBef>
            </a:pPr>
            <a:r>
              <a:rPr sz="1200" b="1" spc="-5" dirty="0">
                <a:latin typeface="Times New Roman"/>
                <a:cs typeface="Times New Roman"/>
              </a:rPr>
              <a:t>round(x),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round(y)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810209"/>
            <a:ext cx="5760720" cy="16008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43600"/>
              </a:lnSpc>
              <a:spcBef>
                <a:spcPts val="90"/>
              </a:spcBef>
            </a:pPr>
            <a:r>
              <a:rPr sz="1200" spc="-5" dirty="0">
                <a:latin typeface="Times New Roman"/>
                <a:cs typeface="Times New Roman"/>
              </a:rPr>
              <a:t>Algoritma-algoritma sebelumnya </a:t>
            </a:r>
            <a:r>
              <a:rPr sz="1200" dirty="0">
                <a:latin typeface="Times New Roman"/>
                <a:cs typeface="Times New Roman"/>
              </a:rPr>
              <a:t>secara umum </a:t>
            </a:r>
            <a:r>
              <a:rPr sz="1200" spc="-5" dirty="0">
                <a:latin typeface="Times New Roman"/>
                <a:cs typeface="Times New Roman"/>
              </a:rPr>
              <a:t>sudah </a:t>
            </a:r>
            <a:r>
              <a:rPr sz="1200" dirty="0">
                <a:latin typeface="Times New Roman"/>
                <a:cs typeface="Times New Roman"/>
              </a:rPr>
              <a:t>dapat </a:t>
            </a:r>
            <a:r>
              <a:rPr sz="1200" spc="-5" dirty="0">
                <a:latin typeface="Times New Roman"/>
                <a:cs typeface="Times New Roman"/>
              </a:rPr>
              <a:t>menjawab </a:t>
            </a:r>
            <a:r>
              <a:rPr sz="1200" dirty="0">
                <a:latin typeface="Times New Roman"/>
                <a:cs typeface="Times New Roman"/>
              </a:rPr>
              <a:t>masalah  penggambaran </a:t>
            </a:r>
            <a:r>
              <a:rPr sz="1200" spc="-5" dirty="0">
                <a:latin typeface="Times New Roman"/>
                <a:cs typeface="Times New Roman"/>
              </a:rPr>
              <a:t>garis, </a:t>
            </a:r>
            <a:r>
              <a:rPr sz="1200" dirty="0">
                <a:latin typeface="Times New Roman"/>
                <a:cs typeface="Times New Roman"/>
              </a:rPr>
              <a:t>namun </a:t>
            </a:r>
            <a:r>
              <a:rPr sz="1200" spc="-5" dirty="0">
                <a:latin typeface="Times New Roman"/>
                <a:cs typeface="Times New Roman"/>
              </a:rPr>
              <a:t>dalam komputasinya </a:t>
            </a:r>
            <a:r>
              <a:rPr sz="1200" dirty="0">
                <a:latin typeface="Times New Roman"/>
                <a:cs typeface="Times New Roman"/>
              </a:rPr>
              <a:t>masih </a:t>
            </a:r>
            <a:r>
              <a:rPr sz="1200" spc="-5" dirty="0">
                <a:latin typeface="Times New Roman"/>
                <a:cs typeface="Times New Roman"/>
              </a:rPr>
              <a:t>mengandung perhitungan </a:t>
            </a:r>
            <a:r>
              <a:rPr sz="1200" dirty="0">
                <a:latin typeface="Times New Roman"/>
                <a:cs typeface="Times New Roman"/>
              </a:rPr>
              <a:t>aritmatik  yang secara </a:t>
            </a:r>
            <a:r>
              <a:rPr sz="1200" spc="-5" dirty="0">
                <a:latin typeface="Times New Roman"/>
                <a:cs typeface="Times New Roman"/>
              </a:rPr>
              <a:t>analisis membuat kebutuhan </a:t>
            </a:r>
            <a:r>
              <a:rPr sz="1200" dirty="0">
                <a:latin typeface="Times New Roman"/>
                <a:cs typeface="Times New Roman"/>
              </a:rPr>
              <a:t>sumber </a:t>
            </a:r>
            <a:r>
              <a:rPr sz="1200" spc="-10" dirty="0">
                <a:latin typeface="Times New Roman"/>
                <a:cs typeface="Times New Roman"/>
              </a:rPr>
              <a:t>daya </a:t>
            </a:r>
            <a:r>
              <a:rPr sz="1200" dirty="0">
                <a:latin typeface="Times New Roman"/>
                <a:cs typeface="Times New Roman"/>
              </a:rPr>
              <a:t>komputasi </a:t>
            </a:r>
            <a:r>
              <a:rPr sz="1200" spc="-5" dirty="0">
                <a:latin typeface="Times New Roman"/>
                <a:cs typeface="Times New Roman"/>
              </a:rPr>
              <a:t>menjadi besar karena  </a:t>
            </a:r>
            <a:r>
              <a:rPr sz="1200" dirty="0">
                <a:latin typeface="Times New Roman"/>
                <a:cs typeface="Times New Roman"/>
              </a:rPr>
              <a:t>operasi </a:t>
            </a:r>
            <a:r>
              <a:rPr sz="1200" i="1" dirty="0">
                <a:latin typeface="Times New Roman"/>
                <a:cs typeface="Times New Roman"/>
              </a:rPr>
              <a:t>floating </a:t>
            </a:r>
            <a:r>
              <a:rPr sz="1200" i="1" spc="-5" dirty="0">
                <a:latin typeface="Times New Roman"/>
                <a:cs typeface="Times New Roman"/>
              </a:rPr>
              <a:t>points. </a:t>
            </a:r>
            <a:r>
              <a:rPr sz="1200" spc="-5" dirty="0">
                <a:latin typeface="Times New Roman"/>
                <a:cs typeface="Times New Roman"/>
              </a:rPr>
              <a:t>Untuk </a:t>
            </a:r>
            <a:r>
              <a:rPr sz="1200" dirty="0">
                <a:latin typeface="Times New Roman"/>
                <a:cs typeface="Times New Roman"/>
              </a:rPr>
              <a:t>itu </a:t>
            </a:r>
            <a:r>
              <a:rPr sz="1200" spc="-5" dirty="0">
                <a:latin typeface="Times New Roman"/>
                <a:cs typeface="Times New Roman"/>
              </a:rPr>
              <a:t>dikembangkan </a:t>
            </a:r>
            <a:r>
              <a:rPr sz="1200" dirty="0">
                <a:latin typeface="Times New Roman"/>
                <a:cs typeface="Times New Roman"/>
              </a:rPr>
              <a:t>algoritma </a:t>
            </a:r>
            <a:r>
              <a:rPr sz="1200" spc="-5" dirty="0">
                <a:latin typeface="Times New Roman"/>
                <a:cs typeface="Times New Roman"/>
              </a:rPr>
              <a:t>lain yaitu </a:t>
            </a:r>
            <a:r>
              <a:rPr sz="1200" dirty="0">
                <a:latin typeface="Times New Roman"/>
                <a:cs typeface="Times New Roman"/>
              </a:rPr>
              <a:t>algoritma </a:t>
            </a:r>
            <a:r>
              <a:rPr sz="1200" spc="-5" dirty="0">
                <a:latin typeface="Times New Roman"/>
                <a:cs typeface="Times New Roman"/>
              </a:rPr>
              <a:t>Bresenham  </a:t>
            </a:r>
            <a:r>
              <a:rPr sz="1200" dirty="0">
                <a:latin typeface="Times New Roman"/>
                <a:cs typeface="Times New Roman"/>
              </a:rPr>
              <a:t>yang bekerja </a:t>
            </a:r>
            <a:r>
              <a:rPr sz="1200" spc="-5" dirty="0">
                <a:latin typeface="Times New Roman"/>
                <a:cs typeface="Times New Roman"/>
              </a:rPr>
              <a:t>pada domain bilangan integer sehingga </a:t>
            </a:r>
            <a:r>
              <a:rPr sz="1200" dirty="0">
                <a:latin typeface="Times New Roman"/>
                <a:cs typeface="Times New Roman"/>
              </a:rPr>
              <a:t>walaupun </a:t>
            </a:r>
            <a:r>
              <a:rPr sz="1200" spc="-5" dirty="0">
                <a:latin typeface="Times New Roman"/>
                <a:cs typeface="Times New Roman"/>
              </a:rPr>
              <a:t>algoritma menjadi panjang  </a:t>
            </a:r>
            <a:r>
              <a:rPr sz="1200" dirty="0">
                <a:latin typeface="Times New Roman"/>
                <a:cs typeface="Times New Roman"/>
              </a:rPr>
              <a:t>namun </a:t>
            </a:r>
            <a:r>
              <a:rPr sz="1200" spc="-5" dirty="0">
                <a:latin typeface="Times New Roman"/>
                <a:cs typeface="Times New Roman"/>
              </a:rPr>
              <a:t>lebih efisien.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2984652"/>
            <a:ext cx="5760085" cy="2174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Algoritma </a:t>
            </a:r>
            <a:r>
              <a:rPr sz="1200" b="1" dirty="0">
                <a:latin typeface="Times New Roman"/>
                <a:cs typeface="Times New Roman"/>
              </a:rPr>
              <a:t>Bressenham</a:t>
            </a:r>
            <a:endParaRPr sz="1200">
              <a:latin typeface="Times New Roman"/>
              <a:cs typeface="Times New Roman"/>
            </a:endParaRPr>
          </a:p>
          <a:p>
            <a:pPr marL="12700" marR="5080" indent="225425" algn="just">
              <a:lnSpc>
                <a:spcPct val="143800"/>
              </a:lnSpc>
              <a:spcBef>
                <a:spcPts val="990"/>
              </a:spcBef>
            </a:pPr>
            <a:r>
              <a:rPr sz="1200" spc="-5" dirty="0">
                <a:latin typeface="Times New Roman"/>
                <a:cs typeface="Times New Roman"/>
              </a:rPr>
              <a:t>Prosedur </a:t>
            </a:r>
            <a:r>
              <a:rPr sz="1200" dirty="0">
                <a:latin typeface="Times New Roman"/>
                <a:cs typeface="Times New Roman"/>
              </a:rPr>
              <a:t>untuk </a:t>
            </a:r>
            <a:r>
              <a:rPr sz="1200" spc="-5" dirty="0">
                <a:latin typeface="Times New Roman"/>
                <a:cs typeface="Times New Roman"/>
              </a:rPr>
              <a:t>menggambar </a:t>
            </a:r>
            <a:r>
              <a:rPr sz="1200" dirty="0">
                <a:latin typeface="Times New Roman"/>
                <a:cs typeface="Times New Roman"/>
              </a:rPr>
              <a:t>kembali </a:t>
            </a:r>
            <a:r>
              <a:rPr sz="1200" spc="-5" dirty="0">
                <a:latin typeface="Times New Roman"/>
                <a:cs typeface="Times New Roman"/>
              </a:rPr>
              <a:t>garis dengan </a:t>
            </a:r>
            <a:r>
              <a:rPr sz="1200" dirty="0">
                <a:latin typeface="Times New Roman"/>
                <a:cs typeface="Times New Roman"/>
              </a:rPr>
              <a:t>membulatkan </a:t>
            </a:r>
            <a:r>
              <a:rPr sz="1200" spc="-10" dirty="0">
                <a:latin typeface="Times New Roman"/>
                <a:cs typeface="Times New Roman"/>
              </a:rPr>
              <a:t>nilai </a:t>
            </a:r>
            <a:r>
              <a:rPr sz="1200" dirty="0">
                <a:latin typeface="Times New Roman"/>
                <a:cs typeface="Times New Roman"/>
              </a:rPr>
              <a:t>x atau y  kebilangan </a:t>
            </a:r>
            <a:r>
              <a:rPr sz="1200" spc="-5" dirty="0">
                <a:latin typeface="Times New Roman"/>
                <a:cs typeface="Times New Roman"/>
              </a:rPr>
              <a:t>integer </a:t>
            </a:r>
            <a:r>
              <a:rPr sz="1200" dirty="0">
                <a:latin typeface="Times New Roman"/>
                <a:cs typeface="Times New Roman"/>
              </a:rPr>
              <a:t>membutuhkan waktu, serta </a:t>
            </a:r>
            <a:r>
              <a:rPr sz="1200" spc="-5" dirty="0">
                <a:latin typeface="Times New Roman"/>
                <a:cs typeface="Times New Roman"/>
              </a:rPr>
              <a:t>variable </a:t>
            </a:r>
            <a:r>
              <a:rPr sz="1200" dirty="0">
                <a:latin typeface="Times New Roman"/>
                <a:cs typeface="Times New Roman"/>
              </a:rPr>
              <a:t>x,y dan m merupakan </a:t>
            </a:r>
            <a:r>
              <a:rPr sz="1200" spc="-5" dirty="0">
                <a:latin typeface="Times New Roman"/>
                <a:cs typeface="Times New Roman"/>
              </a:rPr>
              <a:t>bilangan </a:t>
            </a:r>
            <a:r>
              <a:rPr sz="1200" dirty="0">
                <a:latin typeface="Times New Roman"/>
                <a:cs typeface="Times New Roman"/>
              </a:rPr>
              <a:t>real  karena </a:t>
            </a:r>
            <a:r>
              <a:rPr sz="1200" spc="-5" dirty="0">
                <a:latin typeface="Times New Roman"/>
                <a:cs typeface="Times New Roman"/>
              </a:rPr>
              <a:t>kemiringan merupakan nilai pecahan. Bressenham mengembangkan </a:t>
            </a:r>
            <a:r>
              <a:rPr sz="1200" dirty="0">
                <a:latin typeface="Times New Roman"/>
                <a:cs typeface="Times New Roman"/>
              </a:rPr>
              <a:t>algoritma klasik  yang lebih menarik, </a:t>
            </a:r>
            <a:r>
              <a:rPr sz="1200" spc="-5" dirty="0">
                <a:latin typeface="Times New Roman"/>
                <a:cs typeface="Times New Roman"/>
              </a:rPr>
              <a:t>karena </a:t>
            </a:r>
            <a:r>
              <a:rPr sz="1200" spc="-10" dirty="0">
                <a:latin typeface="Times New Roman"/>
                <a:cs typeface="Times New Roman"/>
              </a:rPr>
              <a:t>hanya </a:t>
            </a:r>
            <a:r>
              <a:rPr sz="1200" spc="-5" dirty="0">
                <a:latin typeface="Times New Roman"/>
                <a:cs typeface="Times New Roman"/>
              </a:rPr>
              <a:t>menggunakan perhitungan matematika dengan </a:t>
            </a:r>
            <a:r>
              <a:rPr sz="1200" dirty="0">
                <a:latin typeface="Times New Roman"/>
                <a:cs typeface="Times New Roman"/>
              </a:rPr>
              <a:t>bilangan  </a:t>
            </a:r>
            <a:r>
              <a:rPr sz="1200" spc="-5" dirty="0">
                <a:latin typeface="Times New Roman"/>
                <a:cs typeface="Times New Roman"/>
              </a:rPr>
              <a:t>integer. Dengan </a:t>
            </a:r>
            <a:r>
              <a:rPr sz="1200" dirty="0">
                <a:latin typeface="Times New Roman"/>
                <a:cs typeface="Times New Roman"/>
              </a:rPr>
              <a:t>demikian tidak </a:t>
            </a:r>
            <a:r>
              <a:rPr sz="1200" spc="-5" dirty="0">
                <a:latin typeface="Times New Roman"/>
                <a:cs typeface="Times New Roman"/>
              </a:rPr>
              <a:t>perlu membulatkan nilai posisi setiap pixel setiap </a:t>
            </a:r>
            <a:r>
              <a:rPr sz="1200" dirty="0">
                <a:latin typeface="Times New Roman"/>
                <a:cs typeface="Times New Roman"/>
              </a:rPr>
              <a:t>waktu.  </a:t>
            </a:r>
            <a:r>
              <a:rPr sz="1200" spc="-5" dirty="0">
                <a:latin typeface="Times New Roman"/>
                <a:cs typeface="Times New Roman"/>
              </a:rPr>
              <a:t>Algoritma garis Bressenhem </a:t>
            </a:r>
            <a:r>
              <a:rPr sz="1200" dirty="0">
                <a:latin typeface="Times New Roman"/>
                <a:cs typeface="Times New Roman"/>
              </a:rPr>
              <a:t>disebut </a:t>
            </a:r>
            <a:r>
              <a:rPr sz="1200" spc="-5" dirty="0">
                <a:latin typeface="Times New Roman"/>
                <a:cs typeface="Times New Roman"/>
              </a:rPr>
              <a:t>juga </a:t>
            </a:r>
            <a:r>
              <a:rPr sz="1200" dirty="0">
                <a:latin typeface="Times New Roman"/>
                <a:cs typeface="Times New Roman"/>
              </a:rPr>
              <a:t>midpoint line </a:t>
            </a:r>
            <a:r>
              <a:rPr sz="1200" spc="-5" dirty="0">
                <a:latin typeface="Times New Roman"/>
                <a:cs typeface="Times New Roman"/>
              </a:rPr>
              <a:t>algorithm adalah </a:t>
            </a:r>
            <a:r>
              <a:rPr sz="1200" dirty="0">
                <a:latin typeface="Times New Roman"/>
                <a:cs typeface="Times New Roman"/>
              </a:rPr>
              <a:t>algoritma </a:t>
            </a:r>
            <a:r>
              <a:rPr sz="1200" spc="-5" dirty="0">
                <a:latin typeface="Times New Roman"/>
                <a:cs typeface="Times New Roman"/>
              </a:rPr>
              <a:t>konversi  </a:t>
            </a:r>
            <a:r>
              <a:rPr sz="1200" dirty="0">
                <a:latin typeface="Times New Roman"/>
                <a:cs typeface="Times New Roman"/>
              </a:rPr>
              <a:t>penambahan </a:t>
            </a:r>
            <a:r>
              <a:rPr sz="1200" spc="-5" dirty="0">
                <a:latin typeface="Times New Roman"/>
                <a:cs typeface="Times New Roman"/>
              </a:rPr>
              <a:t>nilai integer yang </a:t>
            </a:r>
            <a:r>
              <a:rPr sz="1200" dirty="0">
                <a:latin typeface="Times New Roman"/>
                <a:cs typeface="Times New Roman"/>
              </a:rPr>
              <a:t>juga dapat </a:t>
            </a:r>
            <a:r>
              <a:rPr sz="1200" spc="-5" dirty="0">
                <a:latin typeface="Times New Roman"/>
                <a:cs typeface="Times New Roman"/>
              </a:rPr>
              <a:t>diadaptasi </a:t>
            </a:r>
            <a:r>
              <a:rPr sz="1200" dirty="0">
                <a:latin typeface="Times New Roman"/>
                <a:cs typeface="Times New Roman"/>
              </a:rPr>
              <a:t>untuk </a:t>
            </a:r>
            <a:r>
              <a:rPr sz="1200" spc="-5" dirty="0">
                <a:latin typeface="Times New Roman"/>
                <a:cs typeface="Times New Roman"/>
              </a:rPr>
              <a:t>menggambar </a:t>
            </a:r>
            <a:r>
              <a:rPr sz="1200" dirty="0">
                <a:latin typeface="Times New Roman"/>
                <a:cs typeface="Times New Roman"/>
              </a:rPr>
              <a:t>sebuah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lingkaran.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32939" y="8224519"/>
            <a:ext cx="369316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Times New Roman"/>
                <a:cs typeface="Times New Roman"/>
              </a:rPr>
              <a:t>Gambar 2.5 Penggambaran </a:t>
            </a:r>
            <a:r>
              <a:rPr sz="1100" b="1" spc="-10" dirty="0">
                <a:latin typeface="Times New Roman"/>
                <a:cs typeface="Times New Roman"/>
              </a:rPr>
              <a:t>Garis </a:t>
            </a:r>
            <a:r>
              <a:rPr sz="1100" b="1" spc="-5" dirty="0">
                <a:latin typeface="Times New Roman"/>
                <a:cs typeface="Times New Roman"/>
              </a:rPr>
              <a:t>dengan Teknik </a:t>
            </a:r>
            <a:r>
              <a:rPr sz="1100" b="1" dirty="0">
                <a:latin typeface="Times New Roman"/>
                <a:cs typeface="Times New Roman"/>
              </a:rPr>
              <a:t>Bresenham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7709" y="8900211"/>
            <a:ext cx="4736465" cy="596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Langkah-langkah </a:t>
            </a:r>
            <a:r>
              <a:rPr sz="1200" dirty="0">
                <a:latin typeface="Times New Roman"/>
                <a:cs typeface="Times New Roman"/>
              </a:rPr>
              <a:t>untuk membentuk </a:t>
            </a:r>
            <a:r>
              <a:rPr sz="1200" spc="-5" dirty="0">
                <a:latin typeface="Times New Roman"/>
                <a:cs typeface="Times New Roman"/>
              </a:rPr>
              <a:t>garis </a:t>
            </a:r>
            <a:r>
              <a:rPr sz="1200" dirty="0">
                <a:latin typeface="Times New Roman"/>
                <a:cs typeface="Times New Roman"/>
              </a:rPr>
              <a:t>menurut </a:t>
            </a:r>
            <a:r>
              <a:rPr sz="1200" spc="-5" dirty="0">
                <a:latin typeface="Times New Roman"/>
                <a:cs typeface="Times New Roman"/>
              </a:rPr>
              <a:t>algoritma </a:t>
            </a:r>
            <a:r>
              <a:rPr sz="1200" spc="-10" dirty="0">
                <a:latin typeface="Times New Roman"/>
                <a:cs typeface="Times New Roman"/>
              </a:rPr>
              <a:t>ini </a:t>
            </a:r>
            <a:r>
              <a:rPr sz="1200" spc="-5" dirty="0">
                <a:latin typeface="Times New Roman"/>
                <a:cs typeface="Times New Roman"/>
              </a:rPr>
              <a:t>adalah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1. Tentukan </a:t>
            </a:r>
            <a:r>
              <a:rPr sz="1200" spc="-10" dirty="0">
                <a:latin typeface="Times New Roman"/>
                <a:cs typeface="Times New Roman"/>
              </a:rPr>
              <a:t>dua </a:t>
            </a:r>
            <a:r>
              <a:rPr sz="1200" dirty="0">
                <a:latin typeface="Times New Roman"/>
                <a:cs typeface="Times New Roman"/>
              </a:rPr>
              <a:t>titik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akan </a:t>
            </a:r>
            <a:r>
              <a:rPr sz="1200" spc="-5" dirty="0">
                <a:latin typeface="Times New Roman"/>
                <a:cs typeface="Times New Roman"/>
              </a:rPr>
              <a:t>dihubungkan </a:t>
            </a:r>
            <a:r>
              <a:rPr sz="1200" dirty="0">
                <a:latin typeface="Times New Roman"/>
                <a:cs typeface="Times New Roman"/>
              </a:rPr>
              <a:t>dalam </a:t>
            </a:r>
            <a:r>
              <a:rPr sz="1200" spc="-5" dirty="0">
                <a:latin typeface="Times New Roman"/>
                <a:cs typeface="Times New Roman"/>
              </a:rPr>
              <a:t>pembentukan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garis.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14892" y="5430443"/>
            <a:ext cx="3096768" cy="2511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26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27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1356309" y="810209"/>
            <a:ext cx="5299075" cy="2390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43100"/>
              </a:lnSpc>
              <a:spcBef>
                <a:spcPts val="100"/>
              </a:spcBef>
              <a:buAutoNum type="arabicPeriod" startAt="2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Tetukan </a:t>
            </a:r>
            <a:r>
              <a:rPr sz="1200" spc="-5" dirty="0">
                <a:latin typeface="Times New Roman"/>
                <a:cs typeface="Times New Roman"/>
              </a:rPr>
              <a:t>salah </a:t>
            </a:r>
            <a:r>
              <a:rPr sz="1200" dirty="0">
                <a:latin typeface="Times New Roman"/>
                <a:cs typeface="Times New Roman"/>
              </a:rPr>
              <a:t>satu titik </a:t>
            </a:r>
            <a:r>
              <a:rPr sz="1200" spc="-5" dirty="0">
                <a:latin typeface="Times New Roman"/>
                <a:cs typeface="Times New Roman"/>
              </a:rPr>
              <a:t>disebelah kiri sebagai </a:t>
            </a:r>
            <a:r>
              <a:rPr sz="1200" dirty="0">
                <a:latin typeface="Times New Roman"/>
                <a:cs typeface="Times New Roman"/>
              </a:rPr>
              <a:t>titik awal (x0, </a:t>
            </a:r>
            <a:r>
              <a:rPr sz="1200" spc="-15" dirty="0">
                <a:latin typeface="Times New Roman"/>
                <a:cs typeface="Times New Roman"/>
              </a:rPr>
              <a:t>y0) </a:t>
            </a:r>
            <a:r>
              <a:rPr sz="1200" dirty="0">
                <a:latin typeface="Times New Roman"/>
                <a:cs typeface="Times New Roman"/>
              </a:rPr>
              <a:t>dan titik </a:t>
            </a:r>
            <a:r>
              <a:rPr sz="1200" spc="-5" dirty="0">
                <a:latin typeface="Times New Roman"/>
                <a:cs typeface="Times New Roman"/>
              </a:rPr>
              <a:t>lainnya  sebagai </a:t>
            </a:r>
            <a:r>
              <a:rPr sz="1200" dirty="0">
                <a:latin typeface="Times New Roman"/>
                <a:cs typeface="Times New Roman"/>
              </a:rPr>
              <a:t>titik akhir (x1, </a:t>
            </a:r>
            <a:r>
              <a:rPr sz="1200" spc="-20" dirty="0">
                <a:latin typeface="Times New Roman"/>
                <a:cs typeface="Times New Roman"/>
              </a:rPr>
              <a:t>y1 </a:t>
            </a:r>
            <a:r>
              <a:rPr sz="1200" dirty="0">
                <a:latin typeface="Times New Roman"/>
                <a:cs typeface="Times New Roman"/>
              </a:rPr>
              <a:t>).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AutoNum type="arabicPeriod" startAt="2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Hitung Δx, </a:t>
            </a:r>
            <a:r>
              <a:rPr sz="1200" spc="-5" dirty="0">
                <a:latin typeface="Times New Roman"/>
                <a:cs typeface="Times New Roman"/>
              </a:rPr>
              <a:t>Δy, </a:t>
            </a:r>
            <a:r>
              <a:rPr sz="1200" dirty="0">
                <a:latin typeface="Times New Roman"/>
                <a:cs typeface="Times New Roman"/>
              </a:rPr>
              <a:t>Δ2x, dan </a:t>
            </a:r>
            <a:r>
              <a:rPr sz="1200" spc="5" dirty="0">
                <a:latin typeface="Times New Roman"/>
                <a:cs typeface="Times New Roman"/>
              </a:rPr>
              <a:t>2Δy </a:t>
            </a:r>
            <a:r>
              <a:rPr sz="1200" dirty="0">
                <a:latin typeface="Times New Roman"/>
                <a:cs typeface="Times New Roman"/>
              </a:rPr>
              <a:t>–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2Δx.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AutoNum type="arabicPeriod" startAt="2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Hitung parameter p0 = 2Δy –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Δx.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AutoNum type="arabicPeriod" startAt="2"/>
              <a:tabLst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Untuk </a:t>
            </a:r>
            <a:r>
              <a:rPr sz="1200" dirty="0">
                <a:latin typeface="Times New Roman"/>
                <a:cs typeface="Times New Roman"/>
              </a:rPr>
              <a:t>setiap xk </a:t>
            </a:r>
            <a:r>
              <a:rPr sz="1200" spc="-5" dirty="0">
                <a:latin typeface="Times New Roman"/>
                <a:cs typeface="Times New Roman"/>
              </a:rPr>
              <a:t>sepanjang </a:t>
            </a:r>
            <a:r>
              <a:rPr sz="1200" dirty="0">
                <a:latin typeface="Times New Roman"/>
                <a:cs typeface="Times New Roman"/>
              </a:rPr>
              <a:t>jalur </a:t>
            </a:r>
            <a:r>
              <a:rPr sz="1200" spc="-5" dirty="0">
                <a:latin typeface="Times New Roman"/>
                <a:cs typeface="Times New Roman"/>
              </a:rPr>
              <a:t>garis, </a:t>
            </a:r>
            <a:r>
              <a:rPr sz="1200" dirty="0">
                <a:latin typeface="Times New Roman"/>
                <a:cs typeface="Times New Roman"/>
              </a:rPr>
              <a:t>dimulai </a:t>
            </a: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k =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AutoNum type="arabicPeriod" startAt="2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bila pk &lt;0 maka titik </a:t>
            </a:r>
            <a:r>
              <a:rPr sz="1200" spc="-5" dirty="0">
                <a:latin typeface="Times New Roman"/>
                <a:cs typeface="Times New Roman"/>
              </a:rPr>
              <a:t>selanjutnya </a:t>
            </a:r>
            <a:r>
              <a:rPr sz="1200" dirty="0">
                <a:latin typeface="Times New Roman"/>
                <a:cs typeface="Times New Roman"/>
              </a:rPr>
              <a:t>(xk+1, </a:t>
            </a:r>
            <a:r>
              <a:rPr sz="1200" spc="-10" dirty="0">
                <a:latin typeface="Times New Roman"/>
                <a:cs typeface="Times New Roman"/>
              </a:rPr>
              <a:t>yk) </a:t>
            </a:r>
            <a:r>
              <a:rPr sz="1200" dirty="0">
                <a:latin typeface="Times New Roman"/>
                <a:cs typeface="Times New Roman"/>
              </a:rPr>
              <a:t>dan pk+1 = pk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+2Δy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AutoNum type="arabicPeriod" startAt="2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bila </a:t>
            </a:r>
            <a:r>
              <a:rPr sz="1200" spc="-5" dirty="0">
                <a:latin typeface="Times New Roman"/>
                <a:cs typeface="Times New Roman"/>
              </a:rPr>
              <a:t>tidak maka </a:t>
            </a:r>
            <a:r>
              <a:rPr sz="1200" dirty="0">
                <a:latin typeface="Times New Roman"/>
                <a:cs typeface="Times New Roman"/>
              </a:rPr>
              <a:t>titik </a:t>
            </a:r>
            <a:r>
              <a:rPr sz="1200" spc="-10" dirty="0">
                <a:latin typeface="Times New Roman"/>
                <a:cs typeface="Times New Roman"/>
              </a:rPr>
              <a:t>selanjutnya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spc="-5" dirty="0">
                <a:latin typeface="Times New Roman"/>
                <a:cs typeface="Times New Roman"/>
              </a:rPr>
              <a:t>(xk+1,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yk+1)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AutoNum type="arabicPeriod" startAt="2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dan</a:t>
            </a:r>
            <a:r>
              <a:rPr sz="1200" spc="-5" dirty="0">
                <a:latin typeface="Times New Roman"/>
                <a:cs typeface="Times New Roman"/>
              </a:rPr>
              <a:t> pk+1=pk+2Δ-y2Δx.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AutoNum type="arabicPeriod" startAt="2"/>
              <a:tabLst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Ulangi langkah </a:t>
            </a:r>
            <a:r>
              <a:rPr sz="1200" dirty="0">
                <a:latin typeface="Times New Roman"/>
                <a:cs typeface="Times New Roman"/>
              </a:rPr>
              <a:t>nomor 5 untuk </a:t>
            </a:r>
            <a:r>
              <a:rPr sz="1200" spc="-5" dirty="0">
                <a:latin typeface="Times New Roman"/>
                <a:cs typeface="Times New Roman"/>
              </a:rPr>
              <a:t>menentukan posisi </a:t>
            </a:r>
            <a:r>
              <a:rPr sz="1200" dirty="0">
                <a:latin typeface="Times New Roman"/>
                <a:cs typeface="Times New Roman"/>
              </a:rPr>
              <a:t>pixel </a:t>
            </a:r>
            <a:r>
              <a:rPr sz="1200" spc="-5" dirty="0">
                <a:latin typeface="Times New Roman"/>
                <a:cs typeface="Times New Roman"/>
              </a:rPr>
              <a:t>selanjutnya, </a:t>
            </a:r>
            <a:r>
              <a:rPr sz="1200" dirty="0">
                <a:latin typeface="Times New Roman"/>
                <a:cs typeface="Times New Roman"/>
              </a:rPr>
              <a:t>sampai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x=xn.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4160570"/>
            <a:ext cx="5756910" cy="2882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Contoh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:</a:t>
            </a:r>
            <a:endParaRPr sz="1200">
              <a:latin typeface="Times New Roman"/>
              <a:cs typeface="Times New Roman"/>
            </a:endParaRPr>
          </a:p>
          <a:p>
            <a:pPr marL="12700" marR="5080" indent="225425" algn="just">
              <a:lnSpc>
                <a:spcPct val="143500"/>
              </a:lnSpc>
              <a:spcBef>
                <a:spcPts val="1010"/>
              </a:spcBef>
            </a:pPr>
            <a:r>
              <a:rPr sz="1200" spc="-5" dirty="0">
                <a:latin typeface="Times New Roman"/>
                <a:cs typeface="Times New Roman"/>
              </a:rPr>
              <a:t>Untuk </a:t>
            </a:r>
            <a:r>
              <a:rPr sz="1200" dirty="0">
                <a:latin typeface="Times New Roman"/>
                <a:cs typeface="Times New Roman"/>
              </a:rPr>
              <a:t>menggambarkan algoritma </a:t>
            </a:r>
            <a:r>
              <a:rPr sz="1200" spc="-5" dirty="0">
                <a:latin typeface="Times New Roman"/>
                <a:cs typeface="Times New Roman"/>
              </a:rPr>
              <a:t>Bressenham dalam </a:t>
            </a:r>
            <a:r>
              <a:rPr sz="1200" dirty="0">
                <a:latin typeface="Times New Roman"/>
                <a:cs typeface="Times New Roman"/>
              </a:rPr>
              <a:t>pembentukan suatu </a:t>
            </a:r>
            <a:r>
              <a:rPr sz="1200" spc="-5" dirty="0">
                <a:latin typeface="Times New Roman"/>
                <a:cs typeface="Times New Roman"/>
              </a:rPr>
              <a:t>garis </a:t>
            </a:r>
            <a:r>
              <a:rPr sz="1200" dirty="0">
                <a:latin typeface="Times New Roman"/>
                <a:cs typeface="Times New Roman"/>
              </a:rPr>
              <a:t>yang  </a:t>
            </a:r>
            <a:r>
              <a:rPr sz="1200" spc="-5" dirty="0">
                <a:latin typeface="Times New Roman"/>
                <a:cs typeface="Times New Roman"/>
              </a:rPr>
              <a:t>menghubungkan </a:t>
            </a:r>
            <a:r>
              <a:rPr sz="1200" dirty="0">
                <a:latin typeface="Times New Roman"/>
                <a:cs typeface="Times New Roman"/>
              </a:rPr>
              <a:t>titik (10,10) dan </a:t>
            </a:r>
            <a:r>
              <a:rPr sz="1200" spc="-5" dirty="0">
                <a:latin typeface="Times New Roman"/>
                <a:cs typeface="Times New Roman"/>
              </a:rPr>
              <a:t>(17,16), </a:t>
            </a:r>
            <a:r>
              <a:rPr sz="1200" dirty="0">
                <a:latin typeface="Times New Roman"/>
                <a:cs typeface="Times New Roman"/>
              </a:rPr>
              <a:t>pertama-tama </a:t>
            </a:r>
            <a:r>
              <a:rPr sz="1200" spc="-5" dirty="0">
                <a:latin typeface="Times New Roman"/>
                <a:cs typeface="Times New Roman"/>
              </a:rPr>
              <a:t>ditentukan bahwa titik </a:t>
            </a:r>
            <a:r>
              <a:rPr sz="1200" dirty="0">
                <a:latin typeface="Times New Roman"/>
                <a:cs typeface="Times New Roman"/>
              </a:rPr>
              <a:t>(10,10)  berada </a:t>
            </a:r>
            <a:r>
              <a:rPr sz="1200" spc="-5" dirty="0">
                <a:latin typeface="Times New Roman"/>
                <a:cs typeface="Times New Roman"/>
              </a:rPr>
              <a:t>disebelah kiri merupakan </a:t>
            </a:r>
            <a:r>
              <a:rPr sz="1200" dirty="0">
                <a:latin typeface="Times New Roman"/>
                <a:cs typeface="Times New Roman"/>
              </a:rPr>
              <a:t>titik </a:t>
            </a:r>
            <a:r>
              <a:rPr sz="1200" spc="-5" dirty="0">
                <a:latin typeface="Times New Roman"/>
                <a:cs typeface="Times New Roman"/>
              </a:rPr>
              <a:t>awal, sedangkan </a:t>
            </a:r>
            <a:r>
              <a:rPr sz="1200" dirty="0">
                <a:latin typeface="Times New Roman"/>
                <a:cs typeface="Times New Roman"/>
              </a:rPr>
              <a:t>(17,16) merupakan titik </a:t>
            </a:r>
            <a:r>
              <a:rPr sz="1200" spc="-5" dirty="0">
                <a:latin typeface="Times New Roman"/>
                <a:cs typeface="Times New Roman"/>
              </a:rPr>
              <a:t>akhir. Posisi  </a:t>
            </a:r>
            <a:r>
              <a:rPr sz="1200" dirty="0">
                <a:latin typeface="Times New Roman"/>
                <a:cs typeface="Times New Roman"/>
              </a:rPr>
              <a:t>yang membentuk </a:t>
            </a:r>
            <a:r>
              <a:rPr sz="1200" spc="-5" dirty="0">
                <a:latin typeface="Times New Roman"/>
                <a:cs typeface="Times New Roman"/>
              </a:rPr>
              <a:t>garis dapat </a:t>
            </a:r>
            <a:r>
              <a:rPr sz="1200" dirty="0">
                <a:latin typeface="Times New Roman"/>
                <a:cs typeface="Times New Roman"/>
              </a:rPr>
              <a:t>ditentukan </a:t>
            </a:r>
            <a:r>
              <a:rPr sz="1200" spc="-10" dirty="0">
                <a:latin typeface="Times New Roman"/>
                <a:cs typeface="Times New Roman"/>
              </a:rPr>
              <a:t>dengan </a:t>
            </a:r>
            <a:r>
              <a:rPr sz="1200" spc="-5" dirty="0">
                <a:latin typeface="Times New Roman"/>
                <a:cs typeface="Times New Roman"/>
              </a:rPr>
              <a:t>perhitungan sebagai </a:t>
            </a:r>
            <a:r>
              <a:rPr sz="1200" dirty="0">
                <a:latin typeface="Times New Roman"/>
                <a:cs typeface="Times New Roman"/>
              </a:rPr>
              <a:t>berikut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>
              <a:latin typeface="Times New Roman"/>
              <a:cs typeface="Times New Roman"/>
            </a:endParaRPr>
          </a:p>
          <a:p>
            <a:pPr marL="695960" indent="-229235">
              <a:lnSpc>
                <a:spcPct val="100000"/>
              </a:lnSpc>
              <a:buFont typeface="Symbol"/>
              <a:buChar char=""/>
              <a:tabLst>
                <a:tab pos="695960" algn="l"/>
                <a:tab pos="696595" algn="l"/>
              </a:tabLst>
            </a:pPr>
            <a:r>
              <a:rPr sz="1200" dirty="0">
                <a:latin typeface="Times New Roman"/>
                <a:cs typeface="Times New Roman"/>
              </a:rPr>
              <a:t>x = x1– x0 dan </a:t>
            </a:r>
            <a:r>
              <a:rPr sz="1200" spc="-20" dirty="0">
                <a:latin typeface="Times New Roman"/>
                <a:cs typeface="Times New Roman"/>
              </a:rPr>
              <a:t>y= </a:t>
            </a:r>
            <a:r>
              <a:rPr sz="1200" spc="-15" dirty="0">
                <a:latin typeface="Times New Roman"/>
                <a:cs typeface="Times New Roman"/>
              </a:rPr>
              <a:t>y1 </a:t>
            </a:r>
            <a:r>
              <a:rPr sz="1200" dirty="0">
                <a:latin typeface="Times New Roman"/>
                <a:cs typeface="Times New Roman"/>
              </a:rPr>
              <a:t>–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y0</a:t>
            </a:r>
            <a:endParaRPr sz="1200">
              <a:latin typeface="Times New Roman"/>
              <a:cs typeface="Times New Roman"/>
            </a:endParaRPr>
          </a:p>
          <a:p>
            <a:pPr marL="695960" indent="-229235">
              <a:lnSpc>
                <a:spcPct val="100000"/>
              </a:lnSpc>
              <a:spcBef>
                <a:spcPts val="720"/>
              </a:spcBef>
              <a:buFont typeface="Symbol"/>
              <a:buChar char=""/>
              <a:tabLst>
                <a:tab pos="695960" algn="l"/>
                <a:tab pos="696595" algn="l"/>
              </a:tabLst>
            </a:pPr>
            <a:r>
              <a:rPr sz="1200" dirty="0">
                <a:latin typeface="Times New Roman"/>
                <a:cs typeface="Times New Roman"/>
              </a:rPr>
              <a:t>x = 7 dan y =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6</a:t>
            </a:r>
            <a:endParaRPr sz="1200">
              <a:latin typeface="Times New Roman"/>
              <a:cs typeface="Times New Roman"/>
            </a:endParaRPr>
          </a:p>
          <a:p>
            <a:pPr marL="695960" indent="-229235">
              <a:lnSpc>
                <a:spcPct val="100000"/>
              </a:lnSpc>
              <a:spcBef>
                <a:spcPts val="700"/>
              </a:spcBef>
              <a:buFont typeface="Symbol"/>
              <a:buChar char=""/>
              <a:tabLst>
                <a:tab pos="695960" algn="l"/>
                <a:tab pos="696595" algn="l"/>
              </a:tabLst>
            </a:pPr>
            <a:r>
              <a:rPr sz="1200" dirty="0">
                <a:latin typeface="Times New Roman"/>
                <a:cs typeface="Times New Roman"/>
              </a:rPr>
              <a:t>parameter p0 = </a:t>
            </a:r>
            <a:r>
              <a:rPr sz="1200" spc="-10" dirty="0">
                <a:latin typeface="Times New Roman"/>
                <a:cs typeface="Times New Roman"/>
              </a:rPr>
              <a:t>2Δy </a:t>
            </a:r>
            <a:r>
              <a:rPr sz="1200" dirty="0">
                <a:latin typeface="Times New Roman"/>
                <a:cs typeface="Times New Roman"/>
              </a:rPr>
              <a:t>–</a:t>
            </a:r>
            <a:r>
              <a:rPr sz="1200" spc="2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x</a:t>
            </a:r>
            <a:endParaRPr sz="1200">
              <a:latin typeface="Times New Roman"/>
              <a:cs typeface="Times New Roman"/>
            </a:endParaRPr>
          </a:p>
          <a:p>
            <a:pPr marL="695960" indent="-229235">
              <a:lnSpc>
                <a:spcPct val="100000"/>
              </a:lnSpc>
              <a:spcBef>
                <a:spcPts val="720"/>
              </a:spcBef>
              <a:buFont typeface="Symbol"/>
              <a:buChar char=""/>
              <a:tabLst>
                <a:tab pos="695960" algn="l"/>
                <a:tab pos="696595" algn="l"/>
              </a:tabLst>
            </a:pPr>
            <a:r>
              <a:rPr sz="1200" dirty="0">
                <a:latin typeface="Times New Roman"/>
                <a:cs typeface="Times New Roman"/>
              </a:rPr>
              <a:t>p0 =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5</a:t>
            </a:r>
            <a:endParaRPr sz="1200">
              <a:latin typeface="Times New Roman"/>
              <a:cs typeface="Times New Roman"/>
            </a:endParaRPr>
          </a:p>
          <a:p>
            <a:pPr marL="695960" indent="-229235">
              <a:lnSpc>
                <a:spcPct val="100000"/>
              </a:lnSpc>
              <a:spcBef>
                <a:spcPts val="720"/>
              </a:spcBef>
              <a:buFont typeface="Symbol"/>
              <a:buChar char=""/>
              <a:tabLst>
                <a:tab pos="695960" algn="l"/>
                <a:tab pos="696595" algn="l"/>
                <a:tab pos="2133600" algn="l"/>
              </a:tabLst>
            </a:pPr>
            <a:r>
              <a:rPr sz="1200" dirty="0">
                <a:latin typeface="Times New Roman"/>
                <a:cs typeface="Times New Roman"/>
              </a:rPr>
              <a:t>increment </a:t>
            </a:r>
            <a:r>
              <a:rPr sz="1200" spc="-10" dirty="0">
                <a:latin typeface="Times New Roman"/>
                <a:cs typeface="Times New Roman"/>
              </a:rPr>
              <a:t>2Δy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= 12	</a:t>
            </a:r>
            <a:r>
              <a:rPr sz="1200" spc="5" dirty="0">
                <a:latin typeface="Times New Roman"/>
                <a:cs typeface="Times New Roman"/>
              </a:rPr>
              <a:t>2Δy </a:t>
            </a:r>
            <a:r>
              <a:rPr sz="1200" dirty="0">
                <a:latin typeface="Times New Roman"/>
                <a:cs typeface="Times New Roman"/>
              </a:rPr>
              <a:t>– 2Δx =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-2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9647" y="6977380"/>
            <a:ext cx="5517515" cy="2658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Times New Roman"/>
                <a:cs typeface="Times New Roman"/>
              </a:rPr>
              <a:t>Pseudocode </a:t>
            </a:r>
            <a:r>
              <a:rPr sz="1200" b="1" spc="-5" dirty="0">
                <a:latin typeface="Times New Roman"/>
                <a:cs typeface="Times New Roman"/>
              </a:rPr>
              <a:t>Algoritma </a:t>
            </a:r>
            <a:r>
              <a:rPr sz="1200" b="1" dirty="0">
                <a:latin typeface="Times New Roman"/>
                <a:cs typeface="Times New Roman"/>
              </a:rPr>
              <a:t>Bresenham untuk </a:t>
            </a:r>
            <a:r>
              <a:rPr sz="1200" b="1" spc="-5" dirty="0">
                <a:latin typeface="Times New Roman"/>
                <a:cs typeface="Times New Roman"/>
              </a:rPr>
              <a:t>Penggambaran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Garis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Times New Roman"/>
              <a:cs typeface="Times New Roman"/>
            </a:endParaRPr>
          </a:p>
          <a:p>
            <a:pPr marL="200660" algn="just">
              <a:lnSpc>
                <a:spcPts val="1400"/>
              </a:lnSpc>
              <a:spcBef>
                <a:spcPts val="5"/>
              </a:spcBef>
            </a:pPr>
            <a:r>
              <a:rPr sz="1200" spc="-5" dirty="0">
                <a:latin typeface="Courier New"/>
                <a:cs typeface="Courier New"/>
              </a:rPr>
              <a:t>procedure bres1(x1,y1,x2,y2:integer);</a:t>
            </a:r>
            <a:endParaRPr sz="1200">
              <a:latin typeface="Courier New"/>
              <a:cs typeface="Courier New"/>
            </a:endParaRPr>
          </a:p>
          <a:p>
            <a:pPr marL="383540" marR="462280" indent="-182880" algn="just">
              <a:lnSpc>
                <a:spcPts val="1360"/>
              </a:lnSpc>
              <a:spcBef>
                <a:spcPts val="70"/>
              </a:spcBef>
            </a:pPr>
            <a:r>
              <a:rPr sz="1200" spc="-5" dirty="0">
                <a:latin typeface="Courier New"/>
                <a:cs typeface="Courier New"/>
              </a:rPr>
              <a:t>Var dx, dy, x, y, x_end, p, da, db, m1, m2 : integer;  begin</a:t>
            </a:r>
            <a:endParaRPr sz="1200">
              <a:latin typeface="Courier New"/>
              <a:cs typeface="Courier New"/>
            </a:endParaRPr>
          </a:p>
          <a:p>
            <a:pPr marL="566420" marR="3845560" algn="just">
              <a:lnSpc>
                <a:spcPts val="1360"/>
              </a:lnSpc>
            </a:pPr>
            <a:r>
              <a:rPr sz="1200" spc="-5" dirty="0">
                <a:latin typeface="Courier New"/>
                <a:cs typeface="Courier New"/>
              </a:rPr>
              <a:t>dx :=</a:t>
            </a:r>
            <a:r>
              <a:rPr sz="1200" spc="-6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x2-x1;  dy :=</a:t>
            </a:r>
            <a:r>
              <a:rPr sz="1200" spc="-6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y2-y1;</a:t>
            </a:r>
            <a:endParaRPr sz="1200">
              <a:latin typeface="Courier New"/>
              <a:cs typeface="Courier New"/>
            </a:endParaRPr>
          </a:p>
          <a:p>
            <a:pPr marL="566420" marR="5080" algn="just">
              <a:lnSpc>
                <a:spcPts val="1360"/>
              </a:lnSpc>
            </a:pPr>
            <a:r>
              <a:rPr sz="1200" spc="-5" dirty="0">
                <a:latin typeface="Courier New"/>
                <a:cs typeface="Courier New"/>
              </a:rPr>
              <a:t>if abs(dx)&gt;=abs(dy) then da:=abs(dx) else da:=abs(dy);  if abs(dx)&gt;=abs(dy) then db:=abs(dy) else db:=abs(dx);  if (abs(dx)&gt;=abs(dy)) and (dx&gt;=0) then</a:t>
            </a:r>
            <a:r>
              <a:rPr sz="1200" spc="2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m1:=3;</a:t>
            </a:r>
            <a:endParaRPr sz="1200">
              <a:latin typeface="Courier New"/>
              <a:cs typeface="Courier New"/>
            </a:endParaRPr>
          </a:p>
          <a:p>
            <a:pPr marL="566420" algn="just">
              <a:lnSpc>
                <a:spcPts val="1285"/>
              </a:lnSpc>
            </a:pPr>
            <a:r>
              <a:rPr sz="1200" spc="-5" dirty="0">
                <a:latin typeface="Courier New"/>
                <a:cs typeface="Courier New"/>
              </a:rPr>
              <a:t>if (abs(dx)&gt;=abs(dy)) and (dx&lt;0)  then</a:t>
            </a:r>
            <a:r>
              <a:rPr sz="1200" spc="9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m1:=7;</a:t>
            </a:r>
            <a:endParaRPr sz="1200">
              <a:latin typeface="Courier New"/>
              <a:cs typeface="Courier New"/>
            </a:endParaRPr>
          </a:p>
          <a:p>
            <a:pPr marL="566420" marR="828040" algn="just">
              <a:lnSpc>
                <a:spcPts val="1360"/>
              </a:lnSpc>
              <a:spcBef>
                <a:spcPts val="70"/>
              </a:spcBef>
            </a:pPr>
            <a:r>
              <a:rPr sz="1200" spc="-5" dirty="0">
                <a:latin typeface="Courier New"/>
                <a:cs typeface="Courier New"/>
              </a:rPr>
              <a:t>if (abs(dx)&lt;abs(dy)) and (dy&gt;=0) then m1:=1;  if (abs(dx)&lt;abs(dy)) and (dy&lt;0) then m1:=5;  if (dx&gt;=0) and (dy&gt;=0) then</a:t>
            </a:r>
            <a:r>
              <a:rPr sz="1200" spc="1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m2:=2;</a:t>
            </a:r>
            <a:endParaRPr sz="1200">
              <a:latin typeface="Courier New"/>
              <a:cs typeface="Courier New"/>
            </a:endParaRPr>
          </a:p>
          <a:p>
            <a:pPr marL="566420" algn="just">
              <a:lnSpc>
                <a:spcPts val="1325"/>
              </a:lnSpc>
            </a:pPr>
            <a:r>
              <a:rPr sz="1200" spc="-5" dirty="0">
                <a:latin typeface="Courier New"/>
                <a:cs typeface="Courier New"/>
              </a:rPr>
              <a:t>if (dx&gt;=0)  and (dy&lt;0)  then</a:t>
            </a:r>
            <a:r>
              <a:rPr sz="1200" spc="4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m2:=4;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30187" y="949780"/>
            <a:ext cx="3726782" cy="26771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93670" y="3957954"/>
            <a:ext cx="2400300" cy="2790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28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29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2590749" y="878788"/>
            <a:ext cx="2128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09345" algn="l"/>
              </a:tabLst>
            </a:pPr>
            <a:r>
              <a:rPr sz="1200" spc="-5" dirty="0">
                <a:latin typeface="Courier New"/>
                <a:cs typeface="Courier New"/>
              </a:rPr>
              <a:t>and</a:t>
            </a:r>
            <a:r>
              <a:rPr sz="1200" spc="1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(dy&lt;0)	then</a:t>
            </a:r>
            <a:r>
              <a:rPr sz="1200" spc="-5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m2:=6;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93469" y="878788"/>
            <a:ext cx="848360" cy="38100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1360"/>
              </a:lnSpc>
              <a:spcBef>
                <a:spcPts val="210"/>
              </a:spcBef>
            </a:pPr>
            <a:r>
              <a:rPr sz="1200" spc="-5" dirty="0">
                <a:latin typeface="Courier New"/>
                <a:cs typeface="Courier New"/>
              </a:rPr>
              <a:t>if</a:t>
            </a:r>
            <a:r>
              <a:rPr sz="1200" spc="-6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(dx&lt;0)  if</a:t>
            </a:r>
            <a:r>
              <a:rPr sz="1200" spc="-6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(dx&lt;0)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90749" y="1051458"/>
            <a:ext cx="2128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ourier New"/>
                <a:cs typeface="Courier New"/>
              </a:rPr>
              <a:t>and (dy&gt;=0) then</a:t>
            </a:r>
            <a:r>
              <a:rPr sz="1200" spc="-1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m2:=8;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1700" y="1224127"/>
            <a:ext cx="5760085" cy="7925434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645160" marR="3594100" indent="-41275">
              <a:lnSpc>
                <a:spcPts val="1360"/>
              </a:lnSpc>
              <a:spcBef>
                <a:spcPts val="210"/>
              </a:spcBef>
            </a:pPr>
            <a:r>
              <a:rPr sz="1200" spc="-5" dirty="0">
                <a:latin typeface="Courier New"/>
                <a:cs typeface="Courier New"/>
              </a:rPr>
              <a:t>p := 2 * db -</a:t>
            </a:r>
            <a:r>
              <a:rPr sz="1200" spc="-5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da;  x:=x1;</a:t>
            </a:r>
            <a:endParaRPr sz="1200">
              <a:latin typeface="Courier New"/>
              <a:cs typeface="Courier New"/>
            </a:endParaRPr>
          </a:p>
          <a:p>
            <a:pPr marL="603885" marR="3776979">
              <a:lnSpc>
                <a:spcPts val="1360"/>
              </a:lnSpc>
            </a:pPr>
            <a:r>
              <a:rPr sz="1200" spc="-5" dirty="0">
                <a:latin typeface="Courier New"/>
                <a:cs typeface="Courier New"/>
              </a:rPr>
              <a:t>y:=y1;  set_pixel(x,y);</a:t>
            </a:r>
            <a:endParaRPr sz="1200">
              <a:latin typeface="Courier New"/>
              <a:cs typeface="Courier New"/>
            </a:endParaRPr>
          </a:p>
          <a:p>
            <a:pPr marL="603885" marR="2771140">
              <a:lnSpc>
                <a:spcPts val="1360"/>
              </a:lnSpc>
            </a:pPr>
            <a:r>
              <a:rPr sz="1200" spc="-5" dirty="0">
                <a:latin typeface="Courier New"/>
                <a:cs typeface="Courier New"/>
              </a:rPr>
              <a:t>while (x &lt;&gt; x2) or (y&lt;&gt;y2)  begin</a:t>
            </a:r>
            <a:endParaRPr sz="1200">
              <a:latin typeface="Courier New"/>
              <a:cs typeface="Courier New"/>
            </a:endParaRPr>
          </a:p>
          <a:p>
            <a:pPr marL="786765" marR="3868420">
              <a:lnSpc>
                <a:spcPts val="1360"/>
              </a:lnSpc>
            </a:pPr>
            <a:r>
              <a:rPr sz="1200" spc="-5" dirty="0">
                <a:latin typeface="Courier New"/>
                <a:cs typeface="Courier New"/>
              </a:rPr>
              <a:t>if p&gt;=0</a:t>
            </a:r>
            <a:r>
              <a:rPr sz="1200" spc="-6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then  begin</a:t>
            </a:r>
            <a:endParaRPr sz="1200">
              <a:latin typeface="Courier New"/>
              <a:cs typeface="Courier New"/>
            </a:endParaRPr>
          </a:p>
          <a:p>
            <a:pPr marL="969644" marR="2862580">
              <a:lnSpc>
                <a:spcPts val="1360"/>
              </a:lnSpc>
            </a:pPr>
            <a:r>
              <a:rPr sz="1200" spc="-5" dirty="0">
                <a:latin typeface="Courier New"/>
                <a:cs typeface="Courier New"/>
              </a:rPr>
              <a:t>p := p + 2*db - 2*da;  case m2</a:t>
            </a:r>
            <a:r>
              <a:rPr sz="1200" spc="-1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of</a:t>
            </a:r>
            <a:endParaRPr sz="1200">
              <a:latin typeface="Courier New"/>
              <a:cs typeface="Courier New"/>
            </a:endParaRPr>
          </a:p>
          <a:p>
            <a:pPr marL="1335405" marR="2039620" algn="just">
              <a:lnSpc>
                <a:spcPts val="1360"/>
              </a:lnSpc>
            </a:pPr>
            <a:r>
              <a:rPr sz="1200" spc="-5" dirty="0">
                <a:latin typeface="Courier New"/>
                <a:cs typeface="Courier New"/>
              </a:rPr>
              <a:t>2:begin x:=x+1;y:=y+1;end;  4:begin x:=x+1;y:=y-1;end;  6:begin x:=x-1;y:=y-1;end;  8:begin</a:t>
            </a:r>
            <a:r>
              <a:rPr sz="1200" spc="1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x:=x-1;y:=y+1;end;</a:t>
            </a:r>
            <a:endParaRPr sz="1200">
              <a:latin typeface="Courier New"/>
              <a:cs typeface="Courier New"/>
            </a:endParaRPr>
          </a:p>
          <a:p>
            <a:pPr marL="786765" marR="4417060" indent="182880">
              <a:lnSpc>
                <a:spcPts val="1340"/>
              </a:lnSpc>
              <a:spcBef>
                <a:spcPts val="10"/>
              </a:spcBef>
            </a:pPr>
            <a:r>
              <a:rPr sz="1200" spc="-5" dirty="0">
                <a:latin typeface="Courier New"/>
                <a:cs typeface="Courier New"/>
              </a:rPr>
              <a:t>end;  end</a:t>
            </a:r>
            <a:endParaRPr sz="1200">
              <a:latin typeface="Courier New"/>
              <a:cs typeface="Courier New"/>
            </a:endParaRPr>
          </a:p>
          <a:p>
            <a:pPr marL="787400" marR="4507230" indent="34925">
              <a:lnSpc>
                <a:spcPts val="1360"/>
              </a:lnSpc>
              <a:spcBef>
                <a:spcPts val="5"/>
              </a:spcBef>
            </a:pPr>
            <a:r>
              <a:rPr sz="1200" spc="-5" dirty="0">
                <a:latin typeface="Courier New"/>
                <a:cs typeface="Courier New"/>
              </a:rPr>
              <a:t>else  begin</a:t>
            </a:r>
            <a:endParaRPr sz="1200">
              <a:latin typeface="Courier New"/>
              <a:cs typeface="Courier New"/>
            </a:endParaRPr>
          </a:p>
          <a:p>
            <a:pPr marL="970280">
              <a:lnSpc>
                <a:spcPts val="1285"/>
              </a:lnSpc>
            </a:pPr>
            <a:r>
              <a:rPr sz="1200" spc="-5" dirty="0">
                <a:latin typeface="Courier New"/>
                <a:cs typeface="Courier New"/>
              </a:rPr>
              <a:t>case m1</a:t>
            </a:r>
            <a:r>
              <a:rPr sz="1200" spc="-1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of</a:t>
            </a:r>
            <a:endParaRPr sz="1200">
              <a:latin typeface="Courier New"/>
              <a:cs typeface="Courier New"/>
            </a:endParaRPr>
          </a:p>
          <a:p>
            <a:pPr marL="1336040">
              <a:lnSpc>
                <a:spcPts val="1360"/>
              </a:lnSpc>
            </a:pPr>
            <a:r>
              <a:rPr sz="1200" spc="-5" dirty="0">
                <a:latin typeface="Courier New"/>
                <a:cs typeface="Courier New"/>
              </a:rPr>
              <a:t>1:y:=y+1;</a:t>
            </a:r>
            <a:endParaRPr sz="1200">
              <a:latin typeface="Courier New"/>
              <a:cs typeface="Courier New"/>
            </a:endParaRPr>
          </a:p>
          <a:p>
            <a:pPr marL="1336040">
              <a:lnSpc>
                <a:spcPts val="1360"/>
              </a:lnSpc>
            </a:pPr>
            <a:r>
              <a:rPr sz="1200" spc="-5" dirty="0">
                <a:latin typeface="Courier New"/>
                <a:cs typeface="Courier New"/>
              </a:rPr>
              <a:t>3:x:=x+1;</a:t>
            </a:r>
            <a:endParaRPr sz="1200">
              <a:latin typeface="Courier New"/>
              <a:cs typeface="Courier New"/>
            </a:endParaRPr>
          </a:p>
          <a:p>
            <a:pPr marL="1336040">
              <a:lnSpc>
                <a:spcPts val="1360"/>
              </a:lnSpc>
            </a:pPr>
            <a:r>
              <a:rPr sz="1200" spc="-5" dirty="0">
                <a:latin typeface="Courier New"/>
                <a:cs typeface="Courier New"/>
              </a:rPr>
              <a:t>5:y:=y-1;</a:t>
            </a:r>
            <a:endParaRPr sz="1200">
              <a:latin typeface="Courier New"/>
              <a:cs typeface="Courier New"/>
            </a:endParaRPr>
          </a:p>
          <a:p>
            <a:pPr marL="1336040">
              <a:lnSpc>
                <a:spcPts val="1360"/>
              </a:lnSpc>
            </a:pPr>
            <a:r>
              <a:rPr sz="1200" spc="-5" dirty="0">
                <a:latin typeface="Courier New"/>
                <a:cs typeface="Courier New"/>
              </a:rPr>
              <a:t>7:x:=x-1;</a:t>
            </a:r>
            <a:endParaRPr sz="1200">
              <a:latin typeface="Courier New"/>
              <a:cs typeface="Courier New"/>
            </a:endParaRPr>
          </a:p>
          <a:p>
            <a:pPr marL="970280">
              <a:lnSpc>
                <a:spcPts val="1360"/>
              </a:lnSpc>
            </a:pPr>
            <a:r>
              <a:rPr sz="1200" spc="-5" dirty="0">
                <a:latin typeface="Courier New"/>
                <a:cs typeface="Courier New"/>
              </a:rPr>
              <a:t>end;</a:t>
            </a:r>
            <a:endParaRPr sz="1200">
              <a:latin typeface="Courier New"/>
              <a:cs typeface="Courier New"/>
            </a:endParaRPr>
          </a:p>
          <a:p>
            <a:pPr marL="787400" marR="3409950" indent="182880">
              <a:lnSpc>
                <a:spcPts val="1360"/>
              </a:lnSpc>
              <a:spcBef>
                <a:spcPts val="70"/>
              </a:spcBef>
            </a:pPr>
            <a:r>
              <a:rPr sz="1200" spc="-5" dirty="0">
                <a:latin typeface="Courier New"/>
                <a:cs typeface="Courier New"/>
              </a:rPr>
              <a:t>p := p + 2*</a:t>
            </a:r>
            <a:r>
              <a:rPr sz="1200" spc="-6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db;  end;  set_pixel(x,y);</a:t>
            </a:r>
            <a:endParaRPr sz="1200">
              <a:latin typeface="Courier New"/>
              <a:cs typeface="Courier New"/>
            </a:endParaRPr>
          </a:p>
          <a:p>
            <a:pPr marL="604520">
              <a:lnSpc>
                <a:spcPts val="1285"/>
              </a:lnSpc>
            </a:pPr>
            <a:r>
              <a:rPr sz="1200" spc="-5" dirty="0">
                <a:latin typeface="Courier New"/>
                <a:cs typeface="Courier New"/>
              </a:rPr>
              <a:t>end;</a:t>
            </a:r>
            <a:endParaRPr sz="1200">
              <a:latin typeface="Courier New"/>
              <a:cs typeface="Courier New"/>
            </a:endParaRPr>
          </a:p>
          <a:p>
            <a:pPr marL="421640">
              <a:lnSpc>
                <a:spcPts val="1400"/>
              </a:lnSpc>
            </a:pPr>
            <a:r>
              <a:rPr sz="1200" spc="-5" dirty="0">
                <a:latin typeface="Courier New"/>
                <a:cs typeface="Courier New"/>
              </a:rPr>
              <a:t>end;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  <a:tabLst>
                <a:tab pos="469900" algn="l"/>
              </a:tabLst>
            </a:pPr>
            <a:r>
              <a:rPr sz="1400" b="1" spc="-5" dirty="0">
                <a:latin typeface="Times New Roman"/>
                <a:cs typeface="Times New Roman"/>
              </a:rPr>
              <a:t>II.3	Algoritma Penggambaran</a:t>
            </a:r>
            <a:r>
              <a:rPr sz="1400" b="1" spc="1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Lingkaran</a:t>
            </a:r>
            <a:endParaRPr sz="1400">
              <a:latin typeface="Times New Roman"/>
              <a:cs typeface="Times New Roman"/>
            </a:endParaRPr>
          </a:p>
          <a:p>
            <a:pPr marL="12700" marR="6985" indent="225425" algn="just">
              <a:lnSpc>
                <a:spcPct val="143500"/>
              </a:lnSpc>
              <a:spcBef>
                <a:spcPts val="1115"/>
              </a:spcBef>
            </a:pPr>
            <a:r>
              <a:rPr sz="1200" spc="-5" dirty="0">
                <a:latin typeface="Times New Roman"/>
                <a:cs typeface="Times New Roman"/>
              </a:rPr>
              <a:t>Lingkaran </a:t>
            </a:r>
            <a:r>
              <a:rPr sz="1200" dirty="0">
                <a:latin typeface="Times New Roman"/>
                <a:cs typeface="Times New Roman"/>
              </a:rPr>
              <a:t>adalah kumpulan </a:t>
            </a:r>
            <a:r>
              <a:rPr sz="1200" spc="-5" dirty="0">
                <a:latin typeface="Times New Roman"/>
                <a:cs typeface="Times New Roman"/>
              </a:rPr>
              <a:t>dari </a:t>
            </a:r>
            <a:r>
              <a:rPr sz="1200" dirty="0">
                <a:latin typeface="Times New Roman"/>
                <a:cs typeface="Times New Roman"/>
              </a:rPr>
              <a:t>titik-titik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memiliki </a:t>
            </a:r>
            <a:r>
              <a:rPr sz="1200" spc="-5" dirty="0">
                <a:latin typeface="Times New Roman"/>
                <a:cs typeface="Times New Roman"/>
              </a:rPr>
              <a:t>jarak </a:t>
            </a:r>
            <a:r>
              <a:rPr sz="1200" dirty="0">
                <a:latin typeface="Times New Roman"/>
                <a:cs typeface="Times New Roman"/>
              </a:rPr>
              <a:t>dari titik </a:t>
            </a:r>
            <a:r>
              <a:rPr sz="1200" spc="-5" dirty="0">
                <a:latin typeface="Times New Roman"/>
                <a:cs typeface="Times New Roman"/>
              </a:rPr>
              <a:t>pusat yang </a:t>
            </a:r>
            <a:r>
              <a:rPr sz="1200" dirty="0">
                <a:latin typeface="Times New Roman"/>
                <a:cs typeface="Times New Roman"/>
              </a:rPr>
              <a:t>sama  untuk semua titik. </a:t>
            </a:r>
            <a:r>
              <a:rPr sz="1200" spc="-5" dirty="0">
                <a:latin typeface="Times New Roman"/>
                <a:cs typeface="Times New Roman"/>
              </a:rPr>
              <a:t>Lingkaran </a:t>
            </a:r>
            <a:r>
              <a:rPr sz="1200" dirty="0">
                <a:latin typeface="Times New Roman"/>
                <a:cs typeface="Times New Roman"/>
              </a:rPr>
              <a:t>dibuat </a:t>
            </a: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menggambarkan seperempat </a:t>
            </a:r>
            <a:r>
              <a:rPr sz="1200" spc="-5" dirty="0">
                <a:latin typeface="Times New Roman"/>
                <a:cs typeface="Times New Roman"/>
              </a:rPr>
              <a:t>lingkaran, </a:t>
            </a:r>
            <a:r>
              <a:rPr sz="1200" dirty="0">
                <a:latin typeface="Times New Roman"/>
                <a:cs typeface="Times New Roman"/>
              </a:rPr>
              <a:t>karena  </a:t>
            </a:r>
            <a:r>
              <a:rPr sz="1200" spc="-5" dirty="0">
                <a:latin typeface="Times New Roman"/>
                <a:cs typeface="Times New Roman"/>
              </a:rPr>
              <a:t>bagian </a:t>
            </a:r>
            <a:r>
              <a:rPr sz="1200" dirty="0">
                <a:latin typeface="Times New Roman"/>
                <a:cs typeface="Times New Roman"/>
              </a:rPr>
              <a:t>lain dapat </a:t>
            </a:r>
            <a:r>
              <a:rPr sz="1200" spc="-5" dirty="0">
                <a:latin typeface="Times New Roman"/>
                <a:cs typeface="Times New Roman"/>
              </a:rPr>
              <a:t>dibuat sebagai bagian yang </a:t>
            </a:r>
            <a:r>
              <a:rPr sz="1200" dirty="0">
                <a:latin typeface="Times New Roman"/>
                <a:cs typeface="Times New Roman"/>
              </a:rPr>
              <a:t>simetris. Penambahan x dapat </a:t>
            </a:r>
            <a:r>
              <a:rPr sz="1200" spc="-5" dirty="0">
                <a:latin typeface="Times New Roman"/>
                <a:cs typeface="Times New Roman"/>
              </a:rPr>
              <a:t>dilakukan </a:t>
            </a:r>
            <a:r>
              <a:rPr sz="1200" dirty="0">
                <a:latin typeface="Times New Roman"/>
                <a:cs typeface="Times New Roman"/>
              </a:rPr>
              <a:t>dari 0  ke r </a:t>
            </a:r>
            <a:r>
              <a:rPr sz="1200" spc="-5" dirty="0">
                <a:latin typeface="Times New Roman"/>
                <a:cs typeface="Times New Roman"/>
              </a:rPr>
              <a:t>sebesar </a:t>
            </a:r>
            <a:r>
              <a:rPr sz="1200" dirty="0">
                <a:latin typeface="Times New Roman"/>
                <a:cs typeface="Times New Roman"/>
              </a:rPr>
              <a:t>unit </a:t>
            </a:r>
            <a:r>
              <a:rPr sz="1200" spc="-5" dirty="0">
                <a:latin typeface="Times New Roman"/>
                <a:cs typeface="Times New Roman"/>
              </a:rPr>
              <a:t>step, yaitu </a:t>
            </a:r>
            <a:r>
              <a:rPr sz="1200" dirty="0">
                <a:latin typeface="Times New Roman"/>
                <a:cs typeface="Times New Roman"/>
              </a:rPr>
              <a:t>menambahkan ± y untuk setiap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step.</a:t>
            </a:r>
            <a:endParaRPr sz="1200">
              <a:latin typeface="Times New Roman"/>
              <a:cs typeface="Times New Roman"/>
            </a:endParaRPr>
          </a:p>
          <a:p>
            <a:pPr marL="12700" marR="5080" indent="225425" algn="just">
              <a:lnSpc>
                <a:spcPct val="143500"/>
              </a:lnSpc>
              <a:spcBef>
                <a:spcPts val="1015"/>
              </a:spcBef>
            </a:pPr>
            <a:r>
              <a:rPr sz="1200" spc="-5" dirty="0">
                <a:latin typeface="Times New Roman"/>
                <a:cs typeface="Times New Roman"/>
              </a:rPr>
              <a:t>Pada dasarnya, </a:t>
            </a:r>
            <a:r>
              <a:rPr sz="1200" dirty="0">
                <a:latin typeface="Times New Roman"/>
                <a:cs typeface="Times New Roman"/>
              </a:rPr>
              <a:t>mirip </a:t>
            </a: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penggambaran </a:t>
            </a:r>
            <a:r>
              <a:rPr sz="1200" spc="-5" dirty="0">
                <a:latin typeface="Times New Roman"/>
                <a:cs typeface="Times New Roman"/>
              </a:rPr>
              <a:t>garis, </a:t>
            </a:r>
            <a:r>
              <a:rPr sz="1200" dirty="0">
                <a:latin typeface="Times New Roman"/>
                <a:cs typeface="Times New Roman"/>
              </a:rPr>
              <a:t>algoritma </a:t>
            </a:r>
            <a:r>
              <a:rPr sz="1200" spc="-5" dirty="0">
                <a:latin typeface="Times New Roman"/>
                <a:cs typeface="Times New Roman"/>
              </a:rPr>
              <a:t>penggambaran lingkaran  </a:t>
            </a:r>
            <a:r>
              <a:rPr sz="1200" dirty="0">
                <a:latin typeface="Times New Roman"/>
                <a:cs typeface="Times New Roman"/>
              </a:rPr>
              <a:t>pun berusaha </a:t>
            </a:r>
            <a:r>
              <a:rPr sz="1200" spc="-5" dirty="0">
                <a:latin typeface="Times New Roman"/>
                <a:cs typeface="Times New Roman"/>
              </a:rPr>
              <a:t>mencari solusi optimal sedemikian </a:t>
            </a:r>
            <a:r>
              <a:rPr sz="1200" dirty="0">
                <a:latin typeface="Times New Roman"/>
                <a:cs typeface="Times New Roman"/>
              </a:rPr>
              <a:t>rupa </a:t>
            </a:r>
            <a:r>
              <a:rPr sz="1200" spc="-10" dirty="0">
                <a:latin typeface="Times New Roman"/>
                <a:cs typeface="Times New Roman"/>
              </a:rPr>
              <a:t>sehingga </a:t>
            </a:r>
            <a:r>
              <a:rPr sz="1200" spc="-5" dirty="0">
                <a:latin typeface="Times New Roman"/>
                <a:cs typeface="Times New Roman"/>
              </a:rPr>
              <a:t>lingkaran yang </a:t>
            </a:r>
            <a:r>
              <a:rPr sz="1200" dirty="0">
                <a:latin typeface="Times New Roman"/>
                <a:cs typeface="Times New Roman"/>
              </a:rPr>
              <a:t>dibentuk  adalah </a:t>
            </a:r>
            <a:r>
              <a:rPr sz="1200" spc="-5" dirty="0">
                <a:latin typeface="Times New Roman"/>
                <a:cs typeface="Times New Roman"/>
              </a:rPr>
              <a:t>sesempurna mungkin. Gamra </a:t>
            </a:r>
            <a:r>
              <a:rPr sz="1200" dirty="0">
                <a:latin typeface="Times New Roman"/>
                <a:cs typeface="Times New Roman"/>
              </a:rPr>
              <a:t>di bawah ini </a:t>
            </a:r>
            <a:r>
              <a:rPr sz="1200" spc="-5" dirty="0">
                <a:latin typeface="Times New Roman"/>
                <a:cs typeface="Times New Roman"/>
              </a:rPr>
              <a:t>memberikan ilustrasi penggambaran  lingkaran.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3223158"/>
            <a:ext cx="5760085" cy="391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Simetris delapan</a:t>
            </a:r>
            <a:r>
              <a:rPr sz="1200" b="1" dirty="0">
                <a:latin typeface="Times New Roman"/>
                <a:cs typeface="Times New Roman"/>
              </a:rPr>
              <a:t> </a:t>
            </a:r>
            <a:r>
              <a:rPr sz="1200" b="1" spc="5" dirty="0">
                <a:latin typeface="Times New Roman"/>
                <a:cs typeface="Times New Roman"/>
              </a:rPr>
              <a:t>titik</a:t>
            </a:r>
            <a:endParaRPr sz="1200">
              <a:latin typeface="Times New Roman"/>
              <a:cs typeface="Times New Roman"/>
            </a:endParaRPr>
          </a:p>
          <a:p>
            <a:pPr marL="12700" marR="6350" indent="225425" algn="just">
              <a:lnSpc>
                <a:spcPct val="143700"/>
              </a:lnSpc>
              <a:spcBef>
                <a:spcPts val="990"/>
              </a:spcBef>
            </a:pPr>
            <a:r>
              <a:rPr sz="1200" spc="-5" dirty="0">
                <a:latin typeface="Times New Roman"/>
                <a:cs typeface="Times New Roman"/>
              </a:rPr>
              <a:t>Pada umumnya, lingkaran digunakan </a:t>
            </a:r>
            <a:r>
              <a:rPr sz="1200" spc="-10" dirty="0">
                <a:latin typeface="Times New Roman"/>
                <a:cs typeface="Times New Roman"/>
              </a:rPr>
              <a:t>sebagai </a:t>
            </a:r>
            <a:r>
              <a:rPr sz="1200" dirty="0">
                <a:latin typeface="Times New Roman"/>
                <a:cs typeface="Times New Roman"/>
              </a:rPr>
              <a:t>komponen dari </a:t>
            </a:r>
            <a:r>
              <a:rPr sz="1200" spc="-5" dirty="0">
                <a:latin typeface="Times New Roman"/>
                <a:cs typeface="Times New Roman"/>
              </a:rPr>
              <a:t>suatu gambar. Prosedur  </a:t>
            </a:r>
            <a:r>
              <a:rPr sz="1200" dirty="0">
                <a:latin typeface="Times New Roman"/>
                <a:cs typeface="Times New Roman"/>
              </a:rPr>
              <a:t>untuk </a:t>
            </a:r>
            <a:r>
              <a:rPr sz="1200" spc="-5" dirty="0">
                <a:latin typeface="Times New Roman"/>
                <a:cs typeface="Times New Roman"/>
              </a:rPr>
              <a:t>menampilkan lingkaran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elips </a:t>
            </a:r>
            <a:r>
              <a:rPr sz="1200" dirty="0">
                <a:latin typeface="Times New Roman"/>
                <a:cs typeface="Times New Roman"/>
              </a:rPr>
              <a:t>dibuat </a:t>
            </a:r>
            <a:r>
              <a:rPr sz="1200" spc="-5" dirty="0">
                <a:latin typeface="Times New Roman"/>
                <a:cs typeface="Times New Roman"/>
              </a:rPr>
              <a:t>dengan persamaan </a:t>
            </a:r>
            <a:r>
              <a:rPr sz="1200" dirty="0">
                <a:latin typeface="Times New Roman"/>
                <a:cs typeface="Times New Roman"/>
              </a:rPr>
              <a:t>dasar </a:t>
            </a:r>
            <a:r>
              <a:rPr sz="1200" spc="-5" dirty="0">
                <a:latin typeface="Times New Roman"/>
                <a:cs typeface="Times New Roman"/>
              </a:rPr>
              <a:t>dari </a:t>
            </a:r>
            <a:r>
              <a:rPr sz="1200" dirty="0">
                <a:latin typeface="Times New Roman"/>
                <a:cs typeface="Times New Roman"/>
              </a:rPr>
              <a:t>lingkaran  </a:t>
            </a:r>
            <a:r>
              <a:rPr sz="1200" spc="-5" dirty="0">
                <a:latin typeface="Times New Roman"/>
                <a:cs typeface="Times New Roman"/>
              </a:rPr>
              <a:t>x2+y2=r2.</a:t>
            </a:r>
            <a:endParaRPr sz="1200">
              <a:latin typeface="Times New Roman"/>
              <a:cs typeface="Times New Roman"/>
            </a:endParaRPr>
          </a:p>
          <a:p>
            <a:pPr marL="12700" marR="5080" indent="225425" algn="just">
              <a:lnSpc>
                <a:spcPct val="144000"/>
              </a:lnSpc>
              <a:spcBef>
                <a:spcPts val="985"/>
              </a:spcBef>
            </a:pPr>
            <a:r>
              <a:rPr sz="1200" spc="-5" dirty="0">
                <a:latin typeface="Times New Roman"/>
                <a:cs typeface="Times New Roman"/>
              </a:rPr>
              <a:t>Proses </a:t>
            </a:r>
            <a:r>
              <a:rPr sz="1200" dirty="0">
                <a:latin typeface="Times New Roman"/>
                <a:cs typeface="Times New Roman"/>
              </a:rPr>
              <a:t>pembuatan </a:t>
            </a:r>
            <a:r>
              <a:rPr sz="1200" spc="-5" dirty="0">
                <a:latin typeface="Times New Roman"/>
                <a:cs typeface="Times New Roman"/>
              </a:rPr>
              <a:t>lingkaran </a:t>
            </a:r>
            <a:r>
              <a:rPr sz="1200" dirty="0">
                <a:latin typeface="Times New Roman"/>
                <a:cs typeface="Times New Roman"/>
              </a:rPr>
              <a:t>dapat </a:t>
            </a:r>
            <a:r>
              <a:rPr sz="1200" spc="-5" dirty="0">
                <a:latin typeface="Times New Roman"/>
                <a:cs typeface="Times New Roman"/>
              </a:rPr>
              <a:t>dilakukan dengan </a:t>
            </a:r>
            <a:r>
              <a:rPr sz="1200" dirty="0">
                <a:latin typeface="Times New Roman"/>
                <a:cs typeface="Times New Roman"/>
              </a:rPr>
              <a:t>menentukan satu titik awal. </a:t>
            </a:r>
            <a:r>
              <a:rPr sz="1200" spc="-5" dirty="0">
                <a:latin typeface="Times New Roman"/>
                <a:cs typeface="Times New Roman"/>
              </a:rPr>
              <a:t>Bila </a:t>
            </a:r>
            <a:r>
              <a:rPr sz="1200" dirty="0">
                <a:latin typeface="Times New Roman"/>
                <a:cs typeface="Times New Roman"/>
              </a:rPr>
              <a:t>titik  awal </a:t>
            </a:r>
            <a:r>
              <a:rPr sz="1200" spc="-5" dirty="0">
                <a:latin typeface="Times New Roman"/>
                <a:cs typeface="Times New Roman"/>
              </a:rPr>
              <a:t>pada lingkaran </a:t>
            </a:r>
            <a:r>
              <a:rPr sz="1200" spc="-10" dirty="0">
                <a:latin typeface="Times New Roman"/>
                <a:cs typeface="Times New Roman"/>
              </a:rPr>
              <a:t>(x,y), </a:t>
            </a:r>
            <a:r>
              <a:rPr sz="1200" dirty="0">
                <a:latin typeface="Times New Roman"/>
                <a:cs typeface="Times New Roman"/>
              </a:rPr>
              <a:t>maka </a:t>
            </a:r>
            <a:r>
              <a:rPr sz="1200" spc="-5" dirty="0">
                <a:latin typeface="Times New Roman"/>
                <a:cs typeface="Times New Roman"/>
              </a:rPr>
              <a:t>terdapat tiga posisi </a:t>
            </a:r>
            <a:r>
              <a:rPr sz="1200" dirty="0">
                <a:latin typeface="Times New Roman"/>
                <a:cs typeface="Times New Roman"/>
              </a:rPr>
              <a:t>lain, </a:t>
            </a:r>
            <a:r>
              <a:rPr sz="1200" spc="-10" dirty="0">
                <a:latin typeface="Times New Roman"/>
                <a:cs typeface="Times New Roman"/>
              </a:rPr>
              <a:t>sehingga </a:t>
            </a:r>
            <a:r>
              <a:rPr sz="1200" dirty="0">
                <a:latin typeface="Times New Roman"/>
                <a:cs typeface="Times New Roman"/>
              </a:rPr>
              <a:t>dapat </a:t>
            </a:r>
            <a:r>
              <a:rPr sz="1200" spc="-5" dirty="0">
                <a:latin typeface="Times New Roman"/>
                <a:cs typeface="Times New Roman"/>
              </a:rPr>
              <a:t>diperoleh </a:t>
            </a:r>
            <a:r>
              <a:rPr sz="1200" dirty="0">
                <a:latin typeface="Times New Roman"/>
                <a:cs typeface="Times New Roman"/>
              </a:rPr>
              <a:t>delapan  titik. </a:t>
            </a: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demikian, </a:t>
            </a:r>
            <a:r>
              <a:rPr sz="1200" spc="-10" dirty="0">
                <a:latin typeface="Times New Roman"/>
                <a:cs typeface="Times New Roman"/>
              </a:rPr>
              <a:t>hanya </a:t>
            </a:r>
            <a:r>
              <a:rPr sz="1200" dirty="0">
                <a:latin typeface="Times New Roman"/>
                <a:cs typeface="Times New Roman"/>
              </a:rPr>
              <a:t>diperlukan untuk </a:t>
            </a:r>
            <a:r>
              <a:rPr sz="1200" spc="-5" dirty="0">
                <a:latin typeface="Times New Roman"/>
                <a:cs typeface="Times New Roman"/>
              </a:rPr>
              <a:t>menghitung segmen </a:t>
            </a:r>
            <a:r>
              <a:rPr sz="1200" dirty="0">
                <a:latin typeface="Times New Roman"/>
                <a:cs typeface="Times New Roman"/>
              </a:rPr>
              <a:t>45o dalam menentukan  </a:t>
            </a:r>
            <a:r>
              <a:rPr sz="1200" spc="-5" dirty="0">
                <a:latin typeface="Times New Roman"/>
                <a:cs typeface="Times New Roman"/>
              </a:rPr>
              <a:t>lingkaran selengkapnya. </a:t>
            </a:r>
            <a:r>
              <a:rPr sz="1200" dirty="0">
                <a:latin typeface="Times New Roman"/>
                <a:cs typeface="Times New Roman"/>
              </a:rPr>
              <a:t>Delapan titik </a:t>
            </a:r>
            <a:r>
              <a:rPr sz="1200" spc="-5" dirty="0">
                <a:latin typeface="Times New Roman"/>
                <a:cs typeface="Times New Roman"/>
              </a:rPr>
              <a:t>simetris, yaitu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Times New Roman"/>
              <a:cs typeface="Times New Roman"/>
            </a:endParaRPr>
          </a:p>
          <a:p>
            <a:pPr marL="695960" indent="-229235">
              <a:lnSpc>
                <a:spcPct val="100000"/>
              </a:lnSpc>
              <a:buFont typeface="Symbol"/>
              <a:buChar char=""/>
              <a:tabLst>
                <a:tab pos="695960" algn="l"/>
                <a:tab pos="696595" algn="l"/>
              </a:tabLst>
            </a:pPr>
            <a:r>
              <a:rPr sz="1200" spc="-5" dirty="0">
                <a:latin typeface="Times New Roman"/>
                <a:cs typeface="Times New Roman"/>
              </a:rPr>
              <a:t>Kuadran </a:t>
            </a:r>
            <a:r>
              <a:rPr sz="1200" dirty="0">
                <a:latin typeface="Times New Roman"/>
                <a:cs typeface="Times New Roman"/>
              </a:rPr>
              <a:t>I </a:t>
            </a:r>
            <a:r>
              <a:rPr sz="1200" spc="-5" dirty="0">
                <a:latin typeface="Times New Roman"/>
                <a:cs typeface="Times New Roman"/>
              </a:rPr>
              <a:t>(x,y),(y,x)</a:t>
            </a:r>
            <a:endParaRPr sz="1200">
              <a:latin typeface="Times New Roman"/>
              <a:cs typeface="Times New Roman"/>
            </a:endParaRPr>
          </a:p>
          <a:p>
            <a:pPr marL="695960" indent="-229235">
              <a:lnSpc>
                <a:spcPct val="100000"/>
              </a:lnSpc>
              <a:spcBef>
                <a:spcPts val="720"/>
              </a:spcBef>
              <a:buFont typeface="Symbol"/>
              <a:buChar char=""/>
              <a:tabLst>
                <a:tab pos="695960" algn="l"/>
                <a:tab pos="696595" algn="l"/>
              </a:tabLst>
            </a:pPr>
            <a:r>
              <a:rPr sz="1200" spc="-5" dirty="0">
                <a:latin typeface="Times New Roman"/>
                <a:cs typeface="Times New Roman"/>
              </a:rPr>
              <a:t>Kuadran </a:t>
            </a:r>
            <a:r>
              <a:rPr sz="1200" dirty="0">
                <a:latin typeface="Times New Roman"/>
                <a:cs typeface="Times New Roman"/>
              </a:rPr>
              <a:t>II </a:t>
            </a:r>
            <a:r>
              <a:rPr sz="1200" spc="-5" dirty="0">
                <a:latin typeface="Times New Roman"/>
                <a:cs typeface="Times New Roman"/>
              </a:rPr>
              <a:t>(-x,y),(-y,x)</a:t>
            </a:r>
            <a:endParaRPr sz="1200">
              <a:latin typeface="Times New Roman"/>
              <a:cs typeface="Times New Roman"/>
            </a:endParaRPr>
          </a:p>
          <a:p>
            <a:pPr marL="695960" indent="-229235">
              <a:lnSpc>
                <a:spcPct val="100000"/>
              </a:lnSpc>
              <a:spcBef>
                <a:spcPts val="720"/>
              </a:spcBef>
              <a:buFont typeface="Symbol"/>
              <a:buChar char=""/>
              <a:tabLst>
                <a:tab pos="695960" algn="l"/>
                <a:tab pos="696595" algn="l"/>
              </a:tabLst>
            </a:pPr>
            <a:r>
              <a:rPr sz="1200" spc="-5" dirty="0">
                <a:latin typeface="Times New Roman"/>
                <a:cs typeface="Times New Roman"/>
              </a:rPr>
              <a:t>Kuadran </a:t>
            </a:r>
            <a:r>
              <a:rPr sz="1200" dirty="0">
                <a:latin typeface="Times New Roman"/>
                <a:cs typeface="Times New Roman"/>
              </a:rPr>
              <a:t>III </a:t>
            </a:r>
            <a:r>
              <a:rPr sz="1200" spc="-5" dirty="0">
                <a:latin typeface="Times New Roman"/>
                <a:cs typeface="Times New Roman"/>
              </a:rPr>
              <a:t>(-x,-y),(-y-x)</a:t>
            </a:r>
            <a:endParaRPr sz="1200">
              <a:latin typeface="Times New Roman"/>
              <a:cs typeface="Times New Roman"/>
            </a:endParaRPr>
          </a:p>
          <a:p>
            <a:pPr marL="695960" indent="-229235">
              <a:lnSpc>
                <a:spcPct val="100000"/>
              </a:lnSpc>
              <a:spcBef>
                <a:spcPts val="720"/>
              </a:spcBef>
              <a:buFont typeface="Symbol"/>
              <a:buChar char=""/>
              <a:tabLst>
                <a:tab pos="695960" algn="l"/>
                <a:tab pos="696595" algn="l"/>
              </a:tabLst>
            </a:pPr>
            <a:r>
              <a:rPr sz="1200" spc="-5" dirty="0">
                <a:latin typeface="Times New Roman"/>
                <a:cs typeface="Times New Roman"/>
              </a:rPr>
              <a:t>Kuadran </a:t>
            </a:r>
            <a:r>
              <a:rPr sz="1200" spc="-15" dirty="0">
                <a:latin typeface="Times New Roman"/>
                <a:cs typeface="Times New Roman"/>
              </a:rPr>
              <a:t>IV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(x,-y),(y,-x)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Gambar </a:t>
            </a:r>
            <a:r>
              <a:rPr sz="1200" dirty="0">
                <a:latin typeface="Times New Roman"/>
                <a:cs typeface="Times New Roman"/>
              </a:rPr>
              <a:t>di bawah ini </a:t>
            </a:r>
            <a:r>
              <a:rPr sz="1200" spc="-5" dirty="0">
                <a:latin typeface="Times New Roman"/>
                <a:cs typeface="Times New Roman"/>
              </a:rPr>
              <a:t>mengilustrasikan kuadran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tersebut.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157" y="9225127"/>
            <a:ext cx="5760720" cy="549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25425">
              <a:lnSpc>
                <a:spcPct val="1431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Algoritma lingkaran midpoint disebut </a:t>
            </a:r>
            <a:r>
              <a:rPr sz="1200" spc="-15" dirty="0">
                <a:latin typeface="Times New Roman"/>
                <a:cs typeface="Times New Roman"/>
              </a:rPr>
              <a:t>juga </a:t>
            </a:r>
            <a:r>
              <a:rPr sz="1200" dirty="0">
                <a:latin typeface="Times New Roman"/>
                <a:cs typeface="Times New Roman"/>
              </a:rPr>
              <a:t>algoritma </a:t>
            </a:r>
            <a:r>
              <a:rPr sz="1200" spc="-5" dirty="0">
                <a:latin typeface="Times New Roman"/>
                <a:cs typeface="Times New Roman"/>
              </a:rPr>
              <a:t>lingkaran Bressenham. Algoritma  </a:t>
            </a:r>
            <a:r>
              <a:rPr sz="1200" dirty="0">
                <a:latin typeface="Times New Roman"/>
                <a:cs typeface="Times New Roman"/>
              </a:rPr>
              <a:t>yang digunakan membentuk </a:t>
            </a:r>
            <a:r>
              <a:rPr sz="1200" spc="-5" dirty="0">
                <a:latin typeface="Times New Roman"/>
                <a:cs typeface="Times New Roman"/>
              </a:rPr>
              <a:t>semua </a:t>
            </a:r>
            <a:r>
              <a:rPr sz="1200" dirty="0">
                <a:latin typeface="Times New Roman"/>
                <a:cs typeface="Times New Roman"/>
              </a:rPr>
              <a:t>titik berdasarkan titik </a:t>
            </a:r>
            <a:r>
              <a:rPr sz="1200" spc="-5" dirty="0">
                <a:latin typeface="Times New Roman"/>
                <a:cs typeface="Times New Roman"/>
              </a:rPr>
              <a:t>pusat dengan </a:t>
            </a:r>
            <a:r>
              <a:rPr sz="1200" dirty="0">
                <a:latin typeface="Times New Roman"/>
                <a:cs typeface="Times New Roman"/>
              </a:rPr>
              <a:t>penambahan semau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04405" y="941291"/>
            <a:ext cx="4693118" cy="2037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92717" y="7343140"/>
            <a:ext cx="2095996" cy="17643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30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31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2006650" y="2009140"/>
            <a:ext cx="8121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f</a:t>
            </a:r>
            <a:r>
              <a:rPr sz="1200" spc="-7" baseline="-10416" dirty="0">
                <a:latin typeface="Times New Roman"/>
                <a:cs typeface="Times New Roman"/>
              </a:rPr>
              <a:t>circle</a:t>
            </a:r>
            <a:r>
              <a:rPr sz="1200" spc="-5" dirty="0">
                <a:latin typeface="Times New Roman"/>
                <a:cs typeface="Times New Roman"/>
              </a:rPr>
              <a:t>(x,y)</a:t>
            </a:r>
            <a:r>
              <a:rPr sz="1200" spc="265" dirty="0">
                <a:latin typeface="Times New Roman"/>
                <a:cs typeface="Times New Roman"/>
              </a:rPr>
              <a:t> </a:t>
            </a:r>
            <a:r>
              <a:rPr sz="1200" spc="-520" dirty="0">
                <a:latin typeface="DejaVu Serif"/>
                <a:cs typeface="DejaVu Serif"/>
              </a:rPr>
              <a:t>�</a:t>
            </a:r>
            <a:endParaRPr sz="12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810209"/>
            <a:ext cx="5760085" cy="12122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43800"/>
              </a:lnSpc>
              <a:spcBef>
                <a:spcPts val="90"/>
              </a:spcBef>
            </a:pPr>
            <a:r>
              <a:rPr sz="1200" dirty="0">
                <a:latin typeface="Times New Roman"/>
                <a:cs typeface="Times New Roman"/>
              </a:rPr>
              <a:t>jalur </a:t>
            </a:r>
            <a:r>
              <a:rPr sz="1200" spc="-5" dirty="0">
                <a:latin typeface="Times New Roman"/>
                <a:cs typeface="Times New Roman"/>
              </a:rPr>
              <a:t>disekeliling lingkaran. Dalam </a:t>
            </a:r>
            <a:r>
              <a:rPr sz="1200" spc="-10" dirty="0">
                <a:latin typeface="Times New Roman"/>
                <a:cs typeface="Times New Roman"/>
              </a:rPr>
              <a:t>hal </a:t>
            </a:r>
            <a:r>
              <a:rPr sz="1200" dirty="0">
                <a:latin typeface="Times New Roman"/>
                <a:cs typeface="Times New Roman"/>
              </a:rPr>
              <a:t>ini </a:t>
            </a:r>
            <a:r>
              <a:rPr sz="1200" spc="-5" dirty="0">
                <a:latin typeface="Times New Roman"/>
                <a:cs typeface="Times New Roman"/>
              </a:rPr>
              <a:t>hanya </a:t>
            </a:r>
            <a:r>
              <a:rPr sz="1200" dirty="0">
                <a:latin typeface="Times New Roman"/>
                <a:cs typeface="Times New Roman"/>
              </a:rPr>
              <a:t>diperhatikan </a:t>
            </a:r>
            <a:r>
              <a:rPr sz="1200" spc="-10" dirty="0">
                <a:latin typeface="Times New Roman"/>
                <a:cs typeface="Times New Roman"/>
              </a:rPr>
              <a:t>bagian </a:t>
            </a:r>
            <a:r>
              <a:rPr sz="1200" dirty="0">
                <a:latin typeface="Times New Roman"/>
                <a:cs typeface="Times New Roman"/>
              </a:rPr>
              <a:t>45o </a:t>
            </a:r>
            <a:r>
              <a:rPr sz="1200" spc="-5" dirty="0">
                <a:latin typeface="Times New Roman"/>
                <a:cs typeface="Times New Roman"/>
              </a:rPr>
              <a:t>dari </a:t>
            </a:r>
            <a:r>
              <a:rPr sz="1200" dirty="0">
                <a:latin typeface="Times New Roman"/>
                <a:cs typeface="Times New Roman"/>
              </a:rPr>
              <a:t>suatu  </a:t>
            </a:r>
            <a:r>
              <a:rPr sz="1200" spc="-5" dirty="0">
                <a:latin typeface="Times New Roman"/>
                <a:cs typeface="Times New Roman"/>
              </a:rPr>
              <a:t>lingkaran, yaitu </a:t>
            </a:r>
            <a:r>
              <a:rPr sz="1200" dirty="0">
                <a:latin typeface="Times New Roman"/>
                <a:cs typeface="Times New Roman"/>
              </a:rPr>
              <a:t>oktan </a:t>
            </a:r>
            <a:r>
              <a:rPr sz="1200" spc="-5" dirty="0">
                <a:latin typeface="Times New Roman"/>
                <a:cs typeface="Times New Roman"/>
              </a:rPr>
              <a:t>kedua dari </a:t>
            </a:r>
            <a:r>
              <a:rPr sz="1200" dirty="0">
                <a:latin typeface="Times New Roman"/>
                <a:cs typeface="Times New Roman"/>
              </a:rPr>
              <a:t>x = 0 </a:t>
            </a:r>
            <a:r>
              <a:rPr sz="1200" spc="-15" dirty="0">
                <a:latin typeface="Times New Roman"/>
                <a:cs typeface="Times New Roman"/>
              </a:rPr>
              <a:t>ke </a:t>
            </a:r>
            <a:r>
              <a:rPr sz="1200" dirty="0">
                <a:latin typeface="Times New Roman"/>
                <a:cs typeface="Times New Roman"/>
              </a:rPr>
              <a:t>x = </a:t>
            </a:r>
            <a:r>
              <a:rPr sz="1200" spc="-5" dirty="0">
                <a:latin typeface="Times New Roman"/>
                <a:cs typeface="Times New Roman"/>
              </a:rPr>
              <a:t>R/√2,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menggunakan prosedur </a:t>
            </a:r>
            <a:r>
              <a:rPr sz="1200" dirty="0">
                <a:latin typeface="Times New Roman"/>
                <a:cs typeface="Times New Roman"/>
              </a:rPr>
              <a:t>circle </a:t>
            </a:r>
            <a:r>
              <a:rPr sz="1200" spc="-5" dirty="0">
                <a:latin typeface="Times New Roman"/>
                <a:cs typeface="Times New Roman"/>
              </a:rPr>
              <a:t>point  </a:t>
            </a:r>
            <a:r>
              <a:rPr sz="1200" dirty="0">
                <a:latin typeface="Times New Roman"/>
                <a:cs typeface="Times New Roman"/>
              </a:rPr>
              <a:t>untuk </a:t>
            </a:r>
            <a:r>
              <a:rPr sz="1200" spc="-5" dirty="0">
                <a:latin typeface="Times New Roman"/>
                <a:cs typeface="Times New Roman"/>
              </a:rPr>
              <a:t>menampilkan </a:t>
            </a:r>
            <a:r>
              <a:rPr sz="1200" dirty="0">
                <a:latin typeface="Times New Roman"/>
                <a:cs typeface="Times New Roman"/>
              </a:rPr>
              <a:t>titik </a:t>
            </a:r>
            <a:r>
              <a:rPr sz="1200" spc="-5" dirty="0">
                <a:latin typeface="Times New Roman"/>
                <a:cs typeface="Times New Roman"/>
              </a:rPr>
              <a:t>dari </a:t>
            </a:r>
            <a:r>
              <a:rPr sz="1200" dirty="0">
                <a:latin typeface="Times New Roman"/>
                <a:cs typeface="Times New Roman"/>
              </a:rPr>
              <a:t>seluruh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lingkaran.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50">
              <a:latin typeface="Times New Roman"/>
              <a:cs typeface="Times New Roman"/>
            </a:endParaRPr>
          </a:p>
          <a:p>
            <a:pPr marL="1876425">
              <a:lnSpc>
                <a:spcPct val="100000"/>
              </a:lnSpc>
            </a:pPr>
            <a:r>
              <a:rPr sz="1200" spc="-10" dirty="0">
                <a:latin typeface="DejaVu Serif Condensed"/>
                <a:cs typeface="DejaVu Serif Condensed"/>
              </a:rPr>
              <a:t>&lt; </a:t>
            </a:r>
            <a:r>
              <a:rPr sz="1200" spc="-65" dirty="0">
                <a:latin typeface="DejaVu Serif Condensed"/>
                <a:cs typeface="DejaVu Serif Condensed"/>
              </a:rPr>
              <a:t>0, </a:t>
            </a:r>
            <a:r>
              <a:rPr sz="1200" spc="-210" dirty="0">
                <a:latin typeface="DejaVu Serif"/>
                <a:cs typeface="DejaVu Serif"/>
              </a:rPr>
              <a:t>𝑏𝑖𝑙𝑎 </a:t>
            </a:r>
            <a:r>
              <a:rPr sz="1200" spc="-25" dirty="0">
                <a:latin typeface="DejaVu Serif Condensed"/>
                <a:cs typeface="DejaVu Serif Condensed"/>
              </a:rPr>
              <a:t>(</a:t>
            </a:r>
            <a:r>
              <a:rPr sz="1200" spc="-25" dirty="0">
                <a:latin typeface="DejaVu Serif"/>
                <a:cs typeface="DejaVu Serif"/>
              </a:rPr>
              <a:t>𝑥</a:t>
            </a:r>
            <a:r>
              <a:rPr sz="1200" spc="-25" dirty="0">
                <a:latin typeface="DejaVu Serif Condensed"/>
                <a:cs typeface="DejaVu Serif Condensed"/>
              </a:rPr>
              <a:t>, </a:t>
            </a:r>
            <a:r>
              <a:rPr sz="1200" spc="25" dirty="0">
                <a:latin typeface="DejaVu Serif"/>
                <a:cs typeface="DejaVu Serif"/>
              </a:rPr>
              <a:t>𝑦</a:t>
            </a:r>
            <a:r>
              <a:rPr sz="1200" spc="25" dirty="0">
                <a:latin typeface="DejaVu Serif Condensed"/>
                <a:cs typeface="DejaVu Serif Condensed"/>
              </a:rPr>
              <a:t>) </a:t>
            </a:r>
            <a:r>
              <a:rPr sz="1200" spc="-185" dirty="0">
                <a:latin typeface="DejaVu Serif"/>
                <a:cs typeface="DejaVu Serif"/>
              </a:rPr>
              <a:t>𝑑𝑖 </a:t>
            </a:r>
            <a:r>
              <a:rPr sz="1200" spc="-45" dirty="0">
                <a:latin typeface="DejaVu Serif"/>
                <a:cs typeface="DejaVu Serif"/>
              </a:rPr>
              <a:t>𝑑𝑎𝑙𝑎𝑚 </a:t>
            </a:r>
            <a:r>
              <a:rPr sz="1200" spc="-140" dirty="0">
                <a:latin typeface="DejaVu Serif"/>
                <a:cs typeface="DejaVu Serif"/>
              </a:rPr>
              <a:t>𝑔𝑎𝑟𝑖𝑠</a:t>
            </a:r>
            <a:r>
              <a:rPr sz="1200" spc="-220" dirty="0">
                <a:latin typeface="DejaVu Serif"/>
                <a:cs typeface="DejaVu Serif"/>
              </a:rPr>
              <a:t> </a:t>
            </a:r>
            <a:r>
              <a:rPr sz="1200" spc="-120" dirty="0">
                <a:latin typeface="DejaVu Serif"/>
                <a:cs typeface="DejaVu Serif"/>
              </a:rPr>
              <a:t>𝑙𝑖𝑛𝑔𝑘𝑎𝑟𝑎𝑛</a:t>
            </a:r>
            <a:endParaRPr sz="12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37433" y="2001519"/>
            <a:ext cx="2614295" cy="398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DejaVu Serif Condensed"/>
                <a:cs typeface="DejaVu Serif Condensed"/>
              </a:rPr>
              <a:t>= </a:t>
            </a:r>
            <a:r>
              <a:rPr sz="1200" spc="-65" dirty="0">
                <a:latin typeface="DejaVu Serif Condensed"/>
                <a:cs typeface="DejaVu Serif Condensed"/>
              </a:rPr>
              <a:t>0, </a:t>
            </a:r>
            <a:r>
              <a:rPr sz="1200" spc="-210" dirty="0">
                <a:latin typeface="DejaVu Serif"/>
                <a:cs typeface="DejaVu Serif"/>
              </a:rPr>
              <a:t>𝑏𝑖𝑙𝑎 </a:t>
            </a:r>
            <a:r>
              <a:rPr sz="1200" spc="-25" dirty="0">
                <a:latin typeface="DejaVu Serif Condensed"/>
                <a:cs typeface="DejaVu Serif Condensed"/>
              </a:rPr>
              <a:t>(</a:t>
            </a:r>
            <a:r>
              <a:rPr sz="1200" spc="-25" dirty="0">
                <a:latin typeface="DejaVu Serif"/>
                <a:cs typeface="DejaVu Serif"/>
              </a:rPr>
              <a:t>𝑥</a:t>
            </a:r>
            <a:r>
              <a:rPr sz="1200" spc="-25" dirty="0">
                <a:latin typeface="DejaVu Serif Condensed"/>
                <a:cs typeface="DejaVu Serif Condensed"/>
              </a:rPr>
              <a:t>, </a:t>
            </a:r>
            <a:r>
              <a:rPr sz="1200" spc="25" dirty="0">
                <a:latin typeface="DejaVu Serif"/>
                <a:cs typeface="DejaVu Serif"/>
              </a:rPr>
              <a:t>𝑦</a:t>
            </a:r>
            <a:r>
              <a:rPr sz="1200" spc="25" dirty="0">
                <a:latin typeface="DejaVu Serif Condensed"/>
                <a:cs typeface="DejaVu Serif Condensed"/>
              </a:rPr>
              <a:t>) </a:t>
            </a:r>
            <a:r>
              <a:rPr sz="1200" spc="-185" dirty="0">
                <a:latin typeface="DejaVu Serif"/>
                <a:cs typeface="DejaVu Serif"/>
              </a:rPr>
              <a:t>𝑑𝑖 </a:t>
            </a:r>
            <a:r>
              <a:rPr sz="1200" spc="-140" dirty="0">
                <a:latin typeface="DejaVu Serif"/>
                <a:cs typeface="DejaVu Serif"/>
              </a:rPr>
              <a:t>𝑔𝑎𝑟𝑖𝑠</a:t>
            </a:r>
            <a:r>
              <a:rPr sz="1200" spc="-210" dirty="0">
                <a:latin typeface="DejaVu Serif"/>
                <a:cs typeface="DejaVu Serif"/>
              </a:rPr>
              <a:t> </a:t>
            </a:r>
            <a:r>
              <a:rPr sz="1200" spc="-120" dirty="0">
                <a:latin typeface="DejaVu Serif"/>
                <a:cs typeface="DejaVu Serif"/>
              </a:rPr>
              <a:t>𝑙𝑖𝑛𝑔𝑘𝑎𝑟𝑎𝑛</a:t>
            </a:r>
            <a:endParaRPr sz="1200">
              <a:latin typeface="DejaVu Serif"/>
              <a:cs typeface="DejaVu Serif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200" spc="-10" dirty="0">
                <a:latin typeface="DejaVu Serif Condensed"/>
                <a:cs typeface="DejaVu Serif Condensed"/>
              </a:rPr>
              <a:t>&gt; </a:t>
            </a:r>
            <a:r>
              <a:rPr sz="1200" spc="-65" dirty="0">
                <a:latin typeface="DejaVu Serif Condensed"/>
                <a:cs typeface="DejaVu Serif Condensed"/>
              </a:rPr>
              <a:t>0, </a:t>
            </a:r>
            <a:r>
              <a:rPr sz="1200" spc="-210" dirty="0">
                <a:latin typeface="DejaVu Serif"/>
                <a:cs typeface="DejaVu Serif"/>
              </a:rPr>
              <a:t>𝑏𝑖𝑙𝑎 </a:t>
            </a:r>
            <a:r>
              <a:rPr sz="1200" spc="-30" dirty="0">
                <a:latin typeface="DejaVu Serif Condensed"/>
                <a:cs typeface="DejaVu Serif Condensed"/>
              </a:rPr>
              <a:t>(</a:t>
            </a:r>
            <a:r>
              <a:rPr sz="1200" spc="-30" dirty="0">
                <a:latin typeface="DejaVu Serif"/>
                <a:cs typeface="DejaVu Serif"/>
              </a:rPr>
              <a:t>𝑥</a:t>
            </a:r>
            <a:r>
              <a:rPr sz="1200" spc="-30" dirty="0">
                <a:latin typeface="DejaVu Serif Condensed"/>
                <a:cs typeface="DejaVu Serif Condensed"/>
              </a:rPr>
              <a:t>, </a:t>
            </a:r>
            <a:r>
              <a:rPr sz="1200" spc="15" dirty="0">
                <a:latin typeface="DejaVu Serif"/>
                <a:cs typeface="DejaVu Serif"/>
              </a:rPr>
              <a:t>𝑦</a:t>
            </a:r>
            <a:r>
              <a:rPr sz="1200" spc="15" dirty="0">
                <a:latin typeface="DejaVu Serif Condensed"/>
                <a:cs typeface="DejaVu Serif Condensed"/>
              </a:rPr>
              <a:t>) </a:t>
            </a:r>
            <a:r>
              <a:rPr sz="1200" spc="-185" dirty="0">
                <a:latin typeface="DejaVu Serif"/>
                <a:cs typeface="DejaVu Serif"/>
              </a:rPr>
              <a:t>𝑑𝑖 </a:t>
            </a:r>
            <a:r>
              <a:rPr sz="1200" spc="-150" dirty="0">
                <a:latin typeface="DejaVu Serif"/>
                <a:cs typeface="DejaVu Serif"/>
              </a:rPr>
              <a:t>𝑙𝑢𝑎𝑟 </a:t>
            </a:r>
            <a:r>
              <a:rPr sz="1200" spc="-140" dirty="0">
                <a:latin typeface="DejaVu Serif"/>
                <a:cs typeface="DejaVu Serif"/>
              </a:rPr>
              <a:t>𝑔𝑎𝑟𝑖𝑠</a:t>
            </a:r>
            <a:r>
              <a:rPr sz="1200" spc="-270" dirty="0">
                <a:latin typeface="DejaVu Serif"/>
                <a:cs typeface="DejaVu Serif"/>
              </a:rPr>
              <a:t> </a:t>
            </a:r>
            <a:r>
              <a:rPr sz="1200" spc="-120" dirty="0">
                <a:latin typeface="DejaVu Serif"/>
                <a:cs typeface="DejaVu Serif"/>
              </a:rPr>
              <a:t>𝑙𝑖𝑛𝑔𝑘𝑎𝑟𝑎𝑛</a:t>
            </a:r>
            <a:endParaRPr sz="1200">
              <a:latin typeface="DejaVu Serif"/>
              <a:cs typeface="DejaVu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258" y="2788818"/>
            <a:ext cx="5756275" cy="549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1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fungsi </a:t>
            </a:r>
            <a:r>
              <a:rPr sz="1200" dirty="0">
                <a:latin typeface="Times New Roman"/>
                <a:cs typeface="Times New Roman"/>
              </a:rPr>
              <a:t>lingkaran menggambarkan </a:t>
            </a:r>
            <a:r>
              <a:rPr sz="1200" spc="-5" dirty="0">
                <a:latin typeface="Times New Roman"/>
                <a:cs typeface="Times New Roman"/>
              </a:rPr>
              <a:t>posisi </a:t>
            </a:r>
            <a:r>
              <a:rPr sz="1200" dirty="0">
                <a:latin typeface="Times New Roman"/>
                <a:cs typeface="Times New Roman"/>
              </a:rPr>
              <a:t>midpoint </a:t>
            </a:r>
            <a:r>
              <a:rPr sz="1200" spc="-5" dirty="0">
                <a:latin typeface="Times New Roman"/>
                <a:cs typeface="Times New Roman"/>
              </a:rPr>
              <a:t>antara pixel yang </a:t>
            </a:r>
            <a:r>
              <a:rPr sz="1200" dirty="0">
                <a:latin typeface="Times New Roman"/>
                <a:cs typeface="Times New Roman"/>
              </a:rPr>
              <a:t>terdekat </a:t>
            </a: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jalur  </a:t>
            </a:r>
            <a:r>
              <a:rPr sz="1200" spc="-5" dirty="0">
                <a:latin typeface="Times New Roman"/>
                <a:cs typeface="Times New Roman"/>
              </a:rPr>
              <a:t>lingkaran </a:t>
            </a:r>
            <a:r>
              <a:rPr sz="1200" dirty="0">
                <a:latin typeface="Times New Roman"/>
                <a:cs typeface="Times New Roman"/>
              </a:rPr>
              <a:t>setiap </a:t>
            </a:r>
            <a:r>
              <a:rPr sz="1200" spc="-5" dirty="0">
                <a:latin typeface="Times New Roman"/>
                <a:cs typeface="Times New Roman"/>
              </a:rPr>
              <a:t>step. </a:t>
            </a:r>
            <a:r>
              <a:rPr sz="1200" spc="-15" dirty="0">
                <a:latin typeface="Times New Roman"/>
                <a:cs typeface="Times New Roman"/>
              </a:rPr>
              <a:t>Fungsi </a:t>
            </a:r>
            <a:r>
              <a:rPr sz="1200" spc="-5" dirty="0">
                <a:latin typeface="Times New Roman"/>
                <a:cs typeface="Times New Roman"/>
              </a:rPr>
              <a:t>lingkaran </a:t>
            </a:r>
            <a:r>
              <a:rPr sz="1200" dirty="0">
                <a:latin typeface="Times New Roman"/>
                <a:cs typeface="Times New Roman"/>
              </a:rPr>
              <a:t>menentukan </a:t>
            </a:r>
            <a:r>
              <a:rPr sz="1200" spc="-5" dirty="0">
                <a:latin typeface="Times New Roman"/>
                <a:cs typeface="Times New Roman"/>
              </a:rPr>
              <a:t>parameter pada algoritma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lingkaran.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258" y="4302759"/>
            <a:ext cx="28829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Langkah-langkah pembentukan </a:t>
            </a:r>
            <a:r>
              <a:rPr sz="1200" b="1" dirty="0">
                <a:latin typeface="Times New Roman"/>
                <a:cs typeface="Times New Roman"/>
              </a:rPr>
              <a:t>lingkaran</a:t>
            </a:r>
            <a:r>
              <a:rPr sz="1200" b="1" spc="-2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: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0858" y="4607560"/>
            <a:ext cx="4913630" cy="1341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44400"/>
              </a:lnSpc>
              <a:spcBef>
                <a:spcPts val="100"/>
              </a:spcBef>
              <a:buAutoNum type="arabicPeriod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Tentukan </a:t>
            </a:r>
            <a:r>
              <a:rPr sz="1200" spc="-5" dirty="0">
                <a:latin typeface="Times New Roman"/>
                <a:cs typeface="Times New Roman"/>
              </a:rPr>
              <a:t>radius </a:t>
            </a:r>
            <a:r>
              <a:rPr sz="1200" dirty="0">
                <a:latin typeface="Times New Roman"/>
                <a:cs typeface="Times New Roman"/>
              </a:rPr>
              <a:t>r </a:t>
            </a: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titik </a:t>
            </a:r>
            <a:r>
              <a:rPr sz="1200" spc="-5" dirty="0">
                <a:latin typeface="Times New Roman"/>
                <a:cs typeface="Times New Roman"/>
              </a:rPr>
              <a:t>pusat lingkaran </a:t>
            </a:r>
            <a:r>
              <a:rPr sz="1200" spc="-10" dirty="0">
                <a:latin typeface="Times New Roman"/>
                <a:cs typeface="Times New Roman"/>
              </a:rPr>
              <a:t>(xc,yc) </a:t>
            </a:r>
            <a:r>
              <a:rPr sz="1200" dirty="0">
                <a:latin typeface="Times New Roman"/>
                <a:cs typeface="Times New Roman"/>
              </a:rPr>
              <a:t>kemudian </a:t>
            </a:r>
            <a:r>
              <a:rPr sz="1200" spc="-5" dirty="0">
                <a:latin typeface="Times New Roman"/>
                <a:cs typeface="Times New Roman"/>
              </a:rPr>
              <a:t>diperoleh  </a:t>
            </a:r>
            <a:r>
              <a:rPr sz="1200" dirty="0">
                <a:latin typeface="Times New Roman"/>
                <a:cs typeface="Times New Roman"/>
              </a:rPr>
              <a:t>0,r).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AutoNum type="arabicPeriod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Hitung nilai dari </a:t>
            </a:r>
            <a:r>
              <a:rPr sz="1200" spc="-5" dirty="0">
                <a:latin typeface="Times New Roman"/>
                <a:cs typeface="Times New Roman"/>
              </a:rPr>
              <a:t>parameter </a:t>
            </a:r>
            <a:r>
              <a:rPr sz="1200" spc="-10" dirty="0">
                <a:latin typeface="Times New Roman"/>
                <a:cs typeface="Times New Roman"/>
              </a:rPr>
              <a:t>P0 </a:t>
            </a:r>
            <a:r>
              <a:rPr sz="1200" dirty="0">
                <a:latin typeface="Times New Roman"/>
                <a:cs typeface="Times New Roman"/>
              </a:rPr>
              <a:t>=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1-r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AutoNum type="arabicPeriod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Tentukan </a:t>
            </a:r>
            <a:r>
              <a:rPr sz="1200" spc="-10" dirty="0">
                <a:latin typeface="Times New Roman"/>
                <a:cs typeface="Times New Roman"/>
              </a:rPr>
              <a:t>nilai </a:t>
            </a:r>
            <a:r>
              <a:rPr sz="1200" spc="-5" dirty="0">
                <a:latin typeface="Times New Roman"/>
                <a:cs typeface="Times New Roman"/>
              </a:rPr>
              <a:t>awal </a:t>
            </a:r>
            <a:r>
              <a:rPr sz="1200" dirty="0">
                <a:latin typeface="Times New Roman"/>
                <a:cs typeface="Times New Roman"/>
              </a:rPr>
              <a:t>k = 0, untuk </a:t>
            </a:r>
            <a:r>
              <a:rPr sz="1200" spc="-5" dirty="0">
                <a:latin typeface="Times New Roman"/>
                <a:cs typeface="Times New Roman"/>
              </a:rPr>
              <a:t>setiap </a:t>
            </a:r>
            <a:r>
              <a:rPr sz="1200" spc="-10" dirty="0">
                <a:latin typeface="Times New Roman"/>
                <a:cs typeface="Times New Roman"/>
              </a:rPr>
              <a:t>posisi </a:t>
            </a:r>
            <a:r>
              <a:rPr sz="1200" dirty="0">
                <a:latin typeface="Times New Roman"/>
                <a:cs typeface="Times New Roman"/>
              </a:rPr>
              <a:t>xk berlaku </a:t>
            </a:r>
            <a:r>
              <a:rPr sz="1200" spc="-5" dirty="0">
                <a:latin typeface="Times New Roman"/>
                <a:cs typeface="Times New Roman"/>
              </a:rPr>
              <a:t>sbb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:</a:t>
            </a:r>
            <a:endParaRPr sz="12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620"/>
              </a:spcBef>
              <a:buAutoNum type="alphaLcPeriod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Bila </a:t>
            </a:r>
            <a:r>
              <a:rPr sz="1200" dirty="0">
                <a:latin typeface="Times New Roman"/>
                <a:cs typeface="Times New Roman"/>
              </a:rPr>
              <a:t>pk &lt;0, maka titik </a:t>
            </a:r>
            <a:r>
              <a:rPr sz="1200" spc="-5" dirty="0">
                <a:latin typeface="Times New Roman"/>
                <a:cs typeface="Times New Roman"/>
              </a:rPr>
              <a:t>selanjutnya </a:t>
            </a:r>
            <a:r>
              <a:rPr sz="1200" dirty="0">
                <a:latin typeface="Times New Roman"/>
                <a:cs typeface="Times New Roman"/>
              </a:rPr>
              <a:t>adalah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(xk+1,yk)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22716" y="4688789"/>
            <a:ext cx="535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(</a:t>
            </a:r>
            <a:r>
              <a:rPr sz="1200" spc="-25" dirty="0">
                <a:latin typeface="Times New Roman"/>
                <a:cs typeface="Times New Roman"/>
              </a:rPr>
              <a:t>x</a:t>
            </a:r>
            <a:r>
              <a:rPr sz="1200" spc="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-40" dirty="0">
                <a:latin typeface="Times New Roman"/>
                <a:cs typeface="Times New Roman"/>
              </a:rPr>
              <a:t>y</a:t>
            </a:r>
            <a:r>
              <a:rPr sz="1200" spc="2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)=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31011" y="6131559"/>
            <a:ext cx="5528310" cy="2555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786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Pk+1 </a:t>
            </a:r>
            <a:r>
              <a:rPr sz="1200" dirty="0">
                <a:latin typeface="Times New Roman"/>
                <a:cs typeface="Times New Roman"/>
              </a:rPr>
              <a:t>= pk +2xk+1+1</a:t>
            </a:r>
            <a:endParaRPr sz="1200">
              <a:latin typeface="Times New Roman"/>
              <a:cs typeface="Times New Roman"/>
            </a:endParaRPr>
          </a:p>
          <a:p>
            <a:pPr marL="698500" marR="1550035" indent="-229235">
              <a:lnSpc>
                <a:spcPts val="3080"/>
              </a:lnSpc>
              <a:spcBef>
                <a:spcPts val="355"/>
              </a:spcBef>
            </a:pPr>
            <a:r>
              <a:rPr sz="1200" dirty="0">
                <a:latin typeface="Times New Roman"/>
                <a:cs typeface="Times New Roman"/>
              </a:rPr>
              <a:t>b. </a:t>
            </a:r>
            <a:r>
              <a:rPr sz="1200" spc="-5" dirty="0">
                <a:latin typeface="Times New Roman"/>
                <a:cs typeface="Times New Roman"/>
              </a:rPr>
              <a:t>Bila </a:t>
            </a:r>
            <a:r>
              <a:rPr sz="1200" dirty="0">
                <a:latin typeface="Times New Roman"/>
                <a:cs typeface="Times New Roman"/>
              </a:rPr>
              <a:t>pk &gt;0, maka titik </a:t>
            </a:r>
            <a:r>
              <a:rPr sz="1200" spc="-5" dirty="0">
                <a:latin typeface="Times New Roman"/>
                <a:cs typeface="Times New Roman"/>
              </a:rPr>
              <a:t>selanjutnya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spc="-5" dirty="0">
                <a:latin typeface="Times New Roman"/>
                <a:cs typeface="Times New Roman"/>
              </a:rPr>
              <a:t>(xk+1,yk-1)  Pk+1 </a:t>
            </a:r>
            <a:r>
              <a:rPr sz="1200" dirty="0">
                <a:latin typeface="Times New Roman"/>
                <a:cs typeface="Times New Roman"/>
              </a:rPr>
              <a:t>= pk +2 xk+1+1 - 2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yk+1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Times New Roman"/>
              <a:cs typeface="Times New Roman"/>
            </a:endParaRPr>
          </a:p>
          <a:p>
            <a:pPr marL="6985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Dimana 2 xk+1 = 2 xk + 2 dan 2 </a:t>
            </a:r>
            <a:r>
              <a:rPr sz="1200" spc="-10" dirty="0">
                <a:latin typeface="Times New Roman"/>
                <a:cs typeface="Times New Roman"/>
              </a:rPr>
              <a:t>yk+1 </a:t>
            </a:r>
            <a:r>
              <a:rPr sz="1200" dirty="0">
                <a:latin typeface="Times New Roman"/>
                <a:cs typeface="Times New Roman"/>
              </a:rPr>
              <a:t>= 2 </a:t>
            </a:r>
            <a:r>
              <a:rPr sz="1200" spc="-20" dirty="0">
                <a:latin typeface="Times New Roman"/>
                <a:cs typeface="Times New Roman"/>
              </a:rPr>
              <a:t>yk </a:t>
            </a:r>
            <a:r>
              <a:rPr sz="1200" dirty="0">
                <a:latin typeface="Times New Roman"/>
                <a:cs typeface="Times New Roman"/>
              </a:rPr>
              <a:t>–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AutoNum type="arabicPeriod" startAt="4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Tentukan titik </a:t>
            </a:r>
            <a:r>
              <a:rPr sz="1200" spc="-5" dirty="0">
                <a:latin typeface="Times New Roman"/>
                <a:cs typeface="Times New Roman"/>
              </a:rPr>
              <a:t>simetris </a:t>
            </a:r>
            <a:r>
              <a:rPr sz="1200" dirty="0">
                <a:latin typeface="Times New Roman"/>
                <a:cs typeface="Times New Roman"/>
              </a:rPr>
              <a:t>pada </a:t>
            </a:r>
            <a:r>
              <a:rPr sz="1200" spc="-5" dirty="0">
                <a:latin typeface="Times New Roman"/>
                <a:cs typeface="Times New Roman"/>
              </a:rPr>
              <a:t>ketujuh </a:t>
            </a:r>
            <a:r>
              <a:rPr sz="1200" dirty="0">
                <a:latin typeface="Times New Roman"/>
                <a:cs typeface="Times New Roman"/>
              </a:rPr>
              <a:t>oktan </a:t>
            </a:r>
            <a:r>
              <a:rPr sz="1200" spc="-5" dirty="0">
                <a:latin typeface="Times New Roman"/>
                <a:cs typeface="Times New Roman"/>
              </a:rPr>
              <a:t>yang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lain.</a:t>
            </a:r>
            <a:endParaRPr sz="120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2080"/>
              </a:lnSpc>
              <a:spcBef>
                <a:spcPts val="160"/>
              </a:spcBef>
              <a:buAutoNum type="arabicPeriod" startAt="4"/>
              <a:tabLst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Gerakkan </a:t>
            </a:r>
            <a:r>
              <a:rPr sz="1200" dirty="0">
                <a:latin typeface="Times New Roman"/>
                <a:cs typeface="Times New Roman"/>
              </a:rPr>
              <a:t>setiap </a:t>
            </a:r>
            <a:r>
              <a:rPr sz="1200" spc="-5" dirty="0">
                <a:latin typeface="Times New Roman"/>
                <a:cs typeface="Times New Roman"/>
              </a:rPr>
              <a:t>posisi </a:t>
            </a:r>
            <a:r>
              <a:rPr sz="1200" dirty="0">
                <a:latin typeface="Times New Roman"/>
                <a:cs typeface="Times New Roman"/>
              </a:rPr>
              <a:t>pixel </a:t>
            </a:r>
            <a:r>
              <a:rPr sz="1200" spc="-10" dirty="0">
                <a:latin typeface="Times New Roman"/>
                <a:cs typeface="Times New Roman"/>
              </a:rPr>
              <a:t>(x,y) </a:t>
            </a:r>
            <a:r>
              <a:rPr sz="1200" dirty="0">
                <a:latin typeface="Times New Roman"/>
                <a:cs typeface="Times New Roman"/>
              </a:rPr>
              <a:t>pada </a:t>
            </a:r>
            <a:r>
              <a:rPr sz="1200" spc="-5" dirty="0">
                <a:latin typeface="Times New Roman"/>
                <a:cs typeface="Times New Roman"/>
              </a:rPr>
              <a:t>garis </a:t>
            </a:r>
            <a:r>
              <a:rPr sz="1200" dirty="0">
                <a:latin typeface="Times New Roman"/>
                <a:cs typeface="Times New Roman"/>
              </a:rPr>
              <a:t>melingkar dari </a:t>
            </a:r>
            <a:r>
              <a:rPr sz="1200" spc="-5" dirty="0">
                <a:latin typeface="Times New Roman"/>
                <a:cs typeface="Times New Roman"/>
              </a:rPr>
              <a:t>lingkaran dengan </a:t>
            </a:r>
            <a:r>
              <a:rPr sz="1200" dirty="0">
                <a:latin typeface="Times New Roman"/>
                <a:cs typeface="Times New Roman"/>
              </a:rPr>
              <a:t>titik  </a:t>
            </a:r>
            <a:r>
              <a:rPr sz="1200" spc="-5" dirty="0">
                <a:latin typeface="Times New Roman"/>
                <a:cs typeface="Times New Roman"/>
              </a:rPr>
              <a:t>pusat (xc,yc) </a:t>
            </a:r>
            <a:r>
              <a:rPr sz="1200" dirty="0">
                <a:latin typeface="Times New Roman"/>
                <a:cs typeface="Times New Roman"/>
              </a:rPr>
              <a:t>dan tentukan </a:t>
            </a:r>
            <a:r>
              <a:rPr sz="1200" spc="-5" dirty="0">
                <a:latin typeface="Times New Roman"/>
                <a:cs typeface="Times New Roman"/>
              </a:rPr>
              <a:t>nilai koordinat </a:t>
            </a:r>
            <a:r>
              <a:rPr sz="1200" dirty="0">
                <a:latin typeface="Times New Roman"/>
                <a:cs typeface="Times New Roman"/>
              </a:rPr>
              <a:t>: x= x + xc dan y = y +</a:t>
            </a:r>
            <a:r>
              <a:rPr sz="1200" spc="-15" dirty="0">
                <a:latin typeface="Times New Roman"/>
                <a:cs typeface="Times New Roman"/>
              </a:rPr>
              <a:t> yc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440"/>
              </a:spcBef>
              <a:buAutoNum type="arabicPeriod" startAt="4"/>
              <a:tabLst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Ulangi langkah </a:t>
            </a:r>
            <a:r>
              <a:rPr sz="1200" dirty="0">
                <a:latin typeface="Times New Roman"/>
                <a:cs typeface="Times New Roman"/>
              </a:rPr>
              <a:t>ke 3 </a:t>
            </a:r>
            <a:r>
              <a:rPr sz="1200" spc="-10" dirty="0">
                <a:latin typeface="Times New Roman"/>
                <a:cs typeface="Times New Roman"/>
              </a:rPr>
              <a:t>-5, </a:t>
            </a:r>
            <a:r>
              <a:rPr sz="1200" dirty="0">
                <a:latin typeface="Times New Roman"/>
                <a:cs typeface="Times New Roman"/>
              </a:rPr>
              <a:t>sampai </a:t>
            </a:r>
            <a:r>
              <a:rPr sz="1200" spc="-5" dirty="0">
                <a:latin typeface="Times New Roman"/>
                <a:cs typeface="Times New Roman"/>
              </a:rPr>
              <a:t>dengan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x&gt;=y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2563" y="9258503"/>
            <a:ext cx="5556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Contoh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: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810209"/>
            <a:ext cx="5759450" cy="23729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25425" algn="just">
              <a:lnSpc>
                <a:spcPct val="143800"/>
              </a:lnSpc>
              <a:spcBef>
                <a:spcPts val="90"/>
              </a:spcBef>
            </a:pPr>
            <a:r>
              <a:rPr sz="1200" spc="-5" dirty="0">
                <a:latin typeface="Times New Roman"/>
                <a:cs typeface="Times New Roman"/>
              </a:rPr>
              <a:t>Untuk menggambarkan algoritma Bressenham dalam </a:t>
            </a:r>
            <a:r>
              <a:rPr sz="1200" dirty="0">
                <a:latin typeface="Times New Roman"/>
                <a:cs typeface="Times New Roman"/>
              </a:rPr>
              <a:t>pembentukan suatu </a:t>
            </a:r>
            <a:r>
              <a:rPr sz="1200" spc="-5" dirty="0">
                <a:latin typeface="Times New Roman"/>
                <a:cs typeface="Times New Roman"/>
              </a:rPr>
              <a:t>lingkaran  dengan </a:t>
            </a:r>
            <a:r>
              <a:rPr sz="1200" dirty="0">
                <a:latin typeface="Times New Roman"/>
                <a:cs typeface="Times New Roman"/>
              </a:rPr>
              <a:t>titik </a:t>
            </a:r>
            <a:r>
              <a:rPr sz="1200" spc="-5" dirty="0">
                <a:latin typeface="Times New Roman"/>
                <a:cs typeface="Times New Roman"/>
              </a:rPr>
              <a:t>pusat </a:t>
            </a:r>
            <a:r>
              <a:rPr sz="1200" dirty="0">
                <a:latin typeface="Times New Roman"/>
                <a:cs typeface="Times New Roman"/>
              </a:rPr>
              <a:t>(0,0) dan radius 10, </a:t>
            </a:r>
            <a:r>
              <a:rPr sz="1200" spc="-5" dirty="0">
                <a:latin typeface="Times New Roman"/>
                <a:cs typeface="Times New Roman"/>
              </a:rPr>
              <a:t>perhitungan </a:t>
            </a:r>
            <a:r>
              <a:rPr sz="1200" dirty="0">
                <a:latin typeface="Times New Roman"/>
                <a:cs typeface="Times New Roman"/>
              </a:rPr>
              <a:t>berdasarkan </a:t>
            </a:r>
            <a:r>
              <a:rPr sz="1200" spc="-5" dirty="0">
                <a:latin typeface="Times New Roman"/>
                <a:cs typeface="Times New Roman"/>
              </a:rPr>
              <a:t>pada </a:t>
            </a:r>
            <a:r>
              <a:rPr sz="1200" dirty="0">
                <a:latin typeface="Times New Roman"/>
                <a:cs typeface="Times New Roman"/>
              </a:rPr>
              <a:t>oktan </a:t>
            </a:r>
            <a:r>
              <a:rPr sz="1200" spc="-5" dirty="0">
                <a:latin typeface="Times New Roman"/>
                <a:cs typeface="Times New Roman"/>
              </a:rPr>
              <a:t>dari </a:t>
            </a:r>
            <a:r>
              <a:rPr sz="1200" dirty="0">
                <a:latin typeface="Times New Roman"/>
                <a:cs typeface="Times New Roman"/>
              </a:rPr>
              <a:t>kuadran  pertama </a:t>
            </a:r>
            <a:r>
              <a:rPr sz="1200" spc="-5" dirty="0">
                <a:latin typeface="Times New Roman"/>
                <a:cs typeface="Times New Roman"/>
              </a:rPr>
              <a:t>dimana </a:t>
            </a:r>
            <a:r>
              <a:rPr sz="1200" dirty="0">
                <a:latin typeface="Times New Roman"/>
                <a:cs typeface="Times New Roman"/>
              </a:rPr>
              <a:t>x =0 </a:t>
            </a:r>
            <a:r>
              <a:rPr sz="1200" spc="-5" dirty="0">
                <a:latin typeface="Times New Roman"/>
                <a:cs typeface="Times New Roman"/>
              </a:rPr>
              <a:t>sampai </a:t>
            </a:r>
            <a:r>
              <a:rPr sz="1200" dirty="0">
                <a:latin typeface="Times New Roman"/>
                <a:cs typeface="Times New Roman"/>
              </a:rPr>
              <a:t>x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=y.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Times New Roman"/>
                <a:cs typeface="Times New Roman"/>
              </a:rPr>
              <a:t>Penyelesaian </a:t>
            </a:r>
            <a:r>
              <a:rPr sz="1200" dirty="0">
                <a:latin typeface="Times New Roman"/>
                <a:cs typeface="Times New Roman"/>
              </a:rPr>
              <a:t>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L="314325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(x0,y0) </a:t>
            </a:r>
            <a:r>
              <a:rPr sz="1200" dirty="0">
                <a:latin typeface="Times New Roman"/>
                <a:cs typeface="Times New Roman"/>
              </a:rPr>
              <a:t>=(0,0) r = 10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marL="314325">
              <a:lnSpc>
                <a:spcPct val="100000"/>
              </a:lnSpc>
              <a:tabLst>
                <a:tab pos="1477645" algn="l"/>
              </a:tabLst>
            </a:pPr>
            <a:r>
              <a:rPr sz="1200" spc="-5" dirty="0">
                <a:latin typeface="Times New Roman"/>
                <a:cs typeface="Times New Roman"/>
              </a:rPr>
              <a:t>(x0,y0)</a:t>
            </a:r>
            <a:r>
              <a:rPr sz="1200" dirty="0">
                <a:latin typeface="Times New Roman"/>
                <a:cs typeface="Times New Roman"/>
              </a:rPr>
              <a:t> =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(0,10)	2x0 = 0, </a:t>
            </a:r>
            <a:r>
              <a:rPr sz="1200" spc="-5" dirty="0">
                <a:latin typeface="Times New Roman"/>
                <a:cs typeface="Times New Roman"/>
              </a:rPr>
              <a:t>2y0 </a:t>
            </a:r>
            <a:r>
              <a:rPr sz="1200" dirty="0">
                <a:latin typeface="Times New Roman"/>
                <a:cs typeface="Times New Roman"/>
              </a:rPr>
              <a:t>= 20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L="314325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parameter p0 = </a:t>
            </a:r>
            <a:r>
              <a:rPr sz="1200" spc="-10" dirty="0">
                <a:latin typeface="Times New Roman"/>
                <a:cs typeface="Times New Roman"/>
              </a:rPr>
              <a:t>1-r </a:t>
            </a:r>
            <a:r>
              <a:rPr sz="1200" dirty="0">
                <a:latin typeface="Times New Roman"/>
                <a:cs typeface="Times New Roman"/>
              </a:rPr>
              <a:t>=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-9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9471711"/>
            <a:ext cx="345312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Times New Roman"/>
                <a:cs typeface="Times New Roman"/>
              </a:rPr>
              <a:t>Pseudocode </a:t>
            </a:r>
            <a:r>
              <a:rPr sz="1200" b="1" spc="-5" dirty="0">
                <a:latin typeface="Times New Roman"/>
                <a:cs typeface="Times New Roman"/>
              </a:rPr>
              <a:t>Algoritma Bresenman </a:t>
            </a:r>
            <a:r>
              <a:rPr sz="1200" b="1" dirty="0">
                <a:latin typeface="Times New Roman"/>
                <a:cs typeface="Times New Roman"/>
              </a:rPr>
              <a:t>Untuk</a:t>
            </a:r>
            <a:r>
              <a:rPr sz="1200" b="1" spc="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Lingkaran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67847" y="3419245"/>
            <a:ext cx="3855490" cy="2183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93764" y="5944265"/>
            <a:ext cx="2166551" cy="25044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32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33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901700" y="873759"/>
            <a:ext cx="5758815" cy="698500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3360420">
              <a:lnSpc>
                <a:spcPts val="1360"/>
              </a:lnSpc>
              <a:spcBef>
                <a:spcPts val="210"/>
              </a:spcBef>
            </a:pPr>
            <a:r>
              <a:rPr sz="1200" b="1" spc="-5" dirty="0">
                <a:latin typeface="Courier New"/>
                <a:cs typeface="Courier New"/>
              </a:rPr>
              <a:t>BresenhamCircle(Xc, Yc, R)  Set X = 0 and Y =</a:t>
            </a:r>
            <a:r>
              <a:rPr sz="1200" b="1" spc="-3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R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285"/>
              </a:lnSpc>
            </a:pPr>
            <a:r>
              <a:rPr sz="1200" b="1" spc="-5" dirty="0">
                <a:latin typeface="Courier New"/>
                <a:cs typeface="Courier New"/>
              </a:rPr>
              <a:t>Set D = 3 –</a:t>
            </a:r>
            <a:r>
              <a:rPr sz="1200" b="1" spc="-1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2R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Repeat While (X &lt;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Y)</a:t>
            </a:r>
            <a:endParaRPr sz="1200">
              <a:latin typeface="Courier New"/>
              <a:cs typeface="Courier New"/>
            </a:endParaRPr>
          </a:p>
          <a:p>
            <a:pPr marL="287020" marR="2811780">
              <a:lnSpc>
                <a:spcPts val="1360"/>
              </a:lnSpc>
              <a:spcBef>
                <a:spcPts val="70"/>
              </a:spcBef>
            </a:pPr>
            <a:r>
              <a:rPr sz="1200" b="1" spc="-5" dirty="0">
                <a:latin typeface="Courier New"/>
                <a:cs typeface="Courier New"/>
              </a:rPr>
              <a:t>Call DrawCircle(Xc, Yc, X, Y)  Set X = X +</a:t>
            </a:r>
            <a:r>
              <a:rPr sz="1200" b="1" spc="-2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1</a:t>
            </a:r>
            <a:endParaRPr sz="1200">
              <a:latin typeface="Courier New"/>
              <a:cs typeface="Courier New"/>
            </a:endParaRPr>
          </a:p>
          <a:p>
            <a:pPr marL="287020">
              <a:lnSpc>
                <a:spcPts val="1285"/>
              </a:lnSpc>
            </a:pPr>
            <a:r>
              <a:rPr sz="1200" b="1" spc="-5" dirty="0">
                <a:latin typeface="Courier New"/>
                <a:cs typeface="Courier New"/>
              </a:rPr>
              <a:t>If (D &lt; 0)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Then</a:t>
            </a:r>
            <a:endParaRPr sz="1200">
              <a:latin typeface="Courier New"/>
              <a:cs typeface="Courier New"/>
            </a:endParaRPr>
          </a:p>
          <a:p>
            <a:pPr marL="56134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D = D + 4X +</a:t>
            </a:r>
            <a:r>
              <a:rPr sz="1200" b="1" spc="-1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6</a:t>
            </a:r>
            <a:endParaRPr sz="1200">
              <a:latin typeface="Courier New"/>
              <a:cs typeface="Courier New"/>
            </a:endParaRPr>
          </a:p>
          <a:p>
            <a:pPr marL="28702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Else</a:t>
            </a:r>
            <a:endParaRPr sz="1200">
              <a:latin typeface="Courier New"/>
              <a:cs typeface="Courier New"/>
            </a:endParaRPr>
          </a:p>
          <a:p>
            <a:pPr marL="56134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Set Y = Y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–1</a:t>
            </a:r>
            <a:endParaRPr sz="1200">
              <a:latin typeface="Courier New"/>
              <a:cs typeface="Courier New"/>
            </a:endParaRPr>
          </a:p>
          <a:p>
            <a:pPr marL="561340">
              <a:lnSpc>
                <a:spcPts val="1360"/>
              </a:lnSpc>
            </a:pPr>
            <a:r>
              <a:rPr sz="1200" b="1" spc="-5" dirty="0">
                <a:latin typeface="Courier New"/>
                <a:cs typeface="Courier New"/>
              </a:rPr>
              <a:t>D = D + 4(X –Y) +</a:t>
            </a:r>
            <a:r>
              <a:rPr sz="1200" b="1" spc="-1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10</a:t>
            </a:r>
            <a:endParaRPr sz="1200">
              <a:latin typeface="Courier New"/>
              <a:cs typeface="Courier New"/>
            </a:endParaRPr>
          </a:p>
          <a:p>
            <a:pPr marL="287020">
              <a:lnSpc>
                <a:spcPts val="1400"/>
              </a:lnSpc>
            </a:pPr>
            <a:r>
              <a:rPr sz="1200" b="1" spc="-5" dirty="0">
                <a:latin typeface="Courier New"/>
                <a:cs typeface="Courier New"/>
              </a:rPr>
              <a:t>Call Draw Circle(Xc, Yc, X, Y)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Courier New"/>
              <a:cs typeface="Courier New"/>
            </a:endParaRPr>
          </a:p>
          <a:p>
            <a:pPr marL="12700">
              <a:lnSpc>
                <a:spcPts val="1400"/>
              </a:lnSpc>
            </a:pPr>
            <a:r>
              <a:rPr sz="1200" b="1" spc="-5" dirty="0">
                <a:latin typeface="Courier New"/>
                <a:cs typeface="Courier New"/>
              </a:rPr>
              <a:t>DrawCircle(Xc, Yc, X, Y)</a:t>
            </a:r>
            <a:endParaRPr sz="1200">
              <a:latin typeface="Courier New"/>
              <a:cs typeface="Courier New"/>
            </a:endParaRPr>
          </a:p>
          <a:p>
            <a:pPr marL="12700" marR="2994660">
              <a:lnSpc>
                <a:spcPct val="94200"/>
              </a:lnSpc>
              <a:spcBef>
                <a:spcPts val="45"/>
              </a:spcBef>
            </a:pPr>
            <a:r>
              <a:rPr sz="1200" b="1" spc="-5" dirty="0">
                <a:latin typeface="Courier New"/>
                <a:cs typeface="Courier New"/>
              </a:rPr>
              <a:t>Call Put Pixel(Xc+ X, Yc, + Y)  Call PutPixel(Xc-X, Yc, + Y)  Call PutPixel(Xc+ X, Yc,-Y)  Call PutPixel(Xc-X, Yc,-Y)  Call PutPixel(Xc+ Y, Yc, + X)  Call PutPixel(Xc-Y, Yc, + X)  Call PutPixel(Xc+ Y, Yc,-X)  Call PutPixel(Xc-Y,</a:t>
            </a:r>
            <a:r>
              <a:rPr sz="1200" b="1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Yc,-X)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300">
              <a:latin typeface="Courier New"/>
              <a:cs typeface="Courier New"/>
            </a:endParaRPr>
          </a:p>
          <a:p>
            <a:pPr marL="469900" lvl="1" indent="-457834">
              <a:lnSpc>
                <a:spcPct val="100000"/>
              </a:lnSpc>
              <a:spcBef>
                <a:spcPts val="935"/>
              </a:spcBef>
              <a:buFont typeface="Times New Roman"/>
              <a:buAutoNum type="arabicPeriod" startAt="4"/>
              <a:tabLst>
                <a:tab pos="469900" algn="l"/>
                <a:tab pos="470534" algn="l"/>
              </a:tabLst>
            </a:pPr>
            <a:r>
              <a:rPr sz="1400" b="1" spc="-5" dirty="0">
                <a:latin typeface="Times New Roman"/>
                <a:cs typeface="Times New Roman"/>
              </a:rPr>
              <a:t>Implementasi Penggambaran</a:t>
            </a:r>
            <a:r>
              <a:rPr sz="1400" b="1" spc="2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Titik</a:t>
            </a:r>
            <a:endParaRPr sz="1400">
              <a:latin typeface="Times New Roman"/>
              <a:cs typeface="Times New Roman"/>
            </a:endParaRPr>
          </a:p>
          <a:p>
            <a:pPr marL="12700" marR="5080" indent="225425" algn="just">
              <a:lnSpc>
                <a:spcPct val="143800"/>
              </a:lnSpc>
              <a:spcBef>
                <a:spcPts val="1110"/>
              </a:spcBef>
            </a:pPr>
            <a:r>
              <a:rPr sz="1200" dirty="0">
                <a:latin typeface="Times New Roman"/>
                <a:cs typeface="Times New Roman"/>
              </a:rPr>
              <a:t>Sebelum </a:t>
            </a:r>
            <a:r>
              <a:rPr sz="1200" spc="-5" dirty="0">
                <a:latin typeface="Times New Roman"/>
                <a:cs typeface="Times New Roman"/>
              </a:rPr>
              <a:t>kita bisa </a:t>
            </a:r>
            <a:r>
              <a:rPr sz="1200" dirty="0">
                <a:latin typeface="Times New Roman"/>
                <a:cs typeface="Times New Roman"/>
              </a:rPr>
              <a:t>melakukan </a:t>
            </a:r>
            <a:r>
              <a:rPr sz="1200" spc="-5" dirty="0">
                <a:latin typeface="Times New Roman"/>
                <a:cs typeface="Times New Roman"/>
              </a:rPr>
              <a:t>pemrograman, </a:t>
            </a:r>
            <a:r>
              <a:rPr sz="1200" dirty="0">
                <a:latin typeface="Times New Roman"/>
                <a:cs typeface="Times New Roman"/>
              </a:rPr>
              <a:t>harus dipersiapkan dulu </a:t>
            </a:r>
            <a:r>
              <a:rPr sz="1200" spc="-5" dirty="0">
                <a:latin typeface="Times New Roman"/>
                <a:cs typeface="Times New Roman"/>
              </a:rPr>
              <a:t>perangkat </a:t>
            </a:r>
            <a:r>
              <a:rPr sz="1200" dirty="0">
                <a:latin typeface="Times New Roman"/>
                <a:cs typeface="Times New Roman"/>
              </a:rPr>
              <a:t>lunak  </a:t>
            </a:r>
            <a:r>
              <a:rPr sz="1200" spc="-5" dirty="0">
                <a:latin typeface="Times New Roman"/>
                <a:cs typeface="Times New Roman"/>
              </a:rPr>
              <a:t>Visual </a:t>
            </a:r>
            <a:r>
              <a:rPr sz="1200" dirty="0">
                <a:latin typeface="Times New Roman"/>
                <a:cs typeface="Times New Roman"/>
              </a:rPr>
              <a:t>Studio. Sata ini </a:t>
            </a:r>
            <a:r>
              <a:rPr sz="1200" spc="-10" dirty="0">
                <a:latin typeface="Times New Roman"/>
                <a:cs typeface="Times New Roman"/>
              </a:rPr>
              <a:t>versi yang </a:t>
            </a:r>
            <a:r>
              <a:rPr sz="1200" spc="-5" dirty="0">
                <a:latin typeface="Times New Roman"/>
                <a:cs typeface="Times New Roman"/>
              </a:rPr>
              <a:t>terakhir </a:t>
            </a:r>
            <a:r>
              <a:rPr sz="1200" dirty="0">
                <a:latin typeface="Times New Roman"/>
                <a:cs typeface="Times New Roman"/>
              </a:rPr>
              <a:t>dari </a:t>
            </a:r>
            <a:r>
              <a:rPr sz="1200" spc="-5" dirty="0">
                <a:latin typeface="Times New Roman"/>
                <a:cs typeface="Times New Roman"/>
              </a:rPr>
              <a:t>visual </a:t>
            </a:r>
            <a:r>
              <a:rPr sz="1200" dirty="0">
                <a:latin typeface="Times New Roman"/>
                <a:cs typeface="Times New Roman"/>
              </a:rPr>
              <a:t>studio adalah </a:t>
            </a:r>
            <a:r>
              <a:rPr sz="1200" spc="-5" dirty="0">
                <a:latin typeface="Times New Roman"/>
                <a:cs typeface="Times New Roman"/>
              </a:rPr>
              <a:t>Visual Studio </a:t>
            </a:r>
            <a:r>
              <a:rPr sz="1200" dirty="0">
                <a:latin typeface="Times New Roman"/>
                <a:cs typeface="Times New Roman"/>
              </a:rPr>
              <a:t>2013.  Setelah </a:t>
            </a:r>
            <a:r>
              <a:rPr sz="1200" spc="-5" dirty="0">
                <a:latin typeface="Times New Roman"/>
                <a:cs typeface="Times New Roman"/>
              </a:rPr>
              <a:t>Visual </a:t>
            </a:r>
            <a:r>
              <a:rPr sz="1200" dirty="0">
                <a:latin typeface="Times New Roman"/>
                <a:cs typeface="Times New Roman"/>
              </a:rPr>
              <a:t>Studio </a:t>
            </a:r>
            <a:r>
              <a:rPr sz="1200" spc="-5" dirty="0">
                <a:latin typeface="Times New Roman"/>
                <a:cs typeface="Times New Roman"/>
              </a:rPr>
              <a:t>di-install, </a:t>
            </a:r>
            <a:r>
              <a:rPr sz="1200" dirty="0">
                <a:latin typeface="Times New Roman"/>
                <a:cs typeface="Times New Roman"/>
              </a:rPr>
              <a:t>jalankan </a:t>
            </a:r>
            <a:r>
              <a:rPr sz="1200" spc="-5" dirty="0">
                <a:latin typeface="Times New Roman"/>
                <a:cs typeface="Times New Roman"/>
              </a:rPr>
              <a:t>Visual </a:t>
            </a:r>
            <a:r>
              <a:rPr sz="1200" dirty="0">
                <a:latin typeface="Times New Roman"/>
                <a:cs typeface="Times New Roman"/>
              </a:rPr>
              <a:t>Studio dan lakukan </a:t>
            </a:r>
            <a:r>
              <a:rPr sz="1200" spc="-5" dirty="0">
                <a:latin typeface="Times New Roman"/>
                <a:cs typeface="Times New Roman"/>
              </a:rPr>
              <a:t>langkah-langkah sebagai  </a:t>
            </a:r>
            <a:r>
              <a:rPr sz="1200" dirty="0">
                <a:latin typeface="Times New Roman"/>
                <a:cs typeface="Times New Roman"/>
              </a:rPr>
              <a:t>berikut. </a:t>
            </a:r>
            <a:r>
              <a:rPr sz="1200" spc="-5" dirty="0">
                <a:latin typeface="Times New Roman"/>
                <a:cs typeface="Times New Roman"/>
              </a:rPr>
              <a:t>Dalam </a:t>
            </a:r>
            <a:r>
              <a:rPr sz="1200" dirty="0">
                <a:latin typeface="Times New Roman"/>
                <a:cs typeface="Times New Roman"/>
              </a:rPr>
              <a:t>contoh </a:t>
            </a:r>
            <a:r>
              <a:rPr sz="1200" spc="-10" dirty="0">
                <a:latin typeface="Times New Roman"/>
                <a:cs typeface="Times New Roman"/>
              </a:rPr>
              <a:t>ini </a:t>
            </a:r>
            <a:r>
              <a:rPr sz="1200" spc="-5" dirty="0">
                <a:latin typeface="Times New Roman"/>
                <a:cs typeface="Times New Roman"/>
              </a:rPr>
              <a:t>akan digunakan Visual </a:t>
            </a:r>
            <a:r>
              <a:rPr sz="1200" dirty="0">
                <a:latin typeface="Times New Roman"/>
                <a:cs typeface="Times New Roman"/>
              </a:rPr>
              <a:t>Studio 2010 </a:t>
            </a:r>
            <a:r>
              <a:rPr sz="1200" spc="-5" dirty="0">
                <a:latin typeface="Times New Roman"/>
                <a:cs typeface="Times New Roman"/>
              </a:rPr>
              <a:t>Ultimate. Diasumsikan proses  </a:t>
            </a:r>
            <a:r>
              <a:rPr sz="1200" dirty="0">
                <a:latin typeface="Times New Roman"/>
                <a:cs typeface="Times New Roman"/>
              </a:rPr>
              <a:t>instalasi telah </a:t>
            </a:r>
            <a:r>
              <a:rPr sz="1200" spc="-5" dirty="0">
                <a:latin typeface="Times New Roman"/>
                <a:cs typeface="Times New Roman"/>
              </a:rPr>
              <a:t>sukses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dilakukan.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imes New Roman"/>
              <a:cs typeface="Times New Roman"/>
            </a:endParaRPr>
          </a:p>
          <a:p>
            <a:pPr marL="744220" lvl="2" indent="-22923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744855" algn="l"/>
              </a:tabLst>
            </a:pPr>
            <a:r>
              <a:rPr sz="1200" dirty="0">
                <a:latin typeface="Times New Roman"/>
                <a:cs typeface="Times New Roman"/>
              </a:rPr>
              <a:t>Jalankan </a:t>
            </a:r>
            <a:r>
              <a:rPr sz="1200" spc="-5" dirty="0">
                <a:latin typeface="Times New Roman"/>
                <a:cs typeface="Times New Roman"/>
              </a:rPr>
              <a:t>Visual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Studio</a:t>
            </a:r>
            <a:endParaRPr sz="1200">
              <a:latin typeface="Times New Roman"/>
              <a:cs typeface="Times New Roman"/>
            </a:endParaRPr>
          </a:p>
          <a:p>
            <a:pPr marL="744220" lvl="2" indent="-229235">
              <a:lnSpc>
                <a:spcPct val="100000"/>
              </a:lnSpc>
              <a:spcBef>
                <a:spcPts val="640"/>
              </a:spcBef>
              <a:buAutoNum type="arabicPeriod"/>
              <a:tabLst>
                <a:tab pos="744855" algn="l"/>
              </a:tabLst>
            </a:pPr>
            <a:r>
              <a:rPr sz="1200" spc="-5" dirty="0">
                <a:latin typeface="Times New Roman"/>
                <a:cs typeface="Times New Roman"/>
              </a:rPr>
              <a:t>Buat Proyek Baru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(File-New-Project)</a:t>
            </a:r>
            <a:endParaRPr sz="1200">
              <a:latin typeface="Times New Roman"/>
              <a:cs typeface="Times New Roman"/>
            </a:endParaRPr>
          </a:p>
          <a:p>
            <a:pPr marL="744220" marR="330200" lvl="2" indent="-228600">
              <a:lnSpc>
                <a:spcPts val="2080"/>
              </a:lnSpc>
              <a:spcBef>
                <a:spcPts val="155"/>
              </a:spcBef>
              <a:buAutoNum type="arabicPeriod"/>
              <a:tabLst>
                <a:tab pos="744855" algn="l"/>
              </a:tabLst>
            </a:pPr>
            <a:r>
              <a:rPr sz="1200" dirty="0">
                <a:latin typeface="Times New Roman"/>
                <a:cs typeface="Times New Roman"/>
              </a:rPr>
              <a:t>Pilih </a:t>
            </a:r>
            <a:r>
              <a:rPr sz="1200" spc="-5" dirty="0">
                <a:latin typeface="Times New Roman"/>
                <a:cs typeface="Times New Roman"/>
              </a:rPr>
              <a:t>Windows </a:t>
            </a:r>
            <a:r>
              <a:rPr sz="1200" spc="-10" dirty="0">
                <a:latin typeface="Times New Roman"/>
                <a:cs typeface="Times New Roman"/>
              </a:rPr>
              <a:t>Form </a:t>
            </a:r>
            <a:r>
              <a:rPr sz="1200" dirty="0">
                <a:latin typeface="Times New Roman"/>
                <a:cs typeface="Times New Roman"/>
              </a:rPr>
              <a:t>Application, </a:t>
            </a:r>
            <a:r>
              <a:rPr sz="1200" spc="-5" dirty="0">
                <a:latin typeface="Times New Roman"/>
                <a:cs typeface="Times New Roman"/>
              </a:rPr>
              <a:t>yakinkan bahwa template yang digunakan 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spc="-10" dirty="0">
                <a:latin typeface="Times New Roman"/>
                <a:cs typeface="Times New Roman"/>
              </a:rPr>
              <a:t>Visual</a:t>
            </a:r>
            <a:r>
              <a:rPr sz="1200" dirty="0">
                <a:latin typeface="Times New Roman"/>
                <a:cs typeface="Times New Roman"/>
              </a:rPr>
              <a:t> C#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3677920" y="9874334"/>
            <a:ext cx="205104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sz="1200" dirty="0">
                <a:latin typeface="Times New Roman"/>
                <a:cs typeface="Times New Roman"/>
              </a:rPr>
              <a:t>4</a:t>
            </a:fld>
            <a:endParaRPr sz="1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01649" y="817829"/>
            <a:ext cx="5615940" cy="354901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640"/>
              </a:spcBef>
              <a:tabLst>
                <a:tab pos="911225" algn="l"/>
              </a:tabLst>
            </a:pPr>
            <a:r>
              <a:rPr sz="1200" spc="-15" dirty="0">
                <a:latin typeface="Times New Roman"/>
                <a:cs typeface="Times New Roman"/>
              </a:rPr>
              <a:t>IV.</a:t>
            </a:r>
            <a:r>
              <a:rPr sz="1200" dirty="0">
                <a:latin typeface="Times New Roman"/>
                <a:cs typeface="Times New Roman"/>
              </a:rPr>
              <a:t> 3	Clipping .......................................................................................................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53</a:t>
            </a:r>
            <a:endParaRPr sz="12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540"/>
              </a:spcBef>
            </a:pPr>
            <a:r>
              <a:rPr sz="1200" dirty="0">
                <a:latin typeface="Times New Roman"/>
                <a:cs typeface="Times New Roman"/>
              </a:rPr>
              <a:t>Daftar </a:t>
            </a:r>
            <a:r>
              <a:rPr sz="1200" spc="-5" dirty="0">
                <a:latin typeface="Times New Roman"/>
                <a:cs typeface="Times New Roman"/>
              </a:rPr>
              <a:t>Pustaka </a:t>
            </a:r>
            <a:r>
              <a:rPr sz="1200" dirty="0">
                <a:latin typeface="Times New Roman"/>
                <a:cs typeface="Times New Roman"/>
              </a:rPr>
              <a:t>........................................................................................................</a:t>
            </a:r>
            <a:r>
              <a:rPr sz="1200" spc="229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63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1200" b="1" spc="-5" dirty="0">
                <a:latin typeface="Times New Roman"/>
                <a:cs typeface="Times New Roman"/>
              </a:rPr>
              <a:t>MODUL V TRANSFORMASI </a:t>
            </a:r>
            <a:r>
              <a:rPr sz="1200" b="1" dirty="0">
                <a:latin typeface="Times New Roman"/>
                <a:cs typeface="Times New Roman"/>
              </a:rPr>
              <a:t>2</a:t>
            </a:r>
            <a:r>
              <a:rPr sz="1200" b="1" spc="-1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DIMENSI</a:t>
            </a:r>
            <a:endParaRPr sz="12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520"/>
              </a:spcBef>
              <a:tabLst>
                <a:tab pos="911225" algn="l"/>
              </a:tabLst>
            </a:pPr>
            <a:r>
              <a:rPr sz="1200" spc="-10" dirty="0">
                <a:latin typeface="Times New Roman"/>
                <a:cs typeface="Times New Roman"/>
              </a:rPr>
              <a:t>V.</a:t>
            </a:r>
            <a:r>
              <a:rPr sz="1200" dirty="0">
                <a:latin typeface="Times New Roman"/>
                <a:cs typeface="Times New Roman"/>
              </a:rPr>
              <a:t> 1	</a:t>
            </a:r>
            <a:r>
              <a:rPr sz="1200" spc="-5" dirty="0">
                <a:latin typeface="Times New Roman"/>
                <a:cs typeface="Times New Roman"/>
              </a:rPr>
              <a:t>Pengertian transformasi </a:t>
            </a:r>
            <a:r>
              <a:rPr sz="1200" dirty="0">
                <a:latin typeface="Times New Roman"/>
                <a:cs typeface="Times New Roman"/>
              </a:rPr>
              <a:t>...............................................................................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64</a:t>
            </a:r>
            <a:endParaRPr sz="12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540"/>
              </a:spcBef>
              <a:tabLst>
                <a:tab pos="911225" algn="l"/>
              </a:tabLst>
            </a:pPr>
            <a:r>
              <a:rPr sz="1200" spc="-10" dirty="0">
                <a:latin typeface="Times New Roman"/>
                <a:cs typeface="Times New Roman"/>
              </a:rPr>
              <a:t>V.</a:t>
            </a:r>
            <a:r>
              <a:rPr sz="1200" dirty="0">
                <a:latin typeface="Times New Roman"/>
                <a:cs typeface="Times New Roman"/>
              </a:rPr>
              <a:t> 2	Translasi ......................................................................................................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65</a:t>
            </a:r>
            <a:endParaRPr sz="12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540"/>
              </a:spcBef>
              <a:tabLst>
                <a:tab pos="911225" algn="l"/>
              </a:tabLst>
            </a:pPr>
            <a:r>
              <a:rPr sz="1200" spc="-10" dirty="0">
                <a:latin typeface="Times New Roman"/>
                <a:cs typeface="Times New Roman"/>
              </a:rPr>
              <a:t>V.</a:t>
            </a:r>
            <a:r>
              <a:rPr sz="1200" dirty="0">
                <a:latin typeface="Times New Roman"/>
                <a:cs typeface="Times New Roman"/>
              </a:rPr>
              <a:t> 3	Penskalaan ...................................................................................................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66</a:t>
            </a:r>
            <a:endParaRPr sz="12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540"/>
              </a:spcBef>
              <a:tabLst>
                <a:tab pos="911225" algn="l"/>
              </a:tabLst>
            </a:pPr>
            <a:r>
              <a:rPr sz="1200" spc="-10" dirty="0">
                <a:latin typeface="Times New Roman"/>
                <a:cs typeface="Times New Roman"/>
              </a:rPr>
              <a:t>V.</a:t>
            </a:r>
            <a:r>
              <a:rPr sz="1200" dirty="0">
                <a:latin typeface="Times New Roman"/>
                <a:cs typeface="Times New Roman"/>
              </a:rPr>
              <a:t> 4	Rotasi...........................................................................................................</a:t>
            </a:r>
            <a:r>
              <a:rPr sz="1200" spc="1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67</a:t>
            </a:r>
            <a:endParaRPr sz="12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540"/>
              </a:spcBef>
              <a:tabLst>
                <a:tab pos="911225" algn="l"/>
              </a:tabLst>
            </a:pPr>
            <a:r>
              <a:rPr sz="1200" spc="-10" dirty="0">
                <a:latin typeface="Times New Roman"/>
                <a:cs typeface="Times New Roman"/>
              </a:rPr>
              <a:t>V.</a:t>
            </a:r>
            <a:r>
              <a:rPr sz="1200" dirty="0">
                <a:latin typeface="Times New Roman"/>
                <a:cs typeface="Times New Roman"/>
              </a:rPr>
              <a:t> 5	Refleksi........................................................................................................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70</a:t>
            </a:r>
            <a:endParaRPr sz="12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540"/>
              </a:spcBef>
              <a:tabLst>
                <a:tab pos="911225" algn="l"/>
              </a:tabLst>
            </a:pPr>
            <a:r>
              <a:rPr sz="1200" spc="-10" dirty="0">
                <a:latin typeface="Times New Roman"/>
                <a:cs typeface="Times New Roman"/>
              </a:rPr>
              <a:t>V.</a:t>
            </a:r>
            <a:r>
              <a:rPr sz="1200" dirty="0">
                <a:latin typeface="Times New Roman"/>
                <a:cs typeface="Times New Roman"/>
              </a:rPr>
              <a:t> 6	Shear ............................................................................................................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72</a:t>
            </a:r>
            <a:endParaRPr sz="12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540"/>
              </a:spcBef>
              <a:tabLst>
                <a:tab pos="911225" algn="l"/>
              </a:tabLst>
            </a:pPr>
            <a:r>
              <a:rPr sz="1200" spc="-10" dirty="0">
                <a:latin typeface="Times New Roman"/>
                <a:cs typeface="Times New Roman"/>
              </a:rPr>
              <a:t>V.</a:t>
            </a:r>
            <a:r>
              <a:rPr sz="1200" dirty="0">
                <a:latin typeface="Times New Roman"/>
                <a:cs typeface="Times New Roman"/>
              </a:rPr>
              <a:t> 7	Transformasi </a:t>
            </a:r>
            <a:r>
              <a:rPr sz="1200" spc="-10" dirty="0">
                <a:latin typeface="Times New Roman"/>
                <a:cs typeface="Times New Roman"/>
              </a:rPr>
              <a:t>Homogen </a:t>
            </a:r>
            <a:r>
              <a:rPr sz="1200" dirty="0">
                <a:latin typeface="Times New Roman"/>
                <a:cs typeface="Times New Roman"/>
              </a:rPr>
              <a:t>...............................................................................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74</a:t>
            </a:r>
            <a:endParaRPr sz="12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540"/>
              </a:spcBef>
            </a:pPr>
            <a:r>
              <a:rPr sz="1200" dirty="0">
                <a:latin typeface="Times New Roman"/>
                <a:cs typeface="Times New Roman"/>
              </a:rPr>
              <a:t>Daftar </a:t>
            </a:r>
            <a:r>
              <a:rPr sz="1200" spc="-5" dirty="0">
                <a:latin typeface="Times New Roman"/>
                <a:cs typeface="Times New Roman"/>
              </a:rPr>
              <a:t>Pustaka </a:t>
            </a:r>
            <a:r>
              <a:rPr sz="1200" dirty="0">
                <a:latin typeface="Times New Roman"/>
                <a:cs typeface="Times New Roman"/>
              </a:rPr>
              <a:t>........................................................................................................</a:t>
            </a:r>
            <a:r>
              <a:rPr sz="1200" spc="229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79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1200" b="1" spc="-5" dirty="0">
                <a:latin typeface="Times New Roman"/>
                <a:cs typeface="Times New Roman"/>
              </a:rPr>
              <a:t>MODUL </a:t>
            </a:r>
            <a:r>
              <a:rPr sz="1200" b="1" spc="-10" dirty="0">
                <a:latin typeface="Times New Roman"/>
                <a:cs typeface="Times New Roman"/>
              </a:rPr>
              <a:t>VI </a:t>
            </a:r>
            <a:r>
              <a:rPr sz="1200" b="1" spc="-5" dirty="0">
                <a:latin typeface="Times New Roman"/>
                <a:cs typeface="Times New Roman"/>
              </a:rPr>
              <a:t>TRANSFORMASI </a:t>
            </a:r>
            <a:r>
              <a:rPr sz="1200" b="1" dirty="0">
                <a:latin typeface="Times New Roman"/>
                <a:cs typeface="Times New Roman"/>
              </a:rPr>
              <a:t>3</a:t>
            </a:r>
            <a:r>
              <a:rPr sz="1200" b="1" spc="2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DIMENSI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58849" y="4338269"/>
            <a:ext cx="297815" cy="779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37500"/>
              </a:lnSpc>
              <a:spcBef>
                <a:spcPts val="100"/>
              </a:spcBef>
            </a:pPr>
            <a:r>
              <a:rPr sz="1200" spc="-15" dirty="0">
                <a:latin typeface="Times New Roman"/>
                <a:cs typeface="Times New Roman"/>
              </a:rPr>
              <a:t>V</a:t>
            </a:r>
            <a:r>
              <a:rPr sz="1200" spc="-2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.1  </a:t>
            </a:r>
            <a:r>
              <a:rPr sz="1200" spc="-15" dirty="0">
                <a:latin typeface="Times New Roman"/>
                <a:cs typeface="Times New Roman"/>
              </a:rPr>
              <a:t>V</a:t>
            </a:r>
            <a:r>
              <a:rPr sz="1200" spc="-2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.2  </a:t>
            </a:r>
            <a:r>
              <a:rPr sz="1200" spc="-15" dirty="0">
                <a:latin typeface="Times New Roman"/>
                <a:cs typeface="Times New Roman"/>
              </a:rPr>
              <a:t>V</a:t>
            </a:r>
            <a:r>
              <a:rPr sz="1200" spc="-2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.3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00809" y="4338269"/>
            <a:ext cx="4716780" cy="77978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1200" spc="-5" dirty="0">
                <a:latin typeface="Times New Roman"/>
                <a:cs typeface="Times New Roman"/>
              </a:rPr>
              <a:t>Pengertian Transformasi </a:t>
            </a:r>
            <a:r>
              <a:rPr sz="1200" dirty="0">
                <a:latin typeface="Times New Roman"/>
                <a:cs typeface="Times New Roman"/>
              </a:rPr>
              <a:t>3D........................................................................</a:t>
            </a:r>
            <a:r>
              <a:rPr sz="1200" spc="2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80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200" spc="-5" dirty="0">
                <a:latin typeface="Times New Roman"/>
                <a:cs typeface="Times New Roman"/>
              </a:rPr>
              <a:t>Operasi Dasar Transformasi 3D </a:t>
            </a:r>
            <a:r>
              <a:rPr sz="1200" dirty="0">
                <a:latin typeface="Times New Roman"/>
                <a:cs typeface="Times New Roman"/>
              </a:rPr>
              <a:t>..................................................................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81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200" spc="-5" dirty="0">
                <a:latin typeface="Times New Roman"/>
                <a:cs typeface="Times New Roman"/>
              </a:rPr>
              <a:t>Sistem Koordinat Berganda </a:t>
            </a:r>
            <a:r>
              <a:rPr sz="1200" dirty="0">
                <a:latin typeface="Times New Roman"/>
                <a:cs typeface="Times New Roman"/>
              </a:rPr>
              <a:t>........................................................................</a:t>
            </a:r>
            <a:r>
              <a:rPr sz="1200" spc="1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92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1649" y="5161229"/>
            <a:ext cx="5615940" cy="714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Daftar </a:t>
            </a:r>
            <a:r>
              <a:rPr sz="1200" spc="-5" dirty="0">
                <a:latin typeface="Times New Roman"/>
                <a:cs typeface="Times New Roman"/>
              </a:rPr>
              <a:t>Pustaka </a:t>
            </a:r>
            <a:r>
              <a:rPr sz="1200" dirty="0">
                <a:latin typeface="Times New Roman"/>
                <a:cs typeface="Times New Roman"/>
              </a:rPr>
              <a:t>........................................................................................................</a:t>
            </a:r>
            <a:r>
              <a:rPr sz="1200" spc="2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94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1200" b="1" spc="-5" dirty="0">
                <a:latin typeface="Times New Roman"/>
                <a:cs typeface="Times New Roman"/>
              </a:rPr>
              <a:t>MODUL </a:t>
            </a:r>
            <a:r>
              <a:rPr sz="1200" b="1" spc="-10" dirty="0">
                <a:latin typeface="Times New Roman"/>
                <a:cs typeface="Times New Roman"/>
              </a:rPr>
              <a:t>VII </a:t>
            </a:r>
            <a:r>
              <a:rPr sz="1200" b="1" spc="-5" dirty="0">
                <a:latin typeface="Times New Roman"/>
                <a:cs typeface="Times New Roman"/>
              </a:rPr>
              <a:t>PROYEKSI GEOMETRI</a:t>
            </a:r>
            <a:r>
              <a:rPr sz="1200" b="1" spc="2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BIDANG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58696" y="5847028"/>
            <a:ext cx="348615" cy="1282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37500"/>
              </a:lnSpc>
              <a:spcBef>
                <a:spcPts val="100"/>
              </a:spcBef>
            </a:pPr>
            <a:r>
              <a:rPr sz="1200" spc="-15" dirty="0">
                <a:latin typeface="Times New Roman"/>
                <a:cs typeface="Times New Roman"/>
              </a:rPr>
              <a:t>V</a:t>
            </a:r>
            <a:r>
              <a:rPr sz="1200" dirty="0">
                <a:latin typeface="Times New Roman"/>
                <a:cs typeface="Times New Roman"/>
              </a:rPr>
              <a:t>I</a:t>
            </a:r>
            <a:r>
              <a:rPr sz="1200" spc="-2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.1  </a:t>
            </a:r>
            <a:r>
              <a:rPr sz="1200" spc="-15" dirty="0">
                <a:latin typeface="Times New Roman"/>
                <a:cs typeface="Times New Roman"/>
              </a:rPr>
              <a:t>V</a:t>
            </a:r>
            <a:r>
              <a:rPr sz="1200" dirty="0">
                <a:latin typeface="Times New Roman"/>
                <a:cs typeface="Times New Roman"/>
              </a:rPr>
              <a:t>I</a:t>
            </a:r>
            <a:r>
              <a:rPr sz="1200" spc="-2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.2  </a:t>
            </a:r>
            <a:r>
              <a:rPr sz="1200" spc="-15" dirty="0">
                <a:latin typeface="Times New Roman"/>
                <a:cs typeface="Times New Roman"/>
              </a:rPr>
              <a:t>V</a:t>
            </a:r>
            <a:r>
              <a:rPr sz="1200" dirty="0">
                <a:latin typeface="Times New Roman"/>
                <a:cs typeface="Times New Roman"/>
              </a:rPr>
              <a:t>I</a:t>
            </a:r>
            <a:r>
              <a:rPr sz="1200" spc="-2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.3  </a:t>
            </a:r>
            <a:r>
              <a:rPr sz="1200" spc="-15" dirty="0">
                <a:latin typeface="Times New Roman"/>
                <a:cs typeface="Times New Roman"/>
              </a:rPr>
              <a:t>V</a:t>
            </a:r>
            <a:r>
              <a:rPr sz="1200" dirty="0">
                <a:latin typeface="Times New Roman"/>
                <a:cs typeface="Times New Roman"/>
              </a:rPr>
              <a:t>I</a:t>
            </a:r>
            <a:r>
              <a:rPr sz="1200" spc="-2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.4  </a:t>
            </a:r>
            <a:r>
              <a:rPr sz="1200" spc="-15" dirty="0">
                <a:latin typeface="Times New Roman"/>
                <a:cs typeface="Times New Roman"/>
              </a:rPr>
              <a:t>V</a:t>
            </a:r>
            <a:r>
              <a:rPr sz="1200" dirty="0">
                <a:latin typeface="Times New Roman"/>
                <a:cs typeface="Times New Roman"/>
              </a:rPr>
              <a:t>I</a:t>
            </a:r>
            <a:r>
              <a:rPr sz="1200" spc="-2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.5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00656" y="5847028"/>
            <a:ext cx="4754880" cy="12827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1200" spc="-5" dirty="0">
                <a:latin typeface="Times New Roman"/>
                <a:cs typeface="Times New Roman"/>
              </a:rPr>
              <a:t>Pengertian Proyeksi Geometri Bidang </a:t>
            </a:r>
            <a:r>
              <a:rPr sz="1200" dirty="0">
                <a:latin typeface="Times New Roman"/>
                <a:cs typeface="Times New Roman"/>
              </a:rPr>
              <a:t>........................................................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95</a:t>
            </a:r>
            <a:endParaRPr sz="1200">
              <a:latin typeface="Times New Roman"/>
              <a:cs typeface="Times New Roman"/>
            </a:endParaRPr>
          </a:p>
          <a:p>
            <a:pPr marL="12700" marR="43180">
              <a:lnSpc>
                <a:spcPct val="137500"/>
              </a:lnSpc>
            </a:pPr>
            <a:r>
              <a:rPr sz="1200" dirty="0">
                <a:latin typeface="Times New Roman"/>
                <a:cs typeface="Times New Roman"/>
              </a:rPr>
              <a:t>Taksonomi </a:t>
            </a:r>
            <a:r>
              <a:rPr sz="1200" spc="-10" dirty="0">
                <a:latin typeface="Times New Roman"/>
                <a:cs typeface="Times New Roman"/>
              </a:rPr>
              <a:t>Proyeksi </a:t>
            </a:r>
            <a:r>
              <a:rPr sz="1200" spc="-5" dirty="0">
                <a:latin typeface="Times New Roman"/>
                <a:cs typeface="Times New Roman"/>
              </a:rPr>
              <a:t>Geometri Bidang </a:t>
            </a:r>
            <a:r>
              <a:rPr sz="1200" dirty="0">
                <a:latin typeface="Times New Roman"/>
                <a:cs typeface="Times New Roman"/>
              </a:rPr>
              <a:t>....................................................... 96  </a:t>
            </a:r>
            <a:r>
              <a:rPr sz="1200" spc="-5" dirty="0">
                <a:latin typeface="Times New Roman"/>
                <a:cs typeface="Times New Roman"/>
              </a:rPr>
              <a:t>Proyeksi </a:t>
            </a:r>
            <a:r>
              <a:rPr sz="1200" dirty="0">
                <a:latin typeface="Times New Roman"/>
                <a:cs typeface="Times New Roman"/>
              </a:rPr>
              <a:t>Paralel ...........................................................................................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97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200" spc="-5" dirty="0">
                <a:latin typeface="Times New Roman"/>
                <a:cs typeface="Times New Roman"/>
              </a:rPr>
              <a:t>Proyeksi  </a:t>
            </a:r>
            <a:r>
              <a:rPr sz="1200" dirty="0">
                <a:latin typeface="Times New Roman"/>
                <a:cs typeface="Times New Roman"/>
              </a:rPr>
              <a:t>Perspektif.....................................................................................</a:t>
            </a:r>
            <a:r>
              <a:rPr sz="1200" spc="-1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103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200" dirty="0">
                <a:latin typeface="Times New Roman"/>
                <a:cs typeface="Times New Roman"/>
              </a:rPr>
              <a:t>Titik </a:t>
            </a:r>
            <a:r>
              <a:rPr sz="1200" spc="-5" dirty="0">
                <a:latin typeface="Times New Roman"/>
                <a:cs typeface="Times New Roman"/>
              </a:rPr>
              <a:t>Hilang (Vanishing Points) </a:t>
            </a:r>
            <a:r>
              <a:rPr sz="1200" dirty="0">
                <a:latin typeface="Times New Roman"/>
                <a:cs typeface="Times New Roman"/>
              </a:rPr>
              <a:t>..................................................................</a:t>
            </a:r>
            <a:r>
              <a:rPr sz="1200" spc="-2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107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1496" y="7172909"/>
            <a:ext cx="5654040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Daftar </a:t>
            </a:r>
            <a:r>
              <a:rPr sz="1200" spc="-5" dirty="0">
                <a:latin typeface="Times New Roman"/>
                <a:cs typeface="Times New Roman"/>
              </a:rPr>
              <a:t>Pustaka </a:t>
            </a:r>
            <a:r>
              <a:rPr sz="1200" dirty="0">
                <a:latin typeface="Times New Roman"/>
                <a:cs typeface="Times New Roman"/>
              </a:rPr>
              <a:t>........................................................................................................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108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1200" b="1" spc="-5" dirty="0">
                <a:latin typeface="Times New Roman"/>
                <a:cs typeface="Times New Roman"/>
              </a:rPr>
              <a:t>MODUL </a:t>
            </a:r>
            <a:r>
              <a:rPr sz="1200" b="1" spc="-10" dirty="0">
                <a:latin typeface="Times New Roman"/>
                <a:cs typeface="Times New Roman"/>
              </a:rPr>
              <a:t>VIII </a:t>
            </a:r>
            <a:r>
              <a:rPr sz="1200" b="1" spc="-5" dirty="0">
                <a:latin typeface="Times New Roman"/>
                <a:cs typeface="Times New Roman"/>
              </a:rPr>
              <a:t>KOMPONEN PENDUKUNG PEMROGRAMAN</a:t>
            </a:r>
            <a:r>
              <a:rPr sz="1200" b="1" spc="1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GRAFIS</a:t>
            </a:r>
            <a:endParaRPr sz="12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spcBef>
                <a:spcPts val="520"/>
              </a:spcBef>
            </a:pPr>
            <a:r>
              <a:rPr sz="1200" spc="-5" dirty="0">
                <a:latin typeface="Times New Roman"/>
                <a:cs typeface="Times New Roman"/>
              </a:rPr>
              <a:t>VIII.1 </a:t>
            </a:r>
            <a:r>
              <a:rPr sz="1200" dirty="0">
                <a:latin typeface="Times New Roman"/>
                <a:cs typeface="Times New Roman"/>
              </a:rPr>
              <a:t>Pemahaman </a:t>
            </a:r>
            <a:r>
              <a:rPr sz="1200" spc="-15" dirty="0">
                <a:latin typeface="Times New Roman"/>
                <a:cs typeface="Times New Roman"/>
              </a:rPr>
              <a:t>GDI+ </a:t>
            </a:r>
            <a:r>
              <a:rPr sz="1200" dirty="0">
                <a:latin typeface="Times New Roman"/>
                <a:cs typeface="Times New Roman"/>
              </a:rPr>
              <a:t>.......................................................................................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109</a:t>
            </a:r>
            <a:endParaRPr sz="12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spcBef>
                <a:spcPts val="540"/>
              </a:spcBef>
            </a:pPr>
            <a:r>
              <a:rPr sz="1200" spc="-5" dirty="0">
                <a:latin typeface="Times New Roman"/>
                <a:cs typeface="Times New Roman"/>
              </a:rPr>
              <a:t>VIII.2  Eksplorasi Fungsionalitas </a:t>
            </a:r>
            <a:r>
              <a:rPr sz="1200" spc="-15" dirty="0">
                <a:latin typeface="Times New Roman"/>
                <a:cs typeface="Times New Roman"/>
              </a:rPr>
              <a:t>GDI+ </a:t>
            </a:r>
            <a:r>
              <a:rPr sz="1200" dirty="0">
                <a:latin typeface="Times New Roman"/>
                <a:cs typeface="Times New Roman"/>
              </a:rPr>
              <a:t>.................................................................</a:t>
            </a:r>
            <a:r>
              <a:rPr sz="1200" spc="-1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110</a:t>
            </a:r>
            <a:endParaRPr sz="12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spcBef>
                <a:spcPts val="540"/>
              </a:spcBef>
            </a:pPr>
            <a:r>
              <a:rPr sz="1200" spc="-5" dirty="0">
                <a:latin typeface="Times New Roman"/>
                <a:cs typeface="Times New Roman"/>
              </a:rPr>
              <a:t>VIII.3 </a:t>
            </a:r>
            <a:r>
              <a:rPr sz="1200" spc="-10" dirty="0">
                <a:latin typeface="Times New Roman"/>
                <a:cs typeface="Times New Roman"/>
              </a:rPr>
              <a:t>GDI+ </a:t>
            </a:r>
            <a:r>
              <a:rPr sz="1200" dirty="0">
                <a:latin typeface="Times New Roman"/>
                <a:cs typeface="Times New Roman"/>
              </a:rPr>
              <a:t>Namespaces dan </a:t>
            </a:r>
            <a:r>
              <a:rPr sz="1200" spc="-5" dirty="0">
                <a:latin typeface="Times New Roman"/>
                <a:cs typeface="Times New Roman"/>
              </a:rPr>
              <a:t>Classes </a:t>
            </a:r>
            <a:r>
              <a:rPr sz="1200" dirty="0">
                <a:latin typeface="Times New Roman"/>
                <a:cs typeface="Times New Roman"/>
              </a:rPr>
              <a:t>dalam </a:t>
            </a:r>
            <a:r>
              <a:rPr sz="1200" spc="-10" dirty="0">
                <a:latin typeface="Times New Roman"/>
                <a:cs typeface="Times New Roman"/>
              </a:rPr>
              <a:t>.NET </a:t>
            </a:r>
            <a:r>
              <a:rPr sz="1200" dirty="0">
                <a:latin typeface="Times New Roman"/>
                <a:cs typeface="Times New Roman"/>
              </a:rPr>
              <a:t>..............................................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111</a:t>
            </a:r>
            <a:endParaRPr sz="1200">
              <a:latin typeface="Times New Roman"/>
              <a:cs typeface="Times New Roman"/>
            </a:endParaRPr>
          </a:p>
          <a:p>
            <a:pPr marL="469265" marR="5080" algn="just">
              <a:lnSpc>
                <a:spcPct val="137500"/>
              </a:lnSpc>
            </a:pPr>
            <a:r>
              <a:rPr sz="1200" spc="-5" dirty="0">
                <a:latin typeface="Times New Roman"/>
                <a:cs typeface="Times New Roman"/>
              </a:rPr>
              <a:t>VIII.4 </a:t>
            </a:r>
            <a:r>
              <a:rPr sz="1200" dirty="0">
                <a:latin typeface="Times New Roman"/>
                <a:cs typeface="Times New Roman"/>
              </a:rPr>
              <a:t>Mempersiapkan </a:t>
            </a:r>
            <a:r>
              <a:rPr sz="1200" spc="-5" dirty="0">
                <a:latin typeface="Times New Roman"/>
                <a:cs typeface="Times New Roman"/>
              </a:rPr>
              <a:t>Penggunakan Grafis </a:t>
            </a:r>
            <a:r>
              <a:rPr sz="1200" dirty="0">
                <a:latin typeface="Times New Roman"/>
                <a:cs typeface="Times New Roman"/>
              </a:rPr>
              <a:t>pada </a:t>
            </a:r>
            <a:r>
              <a:rPr sz="1200" spc="-5" dirty="0">
                <a:latin typeface="Times New Roman"/>
                <a:cs typeface="Times New Roman"/>
              </a:rPr>
              <a:t>Visual </a:t>
            </a:r>
            <a:r>
              <a:rPr sz="1200" dirty="0">
                <a:latin typeface="Times New Roman"/>
                <a:cs typeface="Times New Roman"/>
              </a:rPr>
              <a:t>Studio .......................... 118  </a:t>
            </a:r>
            <a:r>
              <a:rPr sz="1200" spc="-5" dirty="0">
                <a:latin typeface="Times New Roman"/>
                <a:cs typeface="Times New Roman"/>
              </a:rPr>
              <a:t>VIII.5 Operasi </a:t>
            </a:r>
            <a:r>
              <a:rPr sz="1200" dirty="0">
                <a:latin typeface="Times New Roman"/>
                <a:cs typeface="Times New Roman"/>
              </a:rPr>
              <a:t>Matriks </a:t>
            </a:r>
            <a:r>
              <a:rPr sz="1200" spc="-5" dirty="0">
                <a:latin typeface="Times New Roman"/>
                <a:cs typeface="Times New Roman"/>
              </a:rPr>
              <a:t>Menggunakan </a:t>
            </a:r>
            <a:r>
              <a:rPr sz="1200" dirty="0">
                <a:latin typeface="Times New Roman"/>
                <a:cs typeface="Times New Roman"/>
              </a:rPr>
              <a:t>C# ............................................................. 121  Daftar </a:t>
            </a:r>
            <a:r>
              <a:rPr sz="1200" spc="-5" dirty="0">
                <a:latin typeface="Times New Roman"/>
                <a:cs typeface="Times New Roman"/>
              </a:rPr>
              <a:t>Pustaka </a:t>
            </a:r>
            <a:r>
              <a:rPr sz="1200" dirty="0">
                <a:latin typeface="Times New Roman"/>
                <a:cs typeface="Times New Roman"/>
              </a:rPr>
              <a:t>........................................................................................................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123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4619" y="4224121"/>
            <a:ext cx="4813935" cy="1079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227329" indent="-228600">
              <a:lnSpc>
                <a:spcPct val="144400"/>
              </a:lnSpc>
              <a:spcBef>
                <a:spcPts val="100"/>
              </a:spcBef>
              <a:buAutoNum type="arabicPeriod" startAt="4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Tentukan </a:t>
            </a:r>
            <a:r>
              <a:rPr sz="1200" spc="-5" dirty="0">
                <a:latin typeface="Times New Roman"/>
                <a:cs typeface="Times New Roman"/>
              </a:rPr>
              <a:t>Name, Location </a:t>
            </a:r>
            <a:r>
              <a:rPr sz="1200" dirty="0">
                <a:latin typeface="Times New Roman"/>
                <a:cs typeface="Times New Roman"/>
              </a:rPr>
              <a:t>dan Solution </a:t>
            </a:r>
            <a:r>
              <a:rPr sz="1200" spc="-5" dirty="0">
                <a:latin typeface="Times New Roman"/>
                <a:cs typeface="Times New Roman"/>
              </a:rPr>
              <a:t>Name sesuai </a:t>
            </a:r>
            <a:r>
              <a:rPr sz="1200" spc="-10" dirty="0">
                <a:latin typeface="Times New Roman"/>
                <a:cs typeface="Times New Roman"/>
              </a:rPr>
              <a:t>dengan </a:t>
            </a:r>
            <a:r>
              <a:rPr sz="1200" spc="-5" dirty="0">
                <a:latin typeface="Times New Roman"/>
                <a:cs typeface="Times New Roman"/>
              </a:rPr>
              <a:t>keinginan  pemrogram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AutoNum type="arabicPeriod" startAt="4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Jika </a:t>
            </a:r>
            <a:r>
              <a:rPr sz="1200" spc="-5" dirty="0">
                <a:latin typeface="Times New Roman"/>
                <a:cs typeface="Times New Roman"/>
              </a:rPr>
              <a:t>sudah lengkap maka </a:t>
            </a:r>
            <a:r>
              <a:rPr sz="1200" dirty="0">
                <a:latin typeface="Times New Roman"/>
                <a:cs typeface="Times New Roman"/>
              </a:rPr>
              <a:t>pada </a:t>
            </a:r>
            <a:r>
              <a:rPr sz="1200" spc="-5" dirty="0">
                <a:latin typeface="Times New Roman"/>
                <a:cs typeface="Times New Roman"/>
              </a:rPr>
              <a:t>layar </a:t>
            </a:r>
            <a:r>
              <a:rPr sz="1200" dirty="0">
                <a:latin typeface="Times New Roman"/>
                <a:cs typeface="Times New Roman"/>
              </a:rPr>
              <a:t>akan ditampilkan </a:t>
            </a:r>
            <a:r>
              <a:rPr sz="1200" spc="-5" dirty="0">
                <a:latin typeface="Times New Roman"/>
                <a:cs typeface="Times New Roman"/>
              </a:rPr>
              <a:t>form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kosong.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AutoNum type="arabicPeriod" startAt="4"/>
              <a:tabLst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memilih </a:t>
            </a:r>
            <a:r>
              <a:rPr sz="1200" spc="-5" dirty="0">
                <a:latin typeface="Times New Roman"/>
                <a:cs typeface="Times New Roman"/>
              </a:rPr>
              <a:t>komponen dalam ToolBox, </a:t>
            </a:r>
            <a:r>
              <a:rPr sz="1200" dirty="0">
                <a:latin typeface="Times New Roman"/>
                <a:cs typeface="Times New Roman"/>
              </a:rPr>
              <a:t>buatlah </a:t>
            </a:r>
            <a:r>
              <a:rPr sz="1200" spc="-5" dirty="0">
                <a:latin typeface="Times New Roman"/>
                <a:cs typeface="Times New Roman"/>
              </a:rPr>
              <a:t>form sebagai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berikut: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7210" y="8559748"/>
            <a:ext cx="5191760" cy="1216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7. </a:t>
            </a:r>
            <a:r>
              <a:rPr sz="1200" spc="-5" dirty="0">
                <a:latin typeface="Times New Roman"/>
                <a:cs typeface="Times New Roman"/>
              </a:rPr>
              <a:t>Ketikan program </a:t>
            </a:r>
            <a:r>
              <a:rPr sz="1200" dirty="0">
                <a:latin typeface="Times New Roman"/>
                <a:cs typeface="Times New Roman"/>
              </a:rPr>
              <a:t>berikut </a:t>
            </a:r>
            <a:r>
              <a:rPr sz="1200" spc="-5" dirty="0">
                <a:latin typeface="Times New Roman"/>
                <a:cs typeface="Times New Roman"/>
              </a:rPr>
              <a:t>pada </a:t>
            </a:r>
            <a:r>
              <a:rPr sz="1200" dirty="0">
                <a:latin typeface="Times New Roman"/>
                <a:cs typeface="Times New Roman"/>
              </a:rPr>
              <a:t>tab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Form1.cs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00">
              <a:latin typeface="Times New Roman"/>
              <a:cs typeface="Times New Roman"/>
            </a:endParaRPr>
          </a:p>
          <a:p>
            <a:pPr marL="515620" marR="3680460" indent="-18415">
              <a:lnSpc>
                <a:spcPts val="1360"/>
              </a:lnSpc>
            </a:pPr>
            <a:r>
              <a:rPr sz="1200" spc="-5" dirty="0">
                <a:solidFill>
                  <a:srgbClr val="2B91AF"/>
                </a:solidFill>
                <a:latin typeface="Courier New"/>
                <a:cs typeface="Courier New"/>
              </a:rPr>
              <a:t>Graphics</a:t>
            </a:r>
            <a:r>
              <a:rPr sz="1200" spc="-55" dirty="0">
                <a:solidFill>
                  <a:srgbClr val="2B91AF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g;  </a:t>
            </a:r>
            <a:r>
              <a:rPr sz="1200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1200" spc="-5" dirty="0">
                <a:latin typeface="Courier New"/>
                <a:cs typeface="Courier New"/>
              </a:rPr>
              <a:t>x,</a:t>
            </a:r>
            <a:r>
              <a:rPr sz="1200" spc="-4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y;</a:t>
            </a:r>
            <a:endParaRPr sz="1200">
              <a:latin typeface="Courier New"/>
              <a:cs typeface="Courier New"/>
            </a:endParaRPr>
          </a:p>
          <a:p>
            <a:pPr marL="515620">
              <a:lnSpc>
                <a:spcPts val="1325"/>
              </a:lnSpc>
            </a:pPr>
            <a:r>
              <a:rPr sz="1200" spc="-5" dirty="0">
                <a:solidFill>
                  <a:srgbClr val="2B91AF"/>
                </a:solidFill>
                <a:latin typeface="Courier New"/>
                <a:cs typeface="Courier New"/>
              </a:rPr>
              <a:t>Brush </a:t>
            </a:r>
            <a:r>
              <a:rPr sz="1200" spc="-5" dirty="0">
                <a:latin typeface="Courier New"/>
                <a:cs typeface="Courier New"/>
              </a:rPr>
              <a:t>aBrush =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(</a:t>
            </a:r>
            <a:r>
              <a:rPr sz="1200" spc="-5" dirty="0">
                <a:solidFill>
                  <a:srgbClr val="2B91AF"/>
                </a:solidFill>
                <a:latin typeface="Courier New"/>
                <a:cs typeface="Courier New"/>
              </a:rPr>
              <a:t>Brush</a:t>
            </a:r>
            <a:r>
              <a:rPr sz="1200" spc="-5" dirty="0">
                <a:latin typeface="Courier New"/>
                <a:cs typeface="Courier New"/>
              </a:rPr>
              <a:t>)</a:t>
            </a:r>
            <a:r>
              <a:rPr sz="1200" spc="-5" dirty="0">
                <a:solidFill>
                  <a:srgbClr val="2B91AF"/>
                </a:solidFill>
                <a:latin typeface="Courier New"/>
                <a:cs typeface="Courier New"/>
              </a:rPr>
              <a:t>Brushes</a:t>
            </a:r>
            <a:r>
              <a:rPr sz="1200" spc="-5" dirty="0">
                <a:latin typeface="Courier New"/>
                <a:cs typeface="Courier New"/>
              </a:rPr>
              <a:t>.White;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Courier New"/>
              <a:cs typeface="Courier New"/>
            </a:endParaRPr>
          </a:p>
          <a:p>
            <a:pPr marL="51562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0000FF"/>
                </a:solidFill>
                <a:latin typeface="Courier New"/>
                <a:cs typeface="Courier New"/>
              </a:rPr>
              <a:t>private void </a:t>
            </a:r>
            <a:r>
              <a:rPr sz="1200" spc="-5" dirty="0">
                <a:latin typeface="Courier New"/>
                <a:cs typeface="Courier New"/>
              </a:rPr>
              <a:t>Form1_Load(</a:t>
            </a:r>
            <a:r>
              <a:rPr sz="1200" spc="-5" dirty="0">
                <a:solidFill>
                  <a:srgbClr val="0000FF"/>
                </a:solidFill>
                <a:latin typeface="Courier New"/>
                <a:cs typeface="Courier New"/>
              </a:rPr>
              <a:t>object </a:t>
            </a:r>
            <a:r>
              <a:rPr sz="1200" spc="-5" dirty="0">
                <a:latin typeface="Courier New"/>
                <a:cs typeface="Courier New"/>
              </a:rPr>
              <a:t>sender, </a:t>
            </a:r>
            <a:r>
              <a:rPr sz="1200" spc="-5" dirty="0">
                <a:solidFill>
                  <a:srgbClr val="2B91AF"/>
                </a:solidFill>
                <a:latin typeface="Courier New"/>
                <a:cs typeface="Courier New"/>
              </a:rPr>
              <a:t>EventArgs</a:t>
            </a:r>
            <a:r>
              <a:rPr sz="1200" spc="114" dirty="0">
                <a:solidFill>
                  <a:srgbClr val="2B91AF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e)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34489" y="914400"/>
            <a:ext cx="4869141" cy="3263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66255" y="5620595"/>
            <a:ext cx="5161904" cy="24563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34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35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1407210" y="878788"/>
            <a:ext cx="4643120" cy="3496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5620">
              <a:lnSpc>
                <a:spcPts val="1400"/>
              </a:lnSpc>
              <a:spcBef>
                <a:spcPts val="100"/>
              </a:spcBef>
            </a:pPr>
            <a:r>
              <a:rPr sz="1200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881380">
              <a:lnSpc>
                <a:spcPts val="1360"/>
              </a:lnSpc>
            </a:pPr>
            <a:r>
              <a:rPr sz="1200" spc="-5" dirty="0">
                <a:latin typeface="Courier New"/>
                <a:cs typeface="Courier New"/>
              </a:rPr>
              <a:t>g = canvas.CreateGraphics();</a:t>
            </a:r>
            <a:endParaRPr sz="1200">
              <a:latin typeface="Courier New"/>
              <a:cs typeface="Courier New"/>
            </a:endParaRPr>
          </a:p>
          <a:p>
            <a:pPr marL="515620">
              <a:lnSpc>
                <a:spcPts val="1400"/>
              </a:lnSpc>
            </a:pPr>
            <a:r>
              <a:rPr sz="1200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Courier New"/>
              <a:cs typeface="Courier New"/>
            </a:endParaRPr>
          </a:p>
          <a:p>
            <a:pPr marL="878205" marR="205740" indent="-381000">
              <a:lnSpc>
                <a:spcPts val="1360"/>
              </a:lnSpc>
            </a:pPr>
            <a:r>
              <a:rPr sz="1200" spc="-5" dirty="0">
                <a:solidFill>
                  <a:srgbClr val="0000FF"/>
                </a:solidFill>
                <a:latin typeface="Courier New"/>
                <a:cs typeface="Courier New"/>
              </a:rPr>
              <a:t>private void </a:t>
            </a:r>
            <a:r>
              <a:rPr sz="1200" spc="-5" dirty="0">
                <a:latin typeface="Courier New"/>
                <a:cs typeface="Courier New"/>
              </a:rPr>
              <a:t>DrawPixel_Click(</a:t>
            </a:r>
            <a:r>
              <a:rPr sz="1200" spc="-5" dirty="0">
                <a:solidFill>
                  <a:srgbClr val="0000FF"/>
                </a:solidFill>
                <a:latin typeface="Courier New"/>
                <a:cs typeface="Courier New"/>
              </a:rPr>
              <a:t>object </a:t>
            </a:r>
            <a:r>
              <a:rPr sz="1200" spc="-5" dirty="0">
                <a:latin typeface="Courier New"/>
                <a:cs typeface="Courier New"/>
              </a:rPr>
              <a:t>sender,  </a:t>
            </a:r>
            <a:r>
              <a:rPr sz="1200" spc="-5" dirty="0">
                <a:solidFill>
                  <a:srgbClr val="2B91AF"/>
                </a:solidFill>
                <a:latin typeface="Courier New"/>
                <a:cs typeface="Courier New"/>
              </a:rPr>
              <a:t>EventArgs</a:t>
            </a:r>
            <a:r>
              <a:rPr sz="1200" spc="-10" dirty="0">
                <a:solidFill>
                  <a:srgbClr val="2B91AF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e)</a:t>
            </a:r>
            <a:endParaRPr sz="1200">
              <a:latin typeface="Courier New"/>
              <a:cs typeface="Courier New"/>
            </a:endParaRPr>
          </a:p>
          <a:p>
            <a:pPr marL="515620">
              <a:lnSpc>
                <a:spcPts val="1285"/>
              </a:lnSpc>
            </a:pPr>
            <a:r>
              <a:rPr sz="1200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881380" marR="828040">
              <a:lnSpc>
                <a:spcPts val="1360"/>
              </a:lnSpc>
              <a:spcBef>
                <a:spcPts val="70"/>
              </a:spcBef>
            </a:pPr>
            <a:r>
              <a:rPr sz="1200" spc="-5" dirty="0">
                <a:latin typeface="Courier New"/>
                <a:cs typeface="Courier New"/>
              </a:rPr>
              <a:t>x=</a:t>
            </a:r>
            <a:r>
              <a:rPr sz="1200" spc="-5" dirty="0">
                <a:solidFill>
                  <a:srgbClr val="2B91AF"/>
                </a:solidFill>
                <a:latin typeface="Courier New"/>
                <a:cs typeface="Courier New"/>
              </a:rPr>
              <a:t>Convert</a:t>
            </a:r>
            <a:r>
              <a:rPr sz="1200" spc="-5" dirty="0">
                <a:latin typeface="Courier New"/>
                <a:cs typeface="Courier New"/>
              </a:rPr>
              <a:t>.ToInt16(PointX.Text);  y</a:t>
            </a:r>
            <a:r>
              <a:rPr sz="1200" spc="4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=</a:t>
            </a:r>
            <a:r>
              <a:rPr sz="1200" spc="-5" dirty="0">
                <a:solidFill>
                  <a:srgbClr val="2B91AF"/>
                </a:solidFill>
                <a:latin typeface="Courier New"/>
                <a:cs typeface="Courier New"/>
              </a:rPr>
              <a:t>Convert</a:t>
            </a:r>
            <a:r>
              <a:rPr sz="1200" spc="-5" dirty="0">
                <a:latin typeface="Courier New"/>
                <a:cs typeface="Courier New"/>
              </a:rPr>
              <a:t>.ToInt16(PointY.Text);</a:t>
            </a:r>
            <a:endParaRPr sz="1200">
              <a:latin typeface="Courier New"/>
              <a:cs typeface="Courier New"/>
            </a:endParaRPr>
          </a:p>
          <a:p>
            <a:pPr marL="881380">
              <a:lnSpc>
                <a:spcPts val="1285"/>
              </a:lnSpc>
            </a:pPr>
            <a:r>
              <a:rPr sz="1200" spc="-5" dirty="0">
                <a:latin typeface="Courier New"/>
                <a:cs typeface="Courier New"/>
              </a:rPr>
              <a:t>g.FillRectangle(aBrush, x, y, 1,</a:t>
            </a:r>
            <a:r>
              <a:rPr sz="1200" spc="1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1);</a:t>
            </a:r>
            <a:endParaRPr sz="1200">
              <a:latin typeface="Courier New"/>
              <a:cs typeface="Courier New"/>
            </a:endParaRPr>
          </a:p>
          <a:p>
            <a:pPr marL="515620">
              <a:lnSpc>
                <a:spcPts val="1400"/>
              </a:lnSpc>
            </a:pPr>
            <a:r>
              <a:rPr sz="1200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ourier New"/>
              <a:cs typeface="Courier New"/>
            </a:endParaRPr>
          </a:p>
          <a:p>
            <a:pPr marL="858519" marR="5080" indent="-342900">
              <a:lnSpc>
                <a:spcPts val="1360"/>
              </a:lnSpc>
            </a:pPr>
            <a:r>
              <a:rPr sz="1200" spc="-5" dirty="0">
                <a:solidFill>
                  <a:srgbClr val="0000FF"/>
                </a:solidFill>
                <a:latin typeface="Courier New"/>
                <a:cs typeface="Courier New"/>
              </a:rPr>
              <a:t>private void </a:t>
            </a:r>
            <a:r>
              <a:rPr sz="1200" spc="-5" dirty="0">
                <a:latin typeface="Courier New"/>
                <a:cs typeface="Courier New"/>
              </a:rPr>
              <a:t>ClearScreen_Click(</a:t>
            </a:r>
            <a:r>
              <a:rPr sz="1200" spc="-5" dirty="0">
                <a:solidFill>
                  <a:srgbClr val="0000FF"/>
                </a:solidFill>
                <a:latin typeface="Courier New"/>
                <a:cs typeface="Courier New"/>
              </a:rPr>
              <a:t>object </a:t>
            </a:r>
            <a:r>
              <a:rPr sz="1200" spc="-5" dirty="0">
                <a:latin typeface="Courier New"/>
                <a:cs typeface="Courier New"/>
              </a:rPr>
              <a:t>sender,  </a:t>
            </a:r>
            <a:r>
              <a:rPr sz="1200" spc="-5" dirty="0">
                <a:solidFill>
                  <a:srgbClr val="2B91AF"/>
                </a:solidFill>
                <a:latin typeface="Courier New"/>
                <a:cs typeface="Courier New"/>
              </a:rPr>
              <a:t>EventArgs</a:t>
            </a:r>
            <a:r>
              <a:rPr sz="1200" spc="-10" dirty="0">
                <a:solidFill>
                  <a:srgbClr val="2B91AF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e)</a:t>
            </a:r>
            <a:endParaRPr sz="1200">
              <a:latin typeface="Courier New"/>
              <a:cs typeface="Courier New"/>
            </a:endParaRPr>
          </a:p>
          <a:p>
            <a:pPr marL="515620">
              <a:lnSpc>
                <a:spcPts val="1285"/>
              </a:lnSpc>
            </a:pPr>
            <a:r>
              <a:rPr sz="1200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881380">
              <a:lnSpc>
                <a:spcPts val="1360"/>
              </a:lnSpc>
            </a:pPr>
            <a:r>
              <a:rPr sz="1200" spc="-5" dirty="0">
                <a:latin typeface="Courier New"/>
                <a:cs typeface="Courier New"/>
              </a:rPr>
              <a:t>canvas.Refresh();</a:t>
            </a:r>
            <a:endParaRPr sz="1200">
              <a:latin typeface="Courier New"/>
              <a:cs typeface="Courier New"/>
            </a:endParaRPr>
          </a:p>
          <a:p>
            <a:pPr marL="515620">
              <a:lnSpc>
                <a:spcPts val="1400"/>
              </a:lnSpc>
            </a:pPr>
            <a:r>
              <a:rPr sz="1200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8. Jalankan </a:t>
            </a:r>
            <a:r>
              <a:rPr sz="1200" spc="-5" dirty="0">
                <a:latin typeface="Times New Roman"/>
                <a:cs typeface="Times New Roman"/>
              </a:rPr>
              <a:t>program tersebut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lihat hasilnya.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4826000"/>
            <a:ext cx="5757545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Times New Roman"/>
                <a:cs typeface="Times New Roman"/>
              </a:rPr>
              <a:t>Latihan</a:t>
            </a:r>
            <a:endParaRPr sz="1400">
              <a:latin typeface="Times New Roman"/>
              <a:cs typeface="Times New Roman"/>
            </a:endParaRPr>
          </a:p>
          <a:p>
            <a:pPr marL="241300" marR="5080" indent="-228600">
              <a:lnSpc>
                <a:spcPct val="143100"/>
              </a:lnSpc>
              <a:spcBef>
                <a:spcPts val="1120"/>
              </a:spcBef>
            </a:pPr>
            <a:r>
              <a:rPr sz="1200" dirty="0">
                <a:latin typeface="Times New Roman"/>
                <a:cs typeface="Times New Roman"/>
              </a:rPr>
              <a:t>1. Tentukan </a:t>
            </a:r>
            <a:r>
              <a:rPr sz="1200" spc="-5" dirty="0">
                <a:latin typeface="Times New Roman"/>
                <a:cs typeface="Times New Roman"/>
              </a:rPr>
              <a:t>koordinat titik-titik </a:t>
            </a:r>
            <a:r>
              <a:rPr sz="1200" dirty="0">
                <a:latin typeface="Times New Roman"/>
                <a:cs typeface="Times New Roman"/>
              </a:rPr>
              <a:t>dijital </a:t>
            </a:r>
            <a:r>
              <a:rPr sz="1200" spc="-10" dirty="0">
                <a:latin typeface="Times New Roman"/>
                <a:cs typeface="Times New Roman"/>
              </a:rPr>
              <a:t>untuk </a:t>
            </a:r>
            <a:r>
              <a:rPr sz="1200" spc="-5" dirty="0">
                <a:latin typeface="Times New Roman"/>
                <a:cs typeface="Times New Roman"/>
              </a:rPr>
              <a:t>garis </a:t>
            </a:r>
            <a:r>
              <a:rPr sz="1200" dirty="0">
                <a:latin typeface="Times New Roman"/>
                <a:cs typeface="Times New Roman"/>
              </a:rPr>
              <a:t>yang dibentuk oleh dua titik </a:t>
            </a:r>
            <a:r>
              <a:rPr sz="1200" spc="-5" dirty="0">
                <a:latin typeface="Times New Roman"/>
                <a:cs typeface="Times New Roman"/>
              </a:rPr>
              <a:t>sebagai  </a:t>
            </a:r>
            <a:r>
              <a:rPr sz="1200" dirty="0">
                <a:latin typeface="Times New Roman"/>
                <a:cs typeface="Times New Roman"/>
              </a:rPr>
              <a:t>berikut:</a:t>
            </a:r>
            <a:endParaRPr sz="1200">
              <a:latin typeface="Times New Roman"/>
              <a:cs typeface="Times New Roman"/>
            </a:endParaRPr>
          </a:p>
          <a:p>
            <a:pPr marL="467359">
              <a:lnSpc>
                <a:spcPct val="100000"/>
              </a:lnSpc>
              <a:spcBef>
                <a:spcPts val="635"/>
              </a:spcBef>
            </a:pPr>
            <a:r>
              <a:rPr sz="1200" dirty="0">
                <a:latin typeface="Times New Roman"/>
                <a:cs typeface="Times New Roman"/>
              </a:rPr>
              <a:t>a.   </a:t>
            </a:r>
            <a:r>
              <a:rPr sz="1200" spc="-5" dirty="0">
                <a:latin typeface="Times New Roman"/>
                <a:cs typeface="Times New Roman"/>
              </a:rPr>
              <a:t>(-5,5) </a:t>
            </a:r>
            <a:r>
              <a:rPr sz="1200" dirty="0">
                <a:latin typeface="Times New Roman"/>
                <a:cs typeface="Times New Roman"/>
              </a:rPr>
              <a:t>dan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(1,2)</a:t>
            </a:r>
            <a:endParaRPr sz="1200">
              <a:latin typeface="Times New Roman"/>
              <a:cs typeface="Times New Roman"/>
            </a:endParaRPr>
          </a:p>
          <a:p>
            <a:pPr marL="467359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latin typeface="Times New Roman"/>
                <a:cs typeface="Times New Roman"/>
              </a:rPr>
              <a:t>b.   (4,3) dan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(8,-2)</a:t>
            </a:r>
            <a:endParaRPr sz="1200">
              <a:latin typeface="Times New Roman"/>
              <a:cs typeface="Times New Roman"/>
            </a:endParaRPr>
          </a:p>
          <a:p>
            <a:pPr marL="467359">
              <a:lnSpc>
                <a:spcPct val="100000"/>
              </a:lnSpc>
              <a:spcBef>
                <a:spcPts val="635"/>
              </a:spcBef>
            </a:pPr>
            <a:r>
              <a:rPr sz="1200" dirty="0">
                <a:latin typeface="Times New Roman"/>
                <a:cs typeface="Times New Roman"/>
              </a:rPr>
              <a:t>c.   (2,3) dan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(5,3)</a:t>
            </a:r>
            <a:endParaRPr sz="1200">
              <a:latin typeface="Times New Roman"/>
              <a:cs typeface="Times New Roman"/>
            </a:endParaRPr>
          </a:p>
          <a:p>
            <a:pPr marL="467359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latin typeface="Times New Roman"/>
                <a:cs typeface="Times New Roman"/>
              </a:rPr>
              <a:t>d.   (2,3) dan</a:t>
            </a:r>
            <a:r>
              <a:rPr sz="1200" spc="-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(2,5)</a:t>
            </a:r>
            <a:endParaRPr sz="1200">
              <a:latin typeface="Times New Roman"/>
              <a:cs typeface="Times New Roman"/>
            </a:endParaRPr>
          </a:p>
          <a:p>
            <a:pPr marL="467359">
              <a:lnSpc>
                <a:spcPct val="100000"/>
              </a:lnSpc>
              <a:spcBef>
                <a:spcPts val="635"/>
              </a:spcBef>
            </a:pPr>
            <a:r>
              <a:rPr sz="1200" dirty="0">
                <a:latin typeface="Times New Roman"/>
                <a:cs typeface="Times New Roman"/>
              </a:rPr>
              <a:t>e.   (6,4) dan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(2,1)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852" y="7538719"/>
            <a:ext cx="5330190" cy="1075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6725" marR="5080" indent="-454659">
              <a:lnSpc>
                <a:spcPct val="1431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2. </a:t>
            </a:r>
            <a:r>
              <a:rPr sz="1200" spc="-5" dirty="0">
                <a:latin typeface="Times New Roman"/>
                <a:cs typeface="Times New Roman"/>
              </a:rPr>
              <a:t>Gunakan </a:t>
            </a:r>
            <a:r>
              <a:rPr sz="1200" dirty="0">
                <a:latin typeface="Times New Roman"/>
                <a:cs typeface="Times New Roman"/>
              </a:rPr>
              <a:t>algoritma </a:t>
            </a:r>
            <a:r>
              <a:rPr sz="1200" spc="-5" dirty="0">
                <a:latin typeface="Times New Roman"/>
                <a:cs typeface="Times New Roman"/>
              </a:rPr>
              <a:t>DDA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Bresenham </a:t>
            </a:r>
            <a:r>
              <a:rPr sz="1200" dirty="0">
                <a:latin typeface="Times New Roman"/>
                <a:cs typeface="Times New Roman"/>
              </a:rPr>
              <a:t>untuk menentukan </a:t>
            </a:r>
            <a:r>
              <a:rPr sz="1200" spc="-5" dirty="0">
                <a:latin typeface="Times New Roman"/>
                <a:cs typeface="Times New Roman"/>
              </a:rPr>
              <a:t>titik-titik dijital antara  </a:t>
            </a:r>
            <a:r>
              <a:rPr sz="1200" dirty="0">
                <a:latin typeface="Times New Roman"/>
                <a:cs typeface="Times New Roman"/>
              </a:rPr>
              <a:t>a. </a:t>
            </a:r>
            <a:r>
              <a:rPr sz="1200" spc="-5" dirty="0">
                <a:latin typeface="Times New Roman"/>
                <a:cs typeface="Times New Roman"/>
              </a:rPr>
              <a:t>(-3,3) </a:t>
            </a:r>
            <a:r>
              <a:rPr sz="1200" dirty="0">
                <a:latin typeface="Times New Roman"/>
                <a:cs typeface="Times New Roman"/>
              </a:rPr>
              <a:t>dan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(-1,3)</a:t>
            </a:r>
            <a:endParaRPr sz="1200">
              <a:latin typeface="Times New Roman"/>
              <a:cs typeface="Times New Roman"/>
            </a:endParaRPr>
          </a:p>
          <a:p>
            <a:pPr marL="466725">
              <a:lnSpc>
                <a:spcPct val="100000"/>
              </a:lnSpc>
              <a:spcBef>
                <a:spcPts val="640"/>
              </a:spcBef>
            </a:pPr>
            <a:r>
              <a:rPr sz="1200" dirty="0">
                <a:latin typeface="Times New Roman"/>
                <a:cs typeface="Times New Roman"/>
              </a:rPr>
              <a:t>b.   </a:t>
            </a:r>
            <a:r>
              <a:rPr sz="1200" spc="-5" dirty="0">
                <a:latin typeface="Times New Roman"/>
                <a:cs typeface="Times New Roman"/>
              </a:rPr>
              <a:t>(7,-1) </a:t>
            </a:r>
            <a:r>
              <a:rPr sz="1200" dirty="0">
                <a:latin typeface="Times New Roman"/>
                <a:cs typeface="Times New Roman"/>
              </a:rPr>
              <a:t>dan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(-4,-6)</a:t>
            </a:r>
            <a:endParaRPr sz="1200">
              <a:latin typeface="Times New Roman"/>
              <a:cs typeface="Times New Roman"/>
            </a:endParaRPr>
          </a:p>
          <a:p>
            <a:pPr marL="467359">
              <a:lnSpc>
                <a:spcPct val="100000"/>
              </a:lnSpc>
              <a:spcBef>
                <a:spcPts val="620"/>
              </a:spcBef>
            </a:pPr>
            <a:r>
              <a:rPr sz="1200" dirty="0">
                <a:latin typeface="Times New Roman"/>
                <a:cs typeface="Times New Roman"/>
              </a:rPr>
              <a:t>c.   </a:t>
            </a:r>
            <a:r>
              <a:rPr sz="1200" spc="-5" dirty="0">
                <a:latin typeface="Times New Roman"/>
                <a:cs typeface="Times New Roman"/>
              </a:rPr>
              <a:t>(-3,3) </a:t>
            </a:r>
            <a:r>
              <a:rPr sz="1200" dirty="0">
                <a:latin typeface="Times New Roman"/>
                <a:cs typeface="Times New Roman"/>
              </a:rPr>
              <a:t>dan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(-1,-3)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36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901700" y="889000"/>
            <a:ext cx="5755005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Times New Roman"/>
                <a:cs typeface="Times New Roman"/>
              </a:rPr>
              <a:t>Daftar </a:t>
            </a:r>
            <a:r>
              <a:rPr sz="1400" b="1" spc="-5" dirty="0">
                <a:latin typeface="Times New Roman"/>
                <a:cs typeface="Times New Roman"/>
              </a:rPr>
              <a:t>Pustaka</a:t>
            </a:r>
            <a:endParaRPr sz="1400">
              <a:latin typeface="Times New Roman"/>
              <a:cs typeface="Times New Roman"/>
            </a:endParaRPr>
          </a:p>
          <a:p>
            <a:pPr marL="241300" marR="5080" indent="-228600">
              <a:lnSpc>
                <a:spcPct val="143100"/>
              </a:lnSpc>
              <a:spcBef>
                <a:spcPts val="1120"/>
              </a:spcBef>
              <a:buAutoNum type="arabicPeriod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Donald </a:t>
            </a:r>
            <a:r>
              <a:rPr sz="1200" spc="-10" dirty="0">
                <a:latin typeface="Times New Roman"/>
                <a:cs typeface="Times New Roman"/>
              </a:rPr>
              <a:t>D. </a:t>
            </a:r>
            <a:r>
              <a:rPr sz="1200" spc="-5" dirty="0">
                <a:latin typeface="Times New Roman"/>
                <a:cs typeface="Times New Roman"/>
              </a:rPr>
              <a:t>Hearn, </a:t>
            </a:r>
            <a:r>
              <a:rPr sz="1200" spc="-10" dirty="0">
                <a:latin typeface="Times New Roman"/>
                <a:cs typeface="Times New Roman"/>
              </a:rPr>
              <a:t>M. </a:t>
            </a:r>
            <a:r>
              <a:rPr sz="1200" spc="-5" dirty="0">
                <a:latin typeface="Times New Roman"/>
                <a:cs typeface="Times New Roman"/>
              </a:rPr>
              <a:t>Pauline, Warren Carithers, Computer Graphics </a:t>
            </a:r>
            <a:r>
              <a:rPr sz="1200" dirty="0">
                <a:latin typeface="Times New Roman"/>
                <a:cs typeface="Times New Roman"/>
              </a:rPr>
              <a:t>with </a:t>
            </a:r>
            <a:r>
              <a:rPr sz="1200" spc="-5" dirty="0">
                <a:latin typeface="Times New Roman"/>
                <a:cs typeface="Times New Roman"/>
              </a:rPr>
              <a:t>Open </a:t>
            </a:r>
            <a:r>
              <a:rPr sz="1200" spc="-20" dirty="0">
                <a:latin typeface="Times New Roman"/>
                <a:cs typeface="Times New Roman"/>
              </a:rPr>
              <a:t>GL </a:t>
            </a:r>
            <a:r>
              <a:rPr sz="1200" dirty="0">
                <a:latin typeface="Times New Roman"/>
                <a:cs typeface="Times New Roman"/>
              </a:rPr>
              <a:t>(4th  Edition), </a:t>
            </a:r>
            <a:r>
              <a:rPr sz="1200" spc="-5" dirty="0">
                <a:latin typeface="Times New Roman"/>
                <a:cs typeface="Times New Roman"/>
              </a:rPr>
              <a:t>Prentice-Hall, </a:t>
            </a:r>
            <a:r>
              <a:rPr sz="1200" dirty="0">
                <a:latin typeface="Times New Roman"/>
                <a:cs typeface="Times New Roman"/>
              </a:rPr>
              <a:t>2011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AutoNum type="arabicPeriod"/>
              <a:tabLst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Mahesh </a:t>
            </a:r>
            <a:r>
              <a:rPr sz="1200" dirty="0">
                <a:latin typeface="Times New Roman"/>
                <a:cs typeface="Times New Roman"/>
              </a:rPr>
              <a:t>Chand, </a:t>
            </a:r>
            <a:r>
              <a:rPr sz="1200" spc="-5" dirty="0">
                <a:latin typeface="Times New Roman"/>
                <a:cs typeface="Times New Roman"/>
              </a:rPr>
              <a:t>Graphics </a:t>
            </a:r>
            <a:r>
              <a:rPr sz="1200" dirty="0">
                <a:latin typeface="Times New Roman"/>
                <a:cs typeface="Times New Roman"/>
              </a:rPr>
              <a:t>Programming </a:t>
            </a:r>
            <a:r>
              <a:rPr sz="1200" spc="5" dirty="0">
                <a:latin typeface="Times New Roman"/>
                <a:cs typeface="Times New Roman"/>
              </a:rPr>
              <a:t>with </a:t>
            </a:r>
            <a:r>
              <a:rPr sz="1200" spc="-10" dirty="0">
                <a:latin typeface="Times New Roman"/>
                <a:cs typeface="Times New Roman"/>
              </a:rPr>
              <a:t>GDI+, </a:t>
            </a:r>
            <a:r>
              <a:rPr sz="1200" spc="-5" dirty="0">
                <a:latin typeface="Times New Roman"/>
                <a:cs typeface="Times New Roman"/>
              </a:rPr>
              <a:t>Addison-Wesley, </a:t>
            </a:r>
            <a:r>
              <a:rPr sz="1200" dirty="0">
                <a:latin typeface="Times New Roman"/>
                <a:cs typeface="Times New Roman"/>
              </a:rPr>
              <a:t>2003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37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901852" y="889000"/>
            <a:ext cx="5761355" cy="1659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Caladea"/>
                <a:cs typeface="Caladea"/>
              </a:rPr>
              <a:t>MODUL III ATRIBUT </a:t>
            </a:r>
            <a:r>
              <a:rPr sz="1600" b="1" spc="-10" dirty="0">
                <a:latin typeface="Caladea"/>
                <a:cs typeface="Caladea"/>
              </a:rPr>
              <a:t>OUTPUT</a:t>
            </a:r>
            <a:r>
              <a:rPr sz="1600" b="1" spc="30" dirty="0">
                <a:latin typeface="Caladea"/>
                <a:cs typeface="Caladea"/>
              </a:rPr>
              <a:t> </a:t>
            </a:r>
            <a:r>
              <a:rPr sz="1600" b="1" spc="-5" dirty="0">
                <a:latin typeface="Caladea"/>
                <a:cs typeface="Caladea"/>
              </a:rPr>
              <a:t>PRIMITIF</a:t>
            </a:r>
            <a:endParaRPr sz="1600">
              <a:latin typeface="Caladea"/>
              <a:cs typeface="Calade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50">
              <a:latin typeface="Caladea"/>
              <a:cs typeface="Caladea"/>
            </a:endParaRPr>
          </a:p>
          <a:p>
            <a:pPr marL="12700" marR="5080" indent="456565" algn="just">
              <a:lnSpc>
                <a:spcPct val="143500"/>
              </a:lnSpc>
            </a:pPr>
            <a:r>
              <a:rPr sz="1200" dirty="0">
                <a:latin typeface="Times New Roman"/>
                <a:cs typeface="Times New Roman"/>
              </a:rPr>
              <a:t>Setelah </a:t>
            </a:r>
            <a:r>
              <a:rPr sz="1200" spc="-5" dirty="0">
                <a:latin typeface="Times New Roman"/>
                <a:cs typeface="Times New Roman"/>
              </a:rPr>
              <a:t>membaca modul ini, mahasiswa akan memiliki pengetahuan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mampu  </a:t>
            </a:r>
            <a:r>
              <a:rPr sz="1200" dirty="0">
                <a:latin typeface="Times New Roman"/>
                <a:cs typeface="Times New Roman"/>
              </a:rPr>
              <a:t>menjelaskan </a:t>
            </a:r>
            <a:r>
              <a:rPr sz="1200" spc="-5" dirty="0">
                <a:latin typeface="Times New Roman"/>
                <a:cs typeface="Times New Roman"/>
              </a:rPr>
              <a:t>(i) apakah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dimaksud </a:t>
            </a: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atribut output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primitif </a:t>
            </a:r>
            <a:r>
              <a:rPr sz="1200" spc="-5" dirty="0">
                <a:latin typeface="Times New Roman"/>
                <a:cs typeface="Times New Roman"/>
              </a:rPr>
              <a:t>(ii) </a:t>
            </a:r>
            <a:r>
              <a:rPr sz="1200" dirty="0">
                <a:latin typeface="Times New Roman"/>
                <a:cs typeface="Times New Roman"/>
              </a:rPr>
              <a:t>algoritma  untuk </a:t>
            </a:r>
            <a:r>
              <a:rPr sz="1200" spc="-5" dirty="0">
                <a:latin typeface="Times New Roman"/>
                <a:cs typeface="Times New Roman"/>
              </a:rPr>
              <a:t>pengisian </a:t>
            </a:r>
            <a:r>
              <a:rPr sz="1200" dirty="0">
                <a:latin typeface="Times New Roman"/>
                <a:cs typeface="Times New Roman"/>
              </a:rPr>
              <a:t>(</a:t>
            </a:r>
            <a:r>
              <a:rPr sz="1200" i="1" dirty="0">
                <a:latin typeface="Times New Roman"/>
                <a:cs typeface="Times New Roman"/>
              </a:rPr>
              <a:t>filling</a:t>
            </a:r>
            <a:r>
              <a:rPr sz="1200" dirty="0">
                <a:latin typeface="Times New Roman"/>
                <a:cs typeface="Times New Roman"/>
              </a:rPr>
              <a:t>) dari </a:t>
            </a:r>
            <a:r>
              <a:rPr sz="1200" spc="-5" dirty="0">
                <a:latin typeface="Times New Roman"/>
                <a:cs typeface="Times New Roman"/>
              </a:rPr>
              <a:t>sebuah objek grafis </a:t>
            </a:r>
            <a:r>
              <a:rPr sz="1200" dirty="0">
                <a:latin typeface="Times New Roman"/>
                <a:cs typeface="Times New Roman"/>
              </a:rPr>
              <a:t>(iii) </a:t>
            </a:r>
            <a:r>
              <a:rPr sz="1200" spc="-5" dirty="0">
                <a:latin typeface="Times New Roman"/>
                <a:cs typeface="Times New Roman"/>
              </a:rPr>
              <a:t>karakter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pembentukan </a:t>
            </a:r>
            <a:r>
              <a:rPr sz="1200" dirty="0">
                <a:latin typeface="Times New Roman"/>
                <a:cs typeface="Times New Roman"/>
              </a:rPr>
              <a:t>karakter  </a:t>
            </a:r>
            <a:r>
              <a:rPr sz="1200" spc="-5" dirty="0">
                <a:latin typeface="Times New Roman"/>
                <a:cs typeface="Times New Roman"/>
              </a:rPr>
              <a:t>grafis (iv) </a:t>
            </a:r>
            <a:r>
              <a:rPr sz="1200" i="1" dirty="0">
                <a:latin typeface="Times New Roman"/>
                <a:cs typeface="Times New Roman"/>
              </a:rPr>
              <a:t>antialiasing </a:t>
            </a:r>
            <a:r>
              <a:rPr sz="1200" dirty="0">
                <a:latin typeface="Times New Roman"/>
                <a:cs typeface="Times New Roman"/>
              </a:rPr>
              <a:t>untuk </a:t>
            </a:r>
            <a:r>
              <a:rPr sz="1200" spc="-5" dirty="0">
                <a:latin typeface="Times New Roman"/>
                <a:cs typeface="Times New Roman"/>
              </a:rPr>
              <a:t>optimasi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grafis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3119119"/>
            <a:ext cx="5761990" cy="2482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Times New Roman"/>
                <a:cs typeface="Times New Roman"/>
              </a:rPr>
              <a:t>III. </a:t>
            </a:r>
            <a:r>
              <a:rPr sz="1400" b="1" dirty="0">
                <a:latin typeface="Times New Roman"/>
                <a:cs typeface="Times New Roman"/>
              </a:rPr>
              <a:t>1 </a:t>
            </a:r>
            <a:r>
              <a:rPr sz="1400" b="1" spc="-5" dirty="0">
                <a:latin typeface="Times New Roman"/>
                <a:cs typeface="Times New Roman"/>
              </a:rPr>
              <a:t>Pengertian atribut output</a:t>
            </a:r>
            <a:r>
              <a:rPr sz="1400" b="1" spc="-11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primitif</a:t>
            </a:r>
            <a:endParaRPr sz="1400">
              <a:latin typeface="Times New Roman"/>
              <a:cs typeface="Times New Roman"/>
            </a:endParaRPr>
          </a:p>
          <a:p>
            <a:pPr marL="12700" marR="5715" indent="228600" algn="just">
              <a:lnSpc>
                <a:spcPct val="143500"/>
              </a:lnSpc>
              <a:spcBef>
                <a:spcPts val="1110"/>
              </a:spcBef>
            </a:pPr>
            <a:r>
              <a:rPr sz="1200" spc="-5" dirty="0">
                <a:latin typeface="Times New Roman"/>
                <a:cs typeface="Times New Roman"/>
              </a:rPr>
              <a:t>Pada umumnya, </a:t>
            </a:r>
            <a:r>
              <a:rPr sz="1200" dirty="0">
                <a:latin typeface="Times New Roman"/>
                <a:cs typeface="Times New Roman"/>
              </a:rPr>
              <a:t>setiap </a:t>
            </a:r>
            <a:r>
              <a:rPr sz="1200" spc="-5" dirty="0">
                <a:latin typeface="Times New Roman"/>
                <a:cs typeface="Times New Roman"/>
              </a:rPr>
              <a:t>parameter yang </a:t>
            </a:r>
            <a:r>
              <a:rPr sz="1200" dirty="0">
                <a:latin typeface="Times New Roman"/>
                <a:cs typeface="Times New Roman"/>
              </a:rPr>
              <a:t>memberi </a:t>
            </a:r>
            <a:r>
              <a:rPr sz="1200" spc="-5" dirty="0">
                <a:latin typeface="Times New Roman"/>
                <a:cs typeface="Times New Roman"/>
              </a:rPr>
              <a:t>pengaruh </a:t>
            </a:r>
            <a:r>
              <a:rPr sz="1200" dirty="0">
                <a:latin typeface="Times New Roman"/>
                <a:cs typeface="Times New Roman"/>
              </a:rPr>
              <a:t>pada </a:t>
            </a:r>
            <a:r>
              <a:rPr sz="1200" spc="-5" dirty="0">
                <a:latin typeface="Times New Roman"/>
                <a:cs typeface="Times New Roman"/>
              </a:rPr>
              <a:t>output primitive  </a:t>
            </a:r>
            <a:r>
              <a:rPr sz="1200" dirty="0">
                <a:latin typeface="Times New Roman"/>
                <a:cs typeface="Times New Roman"/>
              </a:rPr>
              <a:t>ditampilkan </a:t>
            </a:r>
            <a:r>
              <a:rPr sz="1200" spc="-5" dirty="0">
                <a:latin typeface="Times New Roman"/>
                <a:cs typeface="Times New Roman"/>
              </a:rPr>
              <a:t>sesuai </a:t>
            </a:r>
            <a:r>
              <a:rPr sz="1200" spc="-10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parameter </a:t>
            </a:r>
            <a:r>
              <a:rPr sz="1200" spc="-5" dirty="0">
                <a:latin typeface="Times New Roman"/>
                <a:cs typeface="Times New Roman"/>
              </a:rPr>
              <a:t>atribut. Beberapa parameter </a:t>
            </a:r>
            <a:r>
              <a:rPr sz="1200" dirty="0">
                <a:latin typeface="Times New Roman"/>
                <a:cs typeface="Times New Roman"/>
              </a:rPr>
              <a:t>atribut, </a:t>
            </a:r>
            <a:r>
              <a:rPr sz="1200" spc="-5" dirty="0">
                <a:latin typeface="Times New Roman"/>
                <a:cs typeface="Times New Roman"/>
              </a:rPr>
              <a:t>seperti ukuran </a:t>
            </a:r>
            <a:r>
              <a:rPr sz="1200" dirty="0">
                <a:latin typeface="Times New Roman"/>
                <a:cs typeface="Times New Roman"/>
              </a:rPr>
              <a:t>dan  </a:t>
            </a:r>
            <a:r>
              <a:rPr sz="1200" spc="-5" dirty="0">
                <a:latin typeface="Times New Roman"/>
                <a:cs typeface="Times New Roman"/>
              </a:rPr>
              <a:t>warna </a:t>
            </a:r>
            <a:r>
              <a:rPr sz="1200" dirty="0">
                <a:latin typeface="Times New Roman"/>
                <a:cs typeface="Times New Roman"/>
              </a:rPr>
              <a:t>ditentukan </a:t>
            </a:r>
            <a:r>
              <a:rPr sz="1200" spc="-5" dirty="0">
                <a:latin typeface="Times New Roman"/>
                <a:cs typeface="Times New Roman"/>
              </a:rPr>
              <a:t>sebagai </a:t>
            </a:r>
            <a:r>
              <a:rPr sz="1200" dirty="0">
                <a:latin typeface="Times New Roman"/>
                <a:cs typeface="Times New Roman"/>
              </a:rPr>
              <a:t>karakteristik </a:t>
            </a:r>
            <a:r>
              <a:rPr sz="1200" spc="-5" dirty="0">
                <a:latin typeface="Times New Roman"/>
                <a:cs typeface="Times New Roman"/>
              </a:rPr>
              <a:t>dasar </a:t>
            </a:r>
            <a:r>
              <a:rPr sz="1200" dirty="0">
                <a:latin typeface="Times New Roman"/>
                <a:cs typeface="Times New Roman"/>
              </a:rPr>
              <a:t>dari parameter. </a:t>
            </a:r>
            <a:r>
              <a:rPr sz="1200" spc="-5" dirty="0">
                <a:latin typeface="Times New Roman"/>
                <a:cs typeface="Times New Roman"/>
              </a:rPr>
              <a:t>Sedangkan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lain ditentukan  untuk penampilan </a:t>
            </a:r>
            <a:r>
              <a:rPr sz="1200" spc="-5" dirty="0">
                <a:latin typeface="Times New Roman"/>
                <a:cs typeface="Times New Roman"/>
              </a:rPr>
              <a:t>pada kondisi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tertentu.</a:t>
            </a:r>
            <a:endParaRPr sz="1200">
              <a:latin typeface="Times New Roman"/>
              <a:cs typeface="Times New Roman"/>
            </a:endParaRPr>
          </a:p>
          <a:p>
            <a:pPr marL="12700" marR="5080" indent="228600" algn="just">
              <a:lnSpc>
                <a:spcPct val="143500"/>
              </a:lnSpc>
              <a:spcBef>
                <a:spcPts val="15"/>
              </a:spcBef>
            </a:pPr>
            <a:r>
              <a:rPr sz="1200" dirty="0">
                <a:latin typeface="Times New Roman"/>
                <a:cs typeface="Times New Roman"/>
              </a:rPr>
              <a:t>Teks </a:t>
            </a:r>
            <a:r>
              <a:rPr sz="1200" spc="-5" dirty="0">
                <a:latin typeface="Times New Roman"/>
                <a:cs typeface="Times New Roman"/>
              </a:rPr>
              <a:t>dapat dibaca dari kiri </a:t>
            </a:r>
            <a:r>
              <a:rPr sz="1200" dirty="0">
                <a:latin typeface="Times New Roman"/>
                <a:cs typeface="Times New Roman"/>
              </a:rPr>
              <a:t>ke </a:t>
            </a:r>
            <a:r>
              <a:rPr sz="1200" spc="-5" dirty="0">
                <a:latin typeface="Times New Roman"/>
                <a:cs typeface="Times New Roman"/>
              </a:rPr>
              <a:t>kanan, miring </a:t>
            </a:r>
            <a:r>
              <a:rPr sz="1200" dirty="0">
                <a:latin typeface="Times New Roman"/>
                <a:cs typeface="Times New Roman"/>
              </a:rPr>
              <a:t>searah </a:t>
            </a:r>
            <a:r>
              <a:rPr sz="1200" spc="-5" dirty="0">
                <a:latin typeface="Times New Roman"/>
                <a:cs typeface="Times New Roman"/>
              </a:rPr>
              <a:t>diagonal (</a:t>
            </a:r>
            <a:r>
              <a:rPr sz="1200" i="1" spc="-5" dirty="0">
                <a:latin typeface="Times New Roman"/>
                <a:cs typeface="Times New Roman"/>
              </a:rPr>
              <a:t>slanted diagonal</a:t>
            </a:r>
            <a:r>
              <a:rPr sz="1200" spc="-5" dirty="0">
                <a:latin typeface="Times New Roman"/>
                <a:cs typeface="Times New Roman"/>
              </a:rPr>
              <a:t>), </a:t>
            </a:r>
            <a:r>
              <a:rPr sz="1200" spc="5" dirty="0">
                <a:latin typeface="Times New Roman"/>
                <a:cs typeface="Times New Roman"/>
              </a:rPr>
              <a:t>atau  </a:t>
            </a:r>
            <a:r>
              <a:rPr sz="1200" dirty="0">
                <a:latin typeface="Times New Roman"/>
                <a:cs typeface="Times New Roman"/>
              </a:rPr>
              <a:t>vetical </a:t>
            </a:r>
            <a:r>
              <a:rPr sz="1200" spc="-10" dirty="0">
                <a:latin typeface="Times New Roman"/>
                <a:cs typeface="Times New Roman"/>
              </a:rPr>
              <a:t>sesuai </a:t>
            </a:r>
            <a:r>
              <a:rPr sz="1200" dirty="0">
                <a:latin typeface="Times New Roman"/>
                <a:cs typeface="Times New Roman"/>
              </a:rPr>
              <a:t>kolom. </a:t>
            </a:r>
            <a:r>
              <a:rPr sz="1200" spc="-5" dirty="0">
                <a:latin typeface="Times New Roman"/>
                <a:cs typeface="Times New Roman"/>
              </a:rPr>
              <a:t>Salah </a:t>
            </a:r>
            <a:r>
              <a:rPr sz="1200" dirty="0">
                <a:latin typeface="Times New Roman"/>
                <a:cs typeface="Times New Roman"/>
              </a:rPr>
              <a:t>satu </a:t>
            </a:r>
            <a:r>
              <a:rPr sz="1200" spc="-5" dirty="0">
                <a:latin typeface="Times New Roman"/>
                <a:cs typeface="Times New Roman"/>
              </a:rPr>
              <a:t>cara untuk mengatur atribut output primitif, yaitu dengan  </a:t>
            </a:r>
            <a:r>
              <a:rPr sz="1200" dirty="0">
                <a:latin typeface="Times New Roman"/>
                <a:cs typeface="Times New Roman"/>
              </a:rPr>
              <a:t>daftar </a:t>
            </a:r>
            <a:r>
              <a:rPr sz="1200" spc="-5" dirty="0">
                <a:latin typeface="Times New Roman"/>
                <a:cs typeface="Times New Roman"/>
              </a:rPr>
              <a:t>parameter </a:t>
            </a:r>
            <a:r>
              <a:rPr sz="1200" spc="-10" dirty="0">
                <a:latin typeface="Times New Roman"/>
                <a:cs typeface="Times New Roman"/>
              </a:rPr>
              <a:t>fungsi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berkaitan, </a:t>
            </a:r>
            <a:r>
              <a:rPr sz="1200" spc="-5" dirty="0">
                <a:latin typeface="Times New Roman"/>
                <a:cs typeface="Times New Roman"/>
              </a:rPr>
              <a:t>contohnya fungsi </a:t>
            </a:r>
            <a:r>
              <a:rPr sz="1200" dirty="0">
                <a:latin typeface="Times New Roman"/>
                <a:cs typeface="Times New Roman"/>
              </a:rPr>
              <a:t>menggambar </a:t>
            </a:r>
            <a:r>
              <a:rPr sz="1200" spc="-5" dirty="0">
                <a:latin typeface="Times New Roman"/>
                <a:cs typeface="Times New Roman"/>
              </a:rPr>
              <a:t>garis </a:t>
            </a:r>
            <a:r>
              <a:rPr sz="1200" dirty="0">
                <a:latin typeface="Times New Roman"/>
                <a:cs typeface="Times New Roman"/>
              </a:rPr>
              <a:t>dapat </a:t>
            </a:r>
            <a:r>
              <a:rPr sz="1200" spc="-5" dirty="0">
                <a:latin typeface="Times New Roman"/>
                <a:cs typeface="Times New Roman"/>
              </a:rPr>
              <a:t>berisi  </a:t>
            </a:r>
            <a:r>
              <a:rPr sz="1200" dirty="0">
                <a:latin typeface="Times New Roman"/>
                <a:cs typeface="Times New Roman"/>
              </a:rPr>
              <a:t>parameter </a:t>
            </a:r>
            <a:r>
              <a:rPr sz="1200" spc="-5" dirty="0">
                <a:latin typeface="Times New Roman"/>
                <a:cs typeface="Times New Roman"/>
              </a:rPr>
              <a:t>untuk </a:t>
            </a:r>
            <a:r>
              <a:rPr sz="1200" dirty="0">
                <a:latin typeface="Times New Roman"/>
                <a:cs typeface="Times New Roman"/>
              </a:rPr>
              <a:t>warna, tebal, </a:t>
            </a:r>
            <a:r>
              <a:rPr sz="1200" spc="-10" dirty="0">
                <a:latin typeface="Times New Roman"/>
                <a:cs typeface="Times New Roman"/>
              </a:rPr>
              <a:t>dan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lainnya.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395" y="6045200"/>
            <a:ext cx="5760720" cy="293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Times New Roman"/>
                <a:cs typeface="Times New Roman"/>
              </a:rPr>
              <a:t>III. </a:t>
            </a:r>
            <a:r>
              <a:rPr sz="1400" b="1" dirty="0">
                <a:latin typeface="Times New Roman"/>
                <a:cs typeface="Times New Roman"/>
              </a:rPr>
              <a:t>2 </a:t>
            </a:r>
            <a:r>
              <a:rPr sz="1400" b="1" spc="-5" dirty="0">
                <a:latin typeface="Times New Roman"/>
                <a:cs typeface="Times New Roman"/>
              </a:rPr>
              <a:t>Atribut</a:t>
            </a:r>
            <a:r>
              <a:rPr sz="1400" b="1" spc="-130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Times New Roman"/>
                <a:cs typeface="Times New Roman"/>
              </a:rPr>
              <a:t>Garis</a:t>
            </a:r>
            <a:endParaRPr sz="1400">
              <a:latin typeface="Times New Roman"/>
              <a:cs typeface="Times New Roman"/>
            </a:endParaRPr>
          </a:p>
          <a:p>
            <a:pPr marL="12700" marR="5080" indent="457200" algn="just">
              <a:lnSpc>
                <a:spcPct val="143700"/>
              </a:lnSpc>
              <a:spcBef>
                <a:spcPts val="550"/>
              </a:spcBef>
            </a:pPr>
            <a:r>
              <a:rPr sz="1200" spc="-5" dirty="0">
                <a:latin typeface="Times New Roman"/>
                <a:cs typeface="Times New Roman"/>
              </a:rPr>
              <a:t>Atribut </a:t>
            </a:r>
            <a:r>
              <a:rPr sz="1200" dirty="0">
                <a:latin typeface="Times New Roman"/>
                <a:cs typeface="Times New Roman"/>
              </a:rPr>
              <a:t>dasar untuk </a:t>
            </a:r>
            <a:r>
              <a:rPr sz="1200" spc="-5" dirty="0">
                <a:latin typeface="Times New Roman"/>
                <a:cs typeface="Times New Roman"/>
              </a:rPr>
              <a:t>garis </a:t>
            </a:r>
            <a:r>
              <a:rPr sz="1200" dirty="0">
                <a:latin typeface="Times New Roman"/>
                <a:cs typeface="Times New Roman"/>
              </a:rPr>
              <a:t>lurus adalah </a:t>
            </a:r>
            <a:r>
              <a:rPr sz="1200" i="1" spc="-10" dirty="0">
                <a:latin typeface="Times New Roman"/>
                <a:cs typeface="Times New Roman"/>
              </a:rPr>
              <a:t>type </a:t>
            </a:r>
            <a:r>
              <a:rPr sz="1200" spc="-5" dirty="0">
                <a:latin typeface="Times New Roman"/>
                <a:cs typeface="Times New Roman"/>
              </a:rPr>
              <a:t>(tipe), </a:t>
            </a:r>
            <a:r>
              <a:rPr sz="1200" i="1" spc="-5" dirty="0">
                <a:latin typeface="Times New Roman"/>
                <a:cs typeface="Times New Roman"/>
              </a:rPr>
              <a:t>width </a:t>
            </a:r>
            <a:r>
              <a:rPr sz="1200" spc="-5" dirty="0">
                <a:latin typeface="Times New Roman"/>
                <a:cs typeface="Times New Roman"/>
              </a:rPr>
              <a:t>(tebal), </a:t>
            </a:r>
            <a:r>
              <a:rPr sz="1200" spc="-10" dirty="0">
                <a:latin typeface="Times New Roman"/>
                <a:cs typeface="Times New Roman"/>
              </a:rPr>
              <a:t>dan </a:t>
            </a:r>
            <a:r>
              <a:rPr sz="1200" i="1" dirty="0">
                <a:latin typeface="Times New Roman"/>
                <a:cs typeface="Times New Roman"/>
              </a:rPr>
              <a:t>color </a:t>
            </a:r>
            <a:r>
              <a:rPr sz="1200" spc="-10" dirty="0">
                <a:latin typeface="Times New Roman"/>
                <a:cs typeface="Times New Roman"/>
              </a:rPr>
              <a:t>(warna).  </a:t>
            </a:r>
            <a:r>
              <a:rPr sz="1200" dirty="0">
                <a:latin typeface="Times New Roman"/>
                <a:cs typeface="Times New Roman"/>
              </a:rPr>
              <a:t>Dalam </a:t>
            </a:r>
            <a:r>
              <a:rPr sz="1200" spc="-5" dirty="0">
                <a:latin typeface="Times New Roman"/>
                <a:cs typeface="Times New Roman"/>
              </a:rPr>
              <a:t>berapa paket aplikasi grafik, garis </a:t>
            </a:r>
            <a:r>
              <a:rPr sz="1200" dirty="0">
                <a:latin typeface="Times New Roman"/>
                <a:cs typeface="Times New Roman"/>
              </a:rPr>
              <a:t>dapat </a:t>
            </a:r>
            <a:r>
              <a:rPr sz="1200" spc="-5" dirty="0">
                <a:latin typeface="Times New Roman"/>
                <a:cs typeface="Times New Roman"/>
              </a:rPr>
              <a:t>ditampilkan </a:t>
            </a:r>
            <a:r>
              <a:rPr sz="1200" spc="-10" dirty="0">
                <a:latin typeface="Times New Roman"/>
                <a:cs typeface="Times New Roman"/>
              </a:rPr>
              <a:t>dengan </a:t>
            </a:r>
            <a:r>
              <a:rPr sz="1200" spc="-5" dirty="0">
                <a:latin typeface="Times New Roman"/>
                <a:cs typeface="Times New Roman"/>
              </a:rPr>
              <a:t>menggunakan </a:t>
            </a:r>
            <a:r>
              <a:rPr sz="1200" spc="5" dirty="0">
                <a:latin typeface="Times New Roman"/>
                <a:cs typeface="Times New Roman"/>
              </a:rPr>
              <a:t>pilihan </a:t>
            </a:r>
            <a:r>
              <a:rPr sz="1200" i="1" spc="-10" dirty="0">
                <a:latin typeface="Times New Roman"/>
                <a:cs typeface="Times New Roman"/>
              </a:rPr>
              <a:t>pen  </a:t>
            </a:r>
            <a:r>
              <a:rPr sz="1200" dirty="0">
                <a:latin typeface="Times New Roman"/>
                <a:cs typeface="Times New Roman"/>
              </a:rPr>
              <a:t>atau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brush</a:t>
            </a:r>
            <a:r>
              <a:rPr sz="1200" spc="-5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spc="-10" dirty="0">
                <a:latin typeface="Times New Roman"/>
                <a:cs typeface="Times New Roman"/>
              </a:rPr>
              <a:t>Tipe</a:t>
            </a:r>
            <a:r>
              <a:rPr sz="1200" b="1" spc="-6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Garis</a:t>
            </a:r>
            <a:endParaRPr sz="1200">
              <a:latin typeface="Times New Roman"/>
              <a:cs typeface="Times New Roman"/>
            </a:endParaRPr>
          </a:p>
          <a:p>
            <a:pPr marL="12700" indent="360680" algn="just">
              <a:lnSpc>
                <a:spcPct val="100000"/>
              </a:lnSpc>
              <a:spcBef>
                <a:spcPts val="600"/>
              </a:spcBef>
            </a:pPr>
            <a:r>
              <a:rPr sz="1200" spc="-5" dirty="0">
                <a:latin typeface="Times New Roman"/>
                <a:cs typeface="Times New Roman"/>
              </a:rPr>
              <a:t>Garis </a:t>
            </a:r>
            <a:r>
              <a:rPr sz="1200" dirty="0">
                <a:latin typeface="Times New Roman"/>
                <a:cs typeface="Times New Roman"/>
              </a:rPr>
              <a:t>mempunyai </a:t>
            </a:r>
            <a:r>
              <a:rPr sz="1200" spc="-5" dirty="0">
                <a:latin typeface="Times New Roman"/>
                <a:cs typeface="Times New Roman"/>
              </a:rPr>
              <a:t>beberapa </a:t>
            </a:r>
            <a:r>
              <a:rPr sz="1200" i="1" spc="-5" dirty="0">
                <a:latin typeface="Times New Roman"/>
                <a:cs typeface="Times New Roman"/>
              </a:rPr>
              <a:t>linetype </a:t>
            </a:r>
            <a:r>
              <a:rPr sz="1200" spc="-10" dirty="0">
                <a:latin typeface="Times New Roman"/>
                <a:cs typeface="Times New Roman"/>
              </a:rPr>
              <a:t>(tipe </a:t>
            </a:r>
            <a:r>
              <a:rPr sz="1200" spc="-5" dirty="0">
                <a:latin typeface="Times New Roman"/>
                <a:cs typeface="Times New Roman"/>
              </a:rPr>
              <a:t>garis) diantaranya </a:t>
            </a:r>
            <a:r>
              <a:rPr sz="1200" i="1" dirty="0">
                <a:latin typeface="Times New Roman"/>
                <a:cs typeface="Times New Roman"/>
              </a:rPr>
              <a:t>solid line, </a:t>
            </a:r>
            <a:r>
              <a:rPr sz="1200" i="1" spc="-5" dirty="0">
                <a:latin typeface="Times New Roman"/>
                <a:cs typeface="Times New Roman"/>
              </a:rPr>
              <a:t>dashed</a:t>
            </a:r>
            <a:r>
              <a:rPr sz="1200" i="1" spc="180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line</a:t>
            </a:r>
            <a:endParaRPr sz="1200">
              <a:latin typeface="Times New Roman"/>
              <a:cs typeface="Times New Roman"/>
            </a:endParaRPr>
          </a:p>
          <a:p>
            <a:pPr marL="12700" marR="6350" algn="just">
              <a:lnSpc>
                <a:spcPct val="143500"/>
              </a:lnSpc>
              <a:spcBef>
                <a:spcPts val="15"/>
              </a:spcBef>
            </a:pPr>
            <a:r>
              <a:rPr sz="1200" spc="-5" dirty="0">
                <a:latin typeface="Times New Roman"/>
                <a:cs typeface="Times New Roman"/>
              </a:rPr>
              <a:t>(garis putus),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i="1" dirty="0">
                <a:latin typeface="Times New Roman"/>
                <a:cs typeface="Times New Roman"/>
              </a:rPr>
              <a:t>dotted line </a:t>
            </a:r>
            <a:r>
              <a:rPr sz="1200" spc="-5" dirty="0">
                <a:latin typeface="Times New Roman"/>
                <a:cs typeface="Times New Roman"/>
              </a:rPr>
              <a:t>(garis </a:t>
            </a:r>
            <a:r>
              <a:rPr sz="1200" dirty="0">
                <a:latin typeface="Times New Roman"/>
                <a:cs typeface="Times New Roman"/>
              </a:rPr>
              <a:t>titik-titik). </a:t>
            </a:r>
            <a:r>
              <a:rPr sz="1200" spc="-5" dirty="0">
                <a:latin typeface="Times New Roman"/>
                <a:cs typeface="Times New Roman"/>
              </a:rPr>
              <a:t>Algoritma </a:t>
            </a:r>
            <a:r>
              <a:rPr sz="1200" dirty="0">
                <a:latin typeface="Times New Roman"/>
                <a:cs typeface="Times New Roman"/>
              </a:rPr>
              <a:t>pembentukan </a:t>
            </a:r>
            <a:r>
              <a:rPr sz="1200" spc="-5" dirty="0">
                <a:latin typeface="Times New Roman"/>
                <a:cs typeface="Times New Roman"/>
              </a:rPr>
              <a:t>garis </a:t>
            </a:r>
            <a:r>
              <a:rPr sz="1200" dirty="0">
                <a:latin typeface="Times New Roman"/>
                <a:cs typeface="Times New Roman"/>
              </a:rPr>
              <a:t>dilengkapi  </a:t>
            </a:r>
            <a:r>
              <a:rPr sz="1200" spc="-5" dirty="0">
                <a:latin typeface="Times New Roman"/>
                <a:cs typeface="Times New Roman"/>
              </a:rPr>
              <a:t>dengan pengaturan panjang </a:t>
            </a:r>
            <a:r>
              <a:rPr sz="1200" dirty="0">
                <a:latin typeface="Times New Roman"/>
                <a:cs typeface="Times New Roman"/>
              </a:rPr>
              <a:t>dan jarak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menampilkan </a:t>
            </a:r>
            <a:r>
              <a:rPr sz="1200" spc="-10" dirty="0">
                <a:latin typeface="Times New Roman"/>
                <a:cs typeface="Times New Roman"/>
              </a:rPr>
              <a:t>bagian </a:t>
            </a:r>
            <a:r>
              <a:rPr sz="1200" dirty="0">
                <a:latin typeface="Times New Roman"/>
                <a:cs typeface="Times New Roman"/>
              </a:rPr>
              <a:t>solid </a:t>
            </a:r>
            <a:r>
              <a:rPr sz="1200" spc="-5" dirty="0">
                <a:latin typeface="Times New Roman"/>
                <a:cs typeface="Times New Roman"/>
              </a:rPr>
              <a:t>sepanjang </a:t>
            </a:r>
            <a:r>
              <a:rPr sz="1200" dirty="0">
                <a:latin typeface="Times New Roman"/>
                <a:cs typeface="Times New Roman"/>
              </a:rPr>
              <a:t>garis. </a:t>
            </a:r>
            <a:r>
              <a:rPr sz="1200" spc="-5" dirty="0">
                <a:latin typeface="Times New Roman"/>
                <a:cs typeface="Times New Roman"/>
              </a:rPr>
              <a:t>Garis  </a:t>
            </a:r>
            <a:r>
              <a:rPr sz="1200" dirty="0">
                <a:latin typeface="Times New Roman"/>
                <a:cs typeface="Times New Roman"/>
              </a:rPr>
              <a:t>putus dibuat </a:t>
            </a:r>
            <a:r>
              <a:rPr sz="1200" spc="-5" dirty="0">
                <a:latin typeface="Times New Roman"/>
                <a:cs typeface="Times New Roman"/>
              </a:rPr>
              <a:t>dengan memberikan nilai jarak dengan bagian </a:t>
            </a:r>
            <a:r>
              <a:rPr sz="1200" i="1" dirty="0">
                <a:latin typeface="Times New Roman"/>
                <a:cs typeface="Times New Roman"/>
              </a:rPr>
              <a:t>solid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sama. </a:t>
            </a:r>
            <a:r>
              <a:rPr sz="1200" spc="-5" dirty="0">
                <a:latin typeface="Times New Roman"/>
                <a:cs typeface="Times New Roman"/>
              </a:rPr>
              <a:t>Garis </a:t>
            </a:r>
            <a:r>
              <a:rPr sz="1200" dirty="0">
                <a:latin typeface="Times New Roman"/>
                <a:cs typeface="Times New Roman"/>
              </a:rPr>
              <a:t>titik-titik  dapat </a:t>
            </a:r>
            <a:r>
              <a:rPr sz="1200" spc="-5" dirty="0">
                <a:latin typeface="Times New Roman"/>
                <a:cs typeface="Times New Roman"/>
              </a:rPr>
              <a:t>ditampilkan </a:t>
            </a:r>
            <a:r>
              <a:rPr sz="1200" spc="-10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memberikan </a:t>
            </a:r>
            <a:r>
              <a:rPr sz="1200" spc="-5" dirty="0">
                <a:latin typeface="Times New Roman"/>
                <a:cs typeface="Times New Roman"/>
              </a:rPr>
              <a:t>jarak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lebih besar dari </a:t>
            </a:r>
            <a:r>
              <a:rPr sz="1200" spc="-5" dirty="0">
                <a:latin typeface="Times New Roman"/>
                <a:cs typeface="Times New Roman"/>
              </a:rPr>
              <a:t>bagian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i="1" dirty="0">
                <a:latin typeface="Times New Roman"/>
                <a:cs typeface="Times New Roman"/>
              </a:rPr>
              <a:t>olid.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0" y="2065019"/>
            <a:ext cx="14135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Times New Roman"/>
                <a:cs typeface="Times New Roman"/>
              </a:rPr>
              <a:t>Gambar 3.1 Tipe</a:t>
            </a:r>
            <a:r>
              <a:rPr sz="1100" b="1" spc="-40" dirty="0">
                <a:latin typeface="Times New Roman"/>
                <a:cs typeface="Times New Roman"/>
              </a:rPr>
              <a:t> </a:t>
            </a:r>
            <a:r>
              <a:rPr sz="1100" b="1" spc="-10" dirty="0">
                <a:latin typeface="Times New Roman"/>
                <a:cs typeface="Times New Roman"/>
              </a:rPr>
              <a:t>Garis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395" y="2798927"/>
            <a:ext cx="5761355" cy="343979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720"/>
              </a:spcBef>
            </a:pPr>
            <a:r>
              <a:rPr sz="1200" b="1" spc="-5" dirty="0">
                <a:latin typeface="Times New Roman"/>
                <a:cs typeface="Times New Roman"/>
              </a:rPr>
              <a:t>Tebal</a:t>
            </a:r>
            <a:r>
              <a:rPr sz="1200" b="1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Garis</a:t>
            </a:r>
            <a:endParaRPr sz="1200">
              <a:latin typeface="Times New Roman"/>
              <a:cs typeface="Times New Roman"/>
            </a:endParaRPr>
          </a:p>
          <a:p>
            <a:pPr marL="12700" marR="8890" indent="360680" algn="just">
              <a:lnSpc>
                <a:spcPct val="143100"/>
              </a:lnSpc>
            </a:pPr>
            <a:r>
              <a:rPr sz="1200" dirty="0">
                <a:latin typeface="Times New Roman"/>
                <a:cs typeface="Times New Roman"/>
              </a:rPr>
              <a:t>Implementasi dari </a:t>
            </a:r>
            <a:r>
              <a:rPr sz="1200" spc="-5" dirty="0">
                <a:latin typeface="Times New Roman"/>
                <a:cs typeface="Times New Roman"/>
              </a:rPr>
              <a:t>tebal garis tergantung </a:t>
            </a:r>
            <a:r>
              <a:rPr sz="1200" dirty="0">
                <a:latin typeface="Times New Roman"/>
                <a:cs typeface="Times New Roman"/>
              </a:rPr>
              <a:t>dari </a:t>
            </a:r>
            <a:r>
              <a:rPr sz="1200" spc="-5" dirty="0">
                <a:latin typeface="Times New Roman"/>
                <a:cs typeface="Times New Roman"/>
              </a:rPr>
              <a:t>kemampuan alat </a:t>
            </a:r>
            <a:r>
              <a:rPr sz="1200" dirty="0">
                <a:latin typeface="Times New Roman"/>
                <a:cs typeface="Times New Roman"/>
              </a:rPr>
              <a:t>output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digunakan.  </a:t>
            </a:r>
            <a:r>
              <a:rPr sz="1200" spc="-5" dirty="0">
                <a:latin typeface="Times New Roman"/>
                <a:cs typeface="Times New Roman"/>
              </a:rPr>
              <a:t>Garis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tebal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pada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video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monitor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dapat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ditampilkan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sebagai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garis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adjacent</a:t>
            </a:r>
            <a:r>
              <a:rPr sz="1200" i="1" spc="95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parallel</a:t>
            </a:r>
            <a:r>
              <a:rPr sz="1200" i="1" spc="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(kumpulan</a:t>
            </a:r>
            <a:endParaRPr sz="1200">
              <a:latin typeface="Times New Roman"/>
              <a:cs typeface="Times New Roman"/>
            </a:endParaRPr>
          </a:p>
          <a:p>
            <a:pPr marL="12700" marR="5715" algn="just">
              <a:lnSpc>
                <a:spcPct val="143100"/>
              </a:lnSpc>
              <a:spcBef>
                <a:spcPts val="20"/>
              </a:spcBef>
            </a:pPr>
            <a:r>
              <a:rPr sz="1200" spc="-5" dirty="0">
                <a:latin typeface="Times New Roman"/>
                <a:cs typeface="Times New Roman"/>
              </a:rPr>
              <a:t>garis </a:t>
            </a:r>
            <a:r>
              <a:rPr sz="1200" dirty="0">
                <a:latin typeface="Times New Roman"/>
                <a:cs typeface="Times New Roman"/>
              </a:rPr>
              <a:t>sejajar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berdekatan), </a:t>
            </a:r>
            <a:r>
              <a:rPr sz="1200" spc="-5" dirty="0">
                <a:latin typeface="Times New Roman"/>
                <a:cs typeface="Times New Roman"/>
              </a:rPr>
              <a:t>sedangkan </a:t>
            </a:r>
            <a:r>
              <a:rPr sz="1200" dirty="0">
                <a:latin typeface="Times New Roman"/>
                <a:cs typeface="Times New Roman"/>
              </a:rPr>
              <a:t>pada </a:t>
            </a:r>
            <a:r>
              <a:rPr sz="1200" i="1" spc="-5" dirty="0">
                <a:latin typeface="Times New Roman"/>
                <a:cs typeface="Times New Roman"/>
              </a:rPr>
              <a:t>plotter </a:t>
            </a:r>
            <a:r>
              <a:rPr sz="1200" spc="-5" dirty="0">
                <a:latin typeface="Times New Roman"/>
                <a:cs typeface="Times New Roman"/>
              </a:rPr>
              <a:t>mungkin menggunakan </a:t>
            </a:r>
            <a:r>
              <a:rPr sz="1200" dirty="0">
                <a:latin typeface="Times New Roman"/>
                <a:cs typeface="Times New Roman"/>
              </a:rPr>
              <a:t>ukuran pen  yang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berbeda.</a:t>
            </a:r>
            <a:endParaRPr sz="1200">
              <a:latin typeface="Times New Roman"/>
              <a:cs typeface="Times New Roman"/>
            </a:endParaRPr>
          </a:p>
          <a:p>
            <a:pPr marL="12700" marR="5080" indent="360680" algn="just">
              <a:lnSpc>
                <a:spcPct val="143600"/>
              </a:lnSpc>
              <a:spcBef>
                <a:spcPts val="10"/>
              </a:spcBef>
            </a:pPr>
            <a:r>
              <a:rPr sz="1200" spc="-5" dirty="0">
                <a:latin typeface="Times New Roman"/>
                <a:cs typeface="Times New Roman"/>
              </a:rPr>
              <a:t>Pada implementasi raster, tebal garis </a:t>
            </a:r>
            <a:r>
              <a:rPr sz="1200" dirty="0">
                <a:latin typeface="Times New Roman"/>
                <a:cs typeface="Times New Roman"/>
              </a:rPr>
              <a:t>standar </a:t>
            </a:r>
            <a:r>
              <a:rPr sz="1200" spc="-5" dirty="0">
                <a:latin typeface="Times New Roman"/>
                <a:cs typeface="Times New Roman"/>
              </a:rPr>
              <a:t>diperoleh </a:t>
            </a:r>
            <a:r>
              <a:rPr sz="1200" spc="-10" dirty="0">
                <a:latin typeface="Times New Roman"/>
                <a:cs typeface="Times New Roman"/>
              </a:rPr>
              <a:t>dengan </a:t>
            </a:r>
            <a:r>
              <a:rPr sz="1200" spc="-5" dirty="0">
                <a:latin typeface="Times New Roman"/>
                <a:cs typeface="Times New Roman"/>
              </a:rPr>
              <a:t>menempatkan </a:t>
            </a:r>
            <a:r>
              <a:rPr sz="1200" dirty="0">
                <a:latin typeface="Times New Roman"/>
                <a:cs typeface="Times New Roman"/>
              </a:rPr>
              <a:t>satu  piksel pada tiap </a:t>
            </a:r>
            <a:r>
              <a:rPr sz="1200" spc="-5" dirty="0">
                <a:latin typeface="Times New Roman"/>
                <a:cs typeface="Times New Roman"/>
              </a:rPr>
              <a:t>posisi, seperti algoritma Bressenham. Garis </a:t>
            </a:r>
            <a:r>
              <a:rPr sz="1200" dirty="0">
                <a:latin typeface="Times New Roman"/>
                <a:cs typeface="Times New Roman"/>
              </a:rPr>
              <a:t>dengan ketebalan </a:t>
            </a:r>
            <a:r>
              <a:rPr sz="1200" spc="-5" dirty="0">
                <a:latin typeface="Times New Roman"/>
                <a:cs typeface="Times New Roman"/>
              </a:rPr>
              <a:t>didapatkan  dengan </a:t>
            </a:r>
            <a:r>
              <a:rPr sz="1200" dirty="0">
                <a:latin typeface="Times New Roman"/>
                <a:cs typeface="Times New Roman"/>
              </a:rPr>
              <a:t>perkalian </a:t>
            </a:r>
            <a:r>
              <a:rPr sz="1200" spc="-5" dirty="0">
                <a:latin typeface="Times New Roman"/>
                <a:cs typeface="Times New Roman"/>
              </a:rPr>
              <a:t>integer </a:t>
            </a:r>
            <a:r>
              <a:rPr sz="1200" dirty="0">
                <a:latin typeface="Times New Roman"/>
                <a:cs typeface="Times New Roman"/>
              </a:rPr>
              <a:t>positif </a:t>
            </a:r>
            <a:r>
              <a:rPr sz="1200" spc="-5" dirty="0">
                <a:latin typeface="Times New Roman"/>
                <a:cs typeface="Times New Roman"/>
              </a:rPr>
              <a:t>dari </a:t>
            </a:r>
            <a:r>
              <a:rPr sz="1200" spc="-10" dirty="0">
                <a:latin typeface="Times New Roman"/>
                <a:cs typeface="Times New Roman"/>
              </a:rPr>
              <a:t>garis </a:t>
            </a:r>
            <a:r>
              <a:rPr sz="1200" dirty="0">
                <a:latin typeface="Times New Roman"/>
                <a:cs typeface="Times New Roman"/>
              </a:rPr>
              <a:t>standar, dan </a:t>
            </a:r>
            <a:r>
              <a:rPr sz="1200" spc="-5" dirty="0">
                <a:latin typeface="Times New Roman"/>
                <a:cs typeface="Times New Roman"/>
              </a:rPr>
              <a:t>menempatkan tambahan piksel </a:t>
            </a:r>
            <a:r>
              <a:rPr sz="1200" dirty="0">
                <a:latin typeface="Times New Roman"/>
                <a:cs typeface="Times New Roman"/>
              </a:rPr>
              <a:t>pada  </a:t>
            </a:r>
            <a:r>
              <a:rPr sz="1200" spc="-5" dirty="0">
                <a:latin typeface="Times New Roman"/>
                <a:cs typeface="Times New Roman"/>
              </a:rPr>
              <a:t>posisi sejajar. Untuk garis dengan </a:t>
            </a:r>
            <a:r>
              <a:rPr sz="1200" i="1" spc="-10" dirty="0">
                <a:latin typeface="Times New Roman"/>
                <a:cs typeface="Times New Roman"/>
              </a:rPr>
              <a:t>slope </a:t>
            </a:r>
            <a:r>
              <a:rPr sz="1200" dirty="0">
                <a:latin typeface="Times New Roman"/>
                <a:cs typeface="Times New Roman"/>
              </a:rPr>
              <a:t>kurang dari 1, </a:t>
            </a:r>
            <a:r>
              <a:rPr sz="1200" spc="-5" dirty="0">
                <a:latin typeface="Times New Roman"/>
                <a:cs typeface="Times New Roman"/>
              </a:rPr>
              <a:t>rutin pembentukan garis dapat  dimodifikasi </a:t>
            </a:r>
            <a:r>
              <a:rPr sz="1200" dirty="0">
                <a:latin typeface="Times New Roman"/>
                <a:cs typeface="Times New Roman"/>
              </a:rPr>
              <a:t>untuk </a:t>
            </a:r>
            <a:r>
              <a:rPr sz="1200" spc="-5" dirty="0">
                <a:latin typeface="Times New Roman"/>
                <a:cs typeface="Times New Roman"/>
              </a:rPr>
              <a:t>menampilkan ketebalan garis dengan </a:t>
            </a:r>
            <a:r>
              <a:rPr sz="1200" dirty="0">
                <a:latin typeface="Times New Roman"/>
                <a:cs typeface="Times New Roman"/>
              </a:rPr>
              <a:t>menempatkan </a:t>
            </a:r>
            <a:r>
              <a:rPr sz="1200" spc="-5" dirty="0">
                <a:latin typeface="Times New Roman"/>
                <a:cs typeface="Times New Roman"/>
              </a:rPr>
              <a:t>pada </a:t>
            </a:r>
            <a:r>
              <a:rPr sz="1200" spc="-10" dirty="0">
                <a:latin typeface="Times New Roman"/>
                <a:cs typeface="Times New Roman"/>
              </a:rPr>
              <a:t>posisi </a:t>
            </a:r>
            <a:r>
              <a:rPr sz="1200" dirty="0">
                <a:latin typeface="Times New Roman"/>
                <a:cs typeface="Times New Roman"/>
              </a:rPr>
              <a:t>vertikal  setiap </a:t>
            </a:r>
            <a:r>
              <a:rPr sz="1200" spc="-5" dirty="0">
                <a:latin typeface="Times New Roman"/>
                <a:cs typeface="Times New Roman"/>
              </a:rPr>
              <a:t>posisi </a:t>
            </a:r>
            <a:r>
              <a:rPr sz="1200" dirty="0">
                <a:latin typeface="Times New Roman"/>
                <a:cs typeface="Times New Roman"/>
              </a:rPr>
              <a:t>x </a:t>
            </a:r>
            <a:r>
              <a:rPr sz="1200" spc="-5" dirty="0">
                <a:latin typeface="Times New Roman"/>
                <a:cs typeface="Times New Roman"/>
              </a:rPr>
              <a:t>sepanjang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garis.</a:t>
            </a:r>
            <a:endParaRPr sz="1200">
              <a:latin typeface="Times New Roman"/>
              <a:cs typeface="Times New Roman"/>
            </a:endParaRPr>
          </a:p>
          <a:p>
            <a:pPr marL="12700" marR="10795" indent="360680" algn="just">
              <a:lnSpc>
                <a:spcPct val="143100"/>
              </a:lnSpc>
              <a:spcBef>
                <a:spcPts val="20"/>
              </a:spcBef>
            </a:pPr>
            <a:r>
              <a:rPr sz="1200" spc="-5" dirty="0">
                <a:latin typeface="Times New Roman"/>
                <a:cs typeface="Times New Roman"/>
              </a:rPr>
              <a:t>Untuk garis </a:t>
            </a:r>
            <a:r>
              <a:rPr sz="1200" dirty="0">
                <a:latin typeface="Times New Roman"/>
                <a:cs typeface="Times New Roman"/>
              </a:rPr>
              <a:t>dengan </a:t>
            </a:r>
            <a:r>
              <a:rPr sz="1200" i="1" spc="-5" dirty="0">
                <a:latin typeface="Times New Roman"/>
                <a:cs typeface="Times New Roman"/>
              </a:rPr>
              <a:t>slope </a:t>
            </a:r>
            <a:r>
              <a:rPr sz="1200" dirty="0">
                <a:latin typeface="Times New Roman"/>
                <a:cs typeface="Times New Roman"/>
              </a:rPr>
              <a:t>lebih besar dari 1, ketebalan </a:t>
            </a:r>
            <a:r>
              <a:rPr sz="1200" spc="-5" dirty="0">
                <a:latin typeface="Times New Roman"/>
                <a:cs typeface="Times New Roman"/>
              </a:rPr>
              <a:t>garis </a:t>
            </a:r>
            <a:r>
              <a:rPr sz="1200" dirty="0">
                <a:latin typeface="Times New Roman"/>
                <a:cs typeface="Times New Roman"/>
              </a:rPr>
              <a:t>dapat </a:t>
            </a:r>
            <a:r>
              <a:rPr sz="1200" spc="-5" dirty="0">
                <a:latin typeface="Times New Roman"/>
                <a:cs typeface="Times New Roman"/>
              </a:rPr>
              <a:t>dibuat dengan  </a:t>
            </a:r>
            <a:r>
              <a:rPr sz="1200" dirty="0">
                <a:latin typeface="Times New Roman"/>
                <a:cs typeface="Times New Roman"/>
              </a:rPr>
              <a:t>horizontal </a:t>
            </a:r>
            <a:r>
              <a:rPr sz="1200" spc="-5" dirty="0">
                <a:latin typeface="Times New Roman"/>
                <a:cs typeface="Times New Roman"/>
              </a:rPr>
              <a:t>span.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03220" y="7414259"/>
            <a:ext cx="175577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Times New Roman"/>
                <a:cs typeface="Times New Roman"/>
              </a:rPr>
              <a:t>Gambar 3.2 Ketebalan</a:t>
            </a:r>
            <a:r>
              <a:rPr sz="1100" b="1" spc="-25" dirty="0">
                <a:latin typeface="Times New Roman"/>
                <a:cs typeface="Times New Roman"/>
              </a:rPr>
              <a:t> </a:t>
            </a:r>
            <a:r>
              <a:rPr sz="1100" b="1" spc="-10" dirty="0">
                <a:latin typeface="Times New Roman"/>
                <a:cs typeface="Times New Roman"/>
              </a:rPr>
              <a:t>Garis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1700" y="8148167"/>
            <a:ext cx="5761355" cy="133667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200" b="1" dirty="0">
                <a:latin typeface="Times New Roman"/>
                <a:cs typeface="Times New Roman"/>
              </a:rPr>
              <a:t>Pilihan </a:t>
            </a:r>
            <a:r>
              <a:rPr sz="1200" b="1" i="1" dirty="0">
                <a:latin typeface="Times New Roman"/>
                <a:cs typeface="Times New Roman"/>
              </a:rPr>
              <a:t>Pen </a:t>
            </a:r>
            <a:r>
              <a:rPr sz="1200" b="1" spc="-15" dirty="0">
                <a:latin typeface="Times New Roman"/>
                <a:cs typeface="Times New Roman"/>
              </a:rPr>
              <a:t>dan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i="1" spc="-5" dirty="0">
                <a:latin typeface="Times New Roman"/>
                <a:cs typeface="Times New Roman"/>
              </a:rPr>
              <a:t>Brush</a:t>
            </a:r>
            <a:endParaRPr sz="1200">
              <a:latin typeface="Times New Roman"/>
              <a:cs typeface="Times New Roman"/>
            </a:endParaRPr>
          </a:p>
          <a:p>
            <a:pPr marL="12700" marR="5080" indent="457200">
              <a:lnSpc>
                <a:spcPct val="143100"/>
              </a:lnSpc>
            </a:pPr>
            <a:r>
              <a:rPr sz="1200" spc="-5" dirty="0">
                <a:latin typeface="Times New Roman"/>
                <a:cs typeface="Times New Roman"/>
              </a:rPr>
              <a:t>Pada beberapa </a:t>
            </a:r>
            <a:r>
              <a:rPr sz="1200" dirty="0">
                <a:latin typeface="Times New Roman"/>
                <a:cs typeface="Times New Roman"/>
              </a:rPr>
              <a:t>paket </a:t>
            </a:r>
            <a:r>
              <a:rPr sz="1200" spc="-5" dirty="0">
                <a:latin typeface="Times New Roman"/>
                <a:cs typeface="Times New Roman"/>
              </a:rPr>
              <a:t>aplikasi grafik, </a:t>
            </a:r>
            <a:r>
              <a:rPr sz="1200" dirty="0">
                <a:latin typeface="Times New Roman"/>
                <a:cs typeface="Times New Roman"/>
              </a:rPr>
              <a:t>dapat </a:t>
            </a:r>
            <a:r>
              <a:rPr sz="1200" spc="-5" dirty="0">
                <a:latin typeface="Times New Roman"/>
                <a:cs typeface="Times New Roman"/>
              </a:rPr>
              <a:t>ditampilkan dengan </a:t>
            </a:r>
            <a:r>
              <a:rPr sz="1200" dirty="0">
                <a:latin typeface="Times New Roman"/>
                <a:cs typeface="Times New Roman"/>
              </a:rPr>
              <a:t>pilihan </a:t>
            </a:r>
            <a:r>
              <a:rPr sz="1200" i="1" spc="-10" dirty="0">
                <a:latin typeface="Times New Roman"/>
                <a:cs typeface="Times New Roman"/>
              </a:rPr>
              <a:t>pen </a:t>
            </a:r>
            <a:r>
              <a:rPr sz="1200" spc="-5" dirty="0">
                <a:latin typeface="Times New Roman"/>
                <a:cs typeface="Times New Roman"/>
              </a:rPr>
              <a:t>maupun  b</a:t>
            </a:r>
            <a:r>
              <a:rPr sz="1200" i="1" spc="-5" dirty="0">
                <a:latin typeface="Times New Roman"/>
                <a:cs typeface="Times New Roman"/>
              </a:rPr>
              <a:t>rush</a:t>
            </a:r>
            <a:r>
              <a:rPr sz="1200" spc="-5" dirty="0">
                <a:latin typeface="Times New Roman"/>
                <a:cs typeface="Times New Roman"/>
              </a:rPr>
              <a:t>.</a:t>
            </a:r>
            <a:r>
              <a:rPr sz="1200" spc="1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Kategori</a:t>
            </a:r>
            <a:r>
              <a:rPr sz="1200" spc="1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ini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meliputi</a:t>
            </a:r>
            <a:r>
              <a:rPr sz="1200" spc="1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bentuk,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ukuran,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dan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pola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</a:t>
            </a:r>
            <a:r>
              <a:rPr sz="1200" i="1" dirty="0">
                <a:latin typeface="Times New Roman"/>
                <a:cs typeface="Times New Roman"/>
              </a:rPr>
              <a:t>pattern</a:t>
            </a:r>
            <a:r>
              <a:rPr sz="1200" dirty="0">
                <a:latin typeface="Times New Roman"/>
                <a:cs typeface="Times New Roman"/>
              </a:rPr>
              <a:t>).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Ketebalan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yang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bermacam-</a:t>
            </a:r>
            <a:endParaRPr sz="1200">
              <a:latin typeface="Times New Roman"/>
              <a:cs typeface="Times New Roman"/>
            </a:endParaRPr>
          </a:p>
          <a:p>
            <a:pPr marL="12700" marR="10160">
              <a:lnSpc>
                <a:spcPct val="143100"/>
              </a:lnSpc>
              <a:spcBef>
                <a:spcPts val="20"/>
              </a:spcBef>
            </a:pPr>
            <a:r>
              <a:rPr sz="1200" dirty="0">
                <a:latin typeface="Times New Roman"/>
                <a:cs typeface="Times New Roman"/>
              </a:rPr>
              <a:t>macam dari </a:t>
            </a:r>
            <a:r>
              <a:rPr sz="1200" spc="-5" dirty="0">
                <a:latin typeface="Times New Roman"/>
                <a:cs typeface="Times New Roman"/>
              </a:rPr>
              <a:t>garis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mempunyai bentuk pen dan </a:t>
            </a:r>
            <a:r>
              <a:rPr sz="1200" spc="-5" dirty="0">
                <a:latin typeface="Times New Roman"/>
                <a:cs typeface="Times New Roman"/>
              </a:rPr>
              <a:t>brush </a:t>
            </a:r>
            <a:r>
              <a:rPr sz="1200" dirty="0">
                <a:latin typeface="Times New Roman"/>
                <a:cs typeface="Times New Roman"/>
              </a:rPr>
              <a:t>dapat </a:t>
            </a:r>
            <a:r>
              <a:rPr sz="1200" spc="-5" dirty="0">
                <a:latin typeface="Times New Roman"/>
                <a:cs typeface="Times New Roman"/>
              </a:rPr>
              <a:t>ditampilkan </a:t>
            </a:r>
            <a:r>
              <a:rPr sz="1200" spc="-10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cara  </a:t>
            </a:r>
            <a:r>
              <a:rPr sz="1200" spc="-5" dirty="0">
                <a:latin typeface="Times New Roman"/>
                <a:cs typeface="Times New Roman"/>
              </a:rPr>
              <a:t>mengubah </a:t>
            </a:r>
            <a:r>
              <a:rPr sz="1200" dirty="0">
                <a:latin typeface="Times New Roman"/>
                <a:cs typeface="Times New Roman"/>
              </a:rPr>
              <a:t>ukuran dari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mask</a:t>
            </a:r>
            <a:r>
              <a:rPr sz="1200" spc="-5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96202" y="963670"/>
            <a:ext cx="2155574" cy="9361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33612" y="6319520"/>
            <a:ext cx="3093707" cy="1030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38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96820" y="2446019"/>
            <a:ext cx="25692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Times New Roman"/>
                <a:cs typeface="Times New Roman"/>
              </a:rPr>
              <a:t>Gambar 3.3 Berbagai Jenis </a:t>
            </a:r>
            <a:r>
              <a:rPr sz="1100" b="1" i="1" spc="-5" dirty="0">
                <a:latin typeface="Times New Roman"/>
                <a:cs typeface="Times New Roman"/>
              </a:rPr>
              <a:t>Pen </a:t>
            </a:r>
            <a:r>
              <a:rPr sz="1100" b="1" spc="-5" dirty="0">
                <a:latin typeface="Times New Roman"/>
                <a:cs typeface="Times New Roman"/>
              </a:rPr>
              <a:t>dan </a:t>
            </a:r>
            <a:r>
              <a:rPr sz="1100" b="1" i="1" spc="-5" dirty="0">
                <a:latin typeface="Times New Roman"/>
                <a:cs typeface="Times New Roman"/>
              </a:rPr>
              <a:t>Brush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547" y="3179927"/>
            <a:ext cx="5760720" cy="160083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720"/>
              </a:spcBef>
            </a:pPr>
            <a:r>
              <a:rPr sz="1200" b="1" spc="-5" dirty="0">
                <a:latin typeface="Times New Roman"/>
                <a:cs typeface="Times New Roman"/>
              </a:rPr>
              <a:t>Warna Garis</a:t>
            </a:r>
            <a:endParaRPr sz="1200">
              <a:latin typeface="Times New Roman"/>
              <a:cs typeface="Times New Roman"/>
            </a:endParaRPr>
          </a:p>
          <a:p>
            <a:pPr marL="12700" marR="5080" indent="360680" algn="just">
              <a:lnSpc>
                <a:spcPct val="143100"/>
              </a:lnSpc>
            </a:pPr>
            <a:r>
              <a:rPr sz="1200" spc="-5" dirty="0">
                <a:latin typeface="Times New Roman"/>
                <a:cs typeface="Times New Roman"/>
              </a:rPr>
              <a:t>Bila </a:t>
            </a:r>
            <a:r>
              <a:rPr sz="1200" dirty="0">
                <a:latin typeface="Times New Roman"/>
                <a:cs typeface="Times New Roman"/>
              </a:rPr>
              <a:t>suatu </a:t>
            </a:r>
            <a:r>
              <a:rPr sz="1200" spc="-5" dirty="0">
                <a:latin typeface="Times New Roman"/>
                <a:cs typeface="Times New Roman"/>
              </a:rPr>
              <a:t>sistem dilengkapi dengan </a:t>
            </a:r>
            <a:r>
              <a:rPr sz="1200" dirty="0">
                <a:latin typeface="Times New Roman"/>
                <a:cs typeface="Times New Roman"/>
              </a:rPr>
              <a:t>pilihan </a:t>
            </a:r>
            <a:r>
              <a:rPr sz="1200" spc="-5" dirty="0">
                <a:latin typeface="Times New Roman"/>
                <a:cs typeface="Times New Roman"/>
              </a:rPr>
              <a:t>warna </a:t>
            </a:r>
            <a:r>
              <a:rPr sz="1200" dirty="0">
                <a:latin typeface="Times New Roman"/>
                <a:cs typeface="Times New Roman"/>
              </a:rPr>
              <a:t>(atau </a:t>
            </a:r>
            <a:r>
              <a:rPr sz="1200" spc="-5" dirty="0">
                <a:latin typeface="Times New Roman"/>
                <a:cs typeface="Times New Roman"/>
              </a:rPr>
              <a:t>intensitas), </a:t>
            </a:r>
            <a:r>
              <a:rPr sz="1200" dirty="0">
                <a:latin typeface="Times New Roman"/>
                <a:cs typeface="Times New Roman"/>
              </a:rPr>
              <a:t>parameter yang  akan diberikan </a:t>
            </a:r>
            <a:r>
              <a:rPr sz="1200" spc="-5" dirty="0">
                <a:latin typeface="Times New Roman"/>
                <a:cs typeface="Times New Roman"/>
              </a:rPr>
              <a:t>pada indeks warna termasuk </a:t>
            </a:r>
            <a:r>
              <a:rPr sz="1200" dirty="0">
                <a:latin typeface="Times New Roman"/>
                <a:cs typeface="Times New Roman"/>
              </a:rPr>
              <a:t>dalam </a:t>
            </a:r>
            <a:r>
              <a:rPr sz="1200" spc="-5" dirty="0">
                <a:latin typeface="Times New Roman"/>
                <a:cs typeface="Times New Roman"/>
              </a:rPr>
              <a:t>daftar nilai atribut dari sistem.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Rutin</a:t>
            </a:r>
            <a:endParaRPr sz="1200">
              <a:latin typeface="Times New Roman"/>
              <a:cs typeface="Times New Roman"/>
            </a:endParaRPr>
          </a:p>
          <a:p>
            <a:pPr marL="12700" marR="5715" algn="just">
              <a:lnSpc>
                <a:spcPct val="143700"/>
              </a:lnSpc>
              <a:spcBef>
                <a:spcPts val="10"/>
              </a:spcBef>
            </a:pPr>
            <a:r>
              <a:rPr sz="1200" i="1" spc="-5" dirty="0">
                <a:latin typeface="Times New Roman"/>
                <a:cs typeface="Times New Roman"/>
              </a:rPr>
              <a:t>polyline </a:t>
            </a:r>
            <a:r>
              <a:rPr sz="1200" dirty="0">
                <a:latin typeface="Times New Roman"/>
                <a:cs typeface="Times New Roman"/>
              </a:rPr>
              <a:t>membuat </a:t>
            </a:r>
            <a:r>
              <a:rPr sz="1200" spc="-5" dirty="0">
                <a:latin typeface="Times New Roman"/>
                <a:cs typeface="Times New Roman"/>
              </a:rPr>
              <a:t>garis </a:t>
            </a:r>
            <a:r>
              <a:rPr sz="1200" dirty="0">
                <a:latin typeface="Times New Roman"/>
                <a:cs typeface="Times New Roman"/>
              </a:rPr>
              <a:t>pada </a:t>
            </a:r>
            <a:r>
              <a:rPr sz="1200" spc="-5" dirty="0">
                <a:latin typeface="Times New Roman"/>
                <a:cs typeface="Times New Roman"/>
              </a:rPr>
              <a:t>warna tertentu dengan mengatur </a:t>
            </a:r>
            <a:r>
              <a:rPr sz="1200" dirty="0">
                <a:latin typeface="Times New Roman"/>
                <a:cs typeface="Times New Roman"/>
              </a:rPr>
              <a:t>nilai </a:t>
            </a:r>
            <a:r>
              <a:rPr sz="1200" spc="-5" dirty="0">
                <a:latin typeface="Times New Roman"/>
                <a:cs typeface="Times New Roman"/>
              </a:rPr>
              <a:t>warna pada </a:t>
            </a:r>
            <a:r>
              <a:rPr sz="1200" i="1" spc="-10" dirty="0">
                <a:latin typeface="Times New Roman"/>
                <a:cs typeface="Times New Roman"/>
              </a:rPr>
              <a:t>frame </a:t>
            </a:r>
            <a:r>
              <a:rPr sz="1200" i="1" dirty="0">
                <a:latin typeface="Times New Roman"/>
                <a:cs typeface="Times New Roman"/>
              </a:rPr>
              <a:t>buffer  </a:t>
            </a:r>
            <a:r>
              <a:rPr sz="1200" dirty="0">
                <a:latin typeface="Times New Roman"/>
                <a:cs typeface="Times New Roman"/>
              </a:rPr>
              <a:t>untuk setiap </a:t>
            </a:r>
            <a:r>
              <a:rPr sz="1200" spc="-5" dirty="0">
                <a:latin typeface="Times New Roman"/>
                <a:cs typeface="Times New Roman"/>
              </a:rPr>
              <a:t>posisi piksel, menggunakan prosedur set </a:t>
            </a:r>
            <a:r>
              <a:rPr sz="1200" dirty="0">
                <a:latin typeface="Times New Roman"/>
                <a:cs typeface="Times New Roman"/>
              </a:rPr>
              <a:t>piksel. Jumlah </a:t>
            </a:r>
            <a:r>
              <a:rPr sz="1200" spc="-5" dirty="0">
                <a:latin typeface="Times New Roman"/>
                <a:cs typeface="Times New Roman"/>
              </a:rPr>
              <a:t>warna tergantung </a:t>
            </a:r>
            <a:r>
              <a:rPr sz="1200" dirty="0">
                <a:latin typeface="Times New Roman"/>
                <a:cs typeface="Times New Roman"/>
              </a:rPr>
              <a:t>pada  jumlah </a:t>
            </a:r>
            <a:r>
              <a:rPr sz="1200" spc="-10" dirty="0">
                <a:latin typeface="Times New Roman"/>
                <a:cs typeface="Times New Roman"/>
              </a:rPr>
              <a:t>bit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akan </a:t>
            </a:r>
            <a:r>
              <a:rPr sz="1200" spc="-5" dirty="0">
                <a:latin typeface="Times New Roman"/>
                <a:cs typeface="Times New Roman"/>
              </a:rPr>
              <a:t>digunakan </a:t>
            </a:r>
            <a:r>
              <a:rPr sz="1200" dirty="0">
                <a:latin typeface="Times New Roman"/>
                <a:cs typeface="Times New Roman"/>
              </a:rPr>
              <a:t>untuk </a:t>
            </a:r>
            <a:r>
              <a:rPr sz="1200" spc="-5" dirty="0">
                <a:latin typeface="Times New Roman"/>
                <a:cs typeface="Times New Roman"/>
              </a:rPr>
              <a:t>menyimpan </a:t>
            </a:r>
            <a:r>
              <a:rPr sz="1200" dirty="0">
                <a:latin typeface="Times New Roman"/>
                <a:cs typeface="Times New Roman"/>
              </a:rPr>
              <a:t>informasi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warna.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700" y="5224779"/>
            <a:ext cx="5759450" cy="190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indent="-297815" algn="just">
              <a:lnSpc>
                <a:spcPct val="100000"/>
              </a:lnSpc>
              <a:spcBef>
                <a:spcPts val="100"/>
              </a:spcBef>
              <a:buFont typeface="Times New Roman"/>
              <a:buAutoNum type="romanUcPeriod" startAt="3"/>
              <a:tabLst>
                <a:tab pos="310515" algn="l"/>
              </a:tabLst>
            </a:pPr>
            <a:r>
              <a:rPr sz="1400" b="1" dirty="0">
                <a:latin typeface="Times New Roman"/>
                <a:cs typeface="Times New Roman"/>
              </a:rPr>
              <a:t>3 </a:t>
            </a:r>
            <a:r>
              <a:rPr sz="1400" b="1" i="1" spc="-5" dirty="0">
                <a:latin typeface="Times New Roman"/>
                <a:cs typeface="Times New Roman"/>
              </a:rPr>
              <a:t>Fill </a:t>
            </a:r>
            <a:r>
              <a:rPr sz="1400" b="1" spc="-5" dirty="0">
                <a:latin typeface="Times New Roman"/>
                <a:cs typeface="Times New Roman"/>
              </a:rPr>
              <a:t>Area</a:t>
            </a:r>
            <a:r>
              <a:rPr sz="1400" b="1" spc="-14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Primitif</a:t>
            </a:r>
            <a:endParaRPr sz="1400">
              <a:latin typeface="Times New Roman"/>
              <a:cs typeface="Times New Roman"/>
            </a:endParaRPr>
          </a:p>
          <a:p>
            <a:pPr marL="12700" marR="5080" indent="360045" algn="just">
              <a:lnSpc>
                <a:spcPct val="143800"/>
              </a:lnSpc>
              <a:spcBef>
                <a:spcPts val="530"/>
              </a:spcBef>
            </a:pPr>
            <a:r>
              <a:rPr sz="1200" i="1" dirty="0">
                <a:latin typeface="Times New Roman"/>
                <a:cs typeface="Times New Roman"/>
              </a:rPr>
              <a:t>Fill </a:t>
            </a:r>
            <a:r>
              <a:rPr sz="1200" spc="-5" dirty="0">
                <a:latin typeface="Times New Roman"/>
                <a:cs typeface="Times New Roman"/>
              </a:rPr>
              <a:t>area (pengisian area) </a:t>
            </a:r>
            <a:r>
              <a:rPr sz="1200" dirty="0">
                <a:latin typeface="Times New Roman"/>
                <a:cs typeface="Times New Roman"/>
              </a:rPr>
              <a:t>output </a:t>
            </a:r>
            <a:r>
              <a:rPr sz="1200" spc="-5" dirty="0">
                <a:latin typeface="Times New Roman"/>
                <a:cs typeface="Times New Roman"/>
              </a:rPr>
              <a:t>primitif standar pada paket aplikasi grafika pada  umumnya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spc="-5" dirty="0">
                <a:latin typeface="Times New Roman"/>
                <a:cs typeface="Times New Roman"/>
              </a:rPr>
              <a:t>warna solid atau pola raster. Terdapat </a:t>
            </a:r>
            <a:r>
              <a:rPr sz="1200" spc="-10" dirty="0">
                <a:latin typeface="Times New Roman"/>
                <a:cs typeface="Times New Roman"/>
              </a:rPr>
              <a:t>dua </a:t>
            </a:r>
            <a:r>
              <a:rPr sz="1200" dirty="0">
                <a:latin typeface="Times New Roman"/>
                <a:cs typeface="Times New Roman"/>
              </a:rPr>
              <a:t>dasar pendekatan </a:t>
            </a:r>
            <a:r>
              <a:rPr sz="1200" spc="-5" dirty="0">
                <a:latin typeface="Times New Roman"/>
                <a:cs typeface="Times New Roman"/>
              </a:rPr>
              <a:t>untuk mengisi  </a:t>
            </a:r>
            <a:r>
              <a:rPr sz="1200" dirty="0">
                <a:latin typeface="Times New Roman"/>
                <a:cs typeface="Times New Roman"/>
              </a:rPr>
              <a:t>area </a:t>
            </a:r>
            <a:r>
              <a:rPr sz="1200" spc="-5" dirty="0">
                <a:latin typeface="Times New Roman"/>
                <a:cs typeface="Times New Roman"/>
              </a:rPr>
              <a:t>pada sistem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raster::</a:t>
            </a:r>
            <a:endParaRPr sz="1200">
              <a:latin typeface="Times New Roman"/>
              <a:cs typeface="Times New Roman"/>
            </a:endParaRPr>
          </a:p>
          <a:p>
            <a:pPr marL="469900" lvl="1" indent="-229235" algn="just">
              <a:lnSpc>
                <a:spcPct val="100000"/>
              </a:lnSpc>
              <a:spcBef>
                <a:spcPts val="720"/>
              </a:spcBef>
              <a:buFont typeface="Symbol"/>
              <a:buChar char=""/>
              <a:tabLst>
                <a:tab pos="470534" algn="l"/>
              </a:tabLst>
            </a:pPr>
            <a:r>
              <a:rPr sz="1200" dirty="0">
                <a:latin typeface="Times New Roman"/>
                <a:cs typeface="Times New Roman"/>
              </a:rPr>
              <a:t>Menentukan </a:t>
            </a:r>
            <a:r>
              <a:rPr sz="1200" spc="-5" dirty="0">
                <a:latin typeface="Times New Roman"/>
                <a:cs typeface="Times New Roman"/>
              </a:rPr>
              <a:t>overlap interval </a:t>
            </a:r>
            <a:r>
              <a:rPr sz="1200" dirty="0">
                <a:latin typeface="Times New Roman"/>
                <a:cs typeface="Times New Roman"/>
              </a:rPr>
              <a:t>untuk </a:t>
            </a:r>
            <a:r>
              <a:rPr sz="1200" i="1" spc="-5" dirty="0">
                <a:latin typeface="Times New Roman"/>
                <a:cs typeface="Times New Roman"/>
              </a:rPr>
              <a:t>scan line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melintasi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area</a:t>
            </a:r>
            <a:endParaRPr sz="1200">
              <a:latin typeface="Times New Roman"/>
              <a:cs typeface="Times New Roman"/>
            </a:endParaRPr>
          </a:p>
          <a:p>
            <a:pPr marL="469900" marR="5715" lvl="1" indent="-228600" algn="just">
              <a:lnSpc>
                <a:spcPct val="143100"/>
              </a:lnSpc>
              <a:spcBef>
                <a:spcPts val="95"/>
              </a:spcBef>
              <a:buFont typeface="Symbol"/>
              <a:buChar char=""/>
              <a:tabLst>
                <a:tab pos="470534" algn="l"/>
              </a:tabLst>
            </a:pP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memulai </a:t>
            </a:r>
            <a:r>
              <a:rPr sz="1200" spc="-5" dirty="0">
                <a:latin typeface="Times New Roman"/>
                <a:cs typeface="Times New Roman"/>
              </a:rPr>
              <a:t>dari </a:t>
            </a:r>
            <a:r>
              <a:rPr sz="1200" dirty="0">
                <a:latin typeface="Times New Roman"/>
                <a:cs typeface="Times New Roman"/>
              </a:rPr>
              <a:t>titik tertentu </a:t>
            </a:r>
            <a:r>
              <a:rPr sz="1200" spc="-5" dirty="0">
                <a:latin typeface="Times New Roman"/>
                <a:cs typeface="Times New Roman"/>
              </a:rPr>
              <a:t>pada posisi </a:t>
            </a:r>
            <a:r>
              <a:rPr sz="1200" dirty="0">
                <a:latin typeface="Times New Roman"/>
                <a:cs typeface="Times New Roman"/>
              </a:rPr>
              <a:t>di dalam </a:t>
            </a:r>
            <a:r>
              <a:rPr sz="1200" spc="-5" dirty="0">
                <a:latin typeface="Times New Roman"/>
                <a:cs typeface="Times New Roman"/>
              </a:rPr>
              <a:t>poligon </a:t>
            </a:r>
            <a:r>
              <a:rPr sz="1200" dirty="0">
                <a:latin typeface="Times New Roman"/>
                <a:cs typeface="Times New Roman"/>
              </a:rPr>
              <a:t>dan menggambar  </a:t>
            </a: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arah </a:t>
            </a:r>
            <a:r>
              <a:rPr sz="1200" spc="-5" dirty="0">
                <a:latin typeface="Times New Roman"/>
                <a:cs typeface="Times New Roman"/>
              </a:rPr>
              <a:t>menyebar </a:t>
            </a:r>
            <a:r>
              <a:rPr sz="1200" dirty="0">
                <a:latin typeface="Times New Roman"/>
                <a:cs typeface="Times New Roman"/>
              </a:rPr>
              <a:t>ke </a:t>
            </a:r>
            <a:r>
              <a:rPr sz="1200" spc="-5" dirty="0">
                <a:latin typeface="Times New Roman"/>
                <a:cs typeface="Times New Roman"/>
              </a:rPr>
              <a:t>pinggir, </a:t>
            </a:r>
            <a:r>
              <a:rPr sz="1200" dirty="0">
                <a:latin typeface="Times New Roman"/>
                <a:cs typeface="Times New Roman"/>
              </a:rPr>
              <a:t>sampai batas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poligon.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93060" y="9537700"/>
            <a:ext cx="1774189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Times New Roman"/>
                <a:cs typeface="Times New Roman"/>
              </a:rPr>
              <a:t>Gambar 3.4 Teknik </a:t>
            </a:r>
            <a:r>
              <a:rPr sz="1100" b="1" i="1" spc="-5" dirty="0">
                <a:latin typeface="Times New Roman"/>
                <a:cs typeface="Times New Roman"/>
              </a:rPr>
              <a:t>Fill</a:t>
            </a:r>
            <a:r>
              <a:rPr sz="1100" b="1" i="1" spc="-45" dirty="0">
                <a:latin typeface="Times New Roman"/>
                <a:cs typeface="Times New Roman"/>
              </a:rPr>
              <a:t> </a:t>
            </a:r>
            <a:r>
              <a:rPr sz="1100" b="1" spc="-5" dirty="0">
                <a:latin typeface="Times New Roman"/>
                <a:cs typeface="Times New Roman"/>
              </a:rPr>
              <a:t>Area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13572" y="942975"/>
            <a:ext cx="4152887" cy="1285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08735" y="7473393"/>
            <a:ext cx="4942497" cy="19989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39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815390"/>
            <a:ext cx="5759450" cy="21209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700"/>
              </a:spcBef>
            </a:pPr>
            <a:r>
              <a:rPr sz="1200" b="1" spc="-5" dirty="0">
                <a:latin typeface="Times New Roman"/>
                <a:cs typeface="Times New Roman"/>
              </a:rPr>
              <a:t>Algoritma </a:t>
            </a:r>
            <a:r>
              <a:rPr sz="1200" b="1" i="1" spc="-5" dirty="0">
                <a:latin typeface="Times New Roman"/>
                <a:cs typeface="Times New Roman"/>
              </a:rPr>
              <a:t>Boundary</a:t>
            </a:r>
            <a:r>
              <a:rPr sz="1200" b="1" i="1" spc="5" dirty="0">
                <a:latin typeface="Times New Roman"/>
                <a:cs typeface="Times New Roman"/>
              </a:rPr>
              <a:t> </a:t>
            </a:r>
            <a:r>
              <a:rPr sz="1200" b="1" i="1" dirty="0">
                <a:latin typeface="Times New Roman"/>
                <a:cs typeface="Times New Roman"/>
              </a:rPr>
              <a:t>Fill</a:t>
            </a:r>
            <a:endParaRPr sz="1200">
              <a:latin typeface="Times New Roman"/>
              <a:cs typeface="Times New Roman"/>
            </a:endParaRPr>
          </a:p>
          <a:p>
            <a:pPr marL="12700" indent="360680" algn="just">
              <a:lnSpc>
                <a:spcPct val="100000"/>
              </a:lnSpc>
              <a:spcBef>
                <a:spcPts val="600"/>
              </a:spcBef>
            </a:pPr>
            <a:r>
              <a:rPr sz="1200" dirty="0">
                <a:latin typeface="Times New Roman"/>
                <a:cs typeface="Times New Roman"/>
              </a:rPr>
              <a:t>Metode</a:t>
            </a:r>
            <a:r>
              <a:rPr sz="1200" spc="11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ini</a:t>
            </a:r>
            <a:r>
              <a:rPr sz="1200" spc="1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bermanfaat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untuk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paket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aplikasi</a:t>
            </a:r>
            <a:r>
              <a:rPr sz="1200" spc="1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grafik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interaktif,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dimana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titik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dalam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dapat</a:t>
            </a:r>
            <a:endParaRPr sz="12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43600"/>
              </a:lnSpc>
              <a:spcBef>
                <a:spcPts val="10"/>
              </a:spcBef>
            </a:pP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mudah ditentukan. </a:t>
            </a:r>
            <a:r>
              <a:rPr sz="1200" spc="-5" dirty="0">
                <a:latin typeface="Times New Roman"/>
                <a:cs typeface="Times New Roman"/>
              </a:rPr>
              <a:t>Prosedurnya </a:t>
            </a:r>
            <a:r>
              <a:rPr sz="1200" dirty="0">
                <a:latin typeface="Times New Roman"/>
                <a:cs typeface="Times New Roman"/>
              </a:rPr>
              <a:t>yaitu </a:t>
            </a:r>
            <a:r>
              <a:rPr sz="1200" spc="-5" dirty="0">
                <a:latin typeface="Times New Roman"/>
                <a:cs typeface="Times New Roman"/>
              </a:rPr>
              <a:t>menerima </a:t>
            </a:r>
            <a:r>
              <a:rPr sz="1200" dirty="0">
                <a:latin typeface="Times New Roman"/>
                <a:cs typeface="Times New Roman"/>
              </a:rPr>
              <a:t>input koordinat </a:t>
            </a:r>
            <a:r>
              <a:rPr sz="1200" spc="-5" dirty="0">
                <a:latin typeface="Times New Roman"/>
                <a:cs typeface="Times New Roman"/>
              </a:rPr>
              <a:t>dari </a:t>
            </a:r>
            <a:r>
              <a:rPr sz="1200" dirty="0">
                <a:latin typeface="Times New Roman"/>
                <a:cs typeface="Times New Roman"/>
              </a:rPr>
              <a:t>suatu titik </a:t>
            </a:r>
            <a:r>
              <a:rPr sz="1200" spc="-10" dirty="0">
                <a:latin typeface="Times New Roman"/>
                <a:cs typeface="Times New Roman"/>
              </a:rPr>
              <a:t>(x,y),  </a:t>
            </a:r>
            <a:r>
              <a:rPr sz="1200" spc="-5" dirty="0">
                <a:latin typeface="Times New Roman"/>
                <a:cs typeface="Times New Roman"/>
              </a:rPr>
              <a:t>warna isi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warna garis </a:t>
            </a:r>
            <a:r>
              <a:rPr sz="1200" dirty="0">
                <a:latin typeface="Times New Roman"/>
                <a:cs typeface="Times New Roman"/>
              </a:rPr>
              <a:t>batas. </a:t>
            </a:r>
            <a:r>
              <a:rPr sz="1200" spc="-5" dirty="0">
                <a:latin typeface="Times New Roman"/>
                <a:cs typeface="Times New Roman"/>
              </a:rPr>
              <a:t>Dimulai </a:t>
            </a:r>
            <a:r>
              <a:rPr sz="1200" dirty="0">
                <a:latin typeface="Times New Roman"/>
                <a:cs typeface="Times New Roman"/>
              </a:rPr>
              <a:t>dari titik </a:t>
            </a:r>
            <a:r>
              <a:rPr sz="1200" spc="-10" dirty="0">
                <a:latin typeface="Times New Roman"/>
                <a:cs typeface="Times New Roman"/>
              </a:rPr>
              <a:t>(x,y) </a:t>
            </a:r>
            <a:r>
              <a:rPr sz="1200" spc="-5" dirty="0">
                <a:latin typeface="Times New Roman"/>
                <a:cs typeface="Times New Roman"/>
              </a:rPr>
              <a:t>prosedur </a:t>
            </a:r>
            <a:r>
              <a:rPr sz="1200" dirty="0">
                <a:latin typeface="Times New Roman"/>
                <a:cs typeface="Times New Roman"/>
              </a:rPr>
              <a:t>memeriksa </a:t>
            </a:r>
            <a:r>
              <a:rPr sz="1200" spc="-10" dirty="0">
                <a:latin typeface="Times New Roman"/>
                <a:cs typeface="Times New Roman"/>
              </a:rPr>
              <a:t>posisi </a:t>
            </a:r>
            <a:r>
              <a:rPr sz="1200" dirty="0">
                <a:latin typeface="Times New Roman"/>
                <a:cs typeface="Times New Roman"/>
              </a:rPr>
              <a:t>titik  </a:t>
            </a:r>
            <a:r>
              <a:rPr sz="1200" spc="-5" dirty="0">
                <a:latin typeface="Times New Roman"/>
                <a:cs typeface="Times New Roman"/>
              </a:rPr>
              <a:t>tetangga, yaitu </a:t>
            </a:r>
            <a:r>
              <a:rPr sz="1200" dirty="0">
                <a:latin typeface="Times New Roman"/>
                <a:cs typeface="Times New Roman"/>
              </a:rPr>
              <a:t>apakah merupakan </a:t>
            </a:r>
            <a:r>
              <a:rPr sz="1200" spc="-5" dirty="0">
                <a:latin typeface="Times New Roman"/>
                <a:cs typeface="Times New Roman"/>
              </a:rPr>
              <a:t>warna </a:t>
            </a:r>
            <a:r>
              <a:rPr sz="1200" dirty="0">
                <a:latin typeface="Times New Roman"/>
                <a:cs typeface="Times New Roman"/>
              </a:rPr>
              <a:t>batas, bila </a:t>
            </a:r>
            <a:r>
              <a:rPr sz="1200" spc="-5" dirty="0">
                <a:latin typeface="Times New Roman"/>
                <a:cs typeface="Times New Roman"/>
              </a:rPr>
              <a:t>tidak </a:t>
            </a:r>
            <a:r>
              <a:rPr sz="1200" dirty="0">
                <a:latin typeface="Times New Roman"/>
                <a:cs typeface="Times New Roman"/>
              </a:rPr>
              <a:t>maka titik </a:t>
            </a:r>
            <a:r>
              <a:rPr sz="1200" spc="-5" dirty="0">
                <a:latin typeface="Times New Roman"/>
                <a:cs typeface="Times New Roman"/>
              </a:rPr>
              <a:t>tersebut </a:t>
            </a:r>
            <a:r>
              <a:rPr sz="1200" dirty="0">
                <a:latin typeface="Times New Roman"/>
                <a:cs typeface="Times New Roman"/>
              </a:rPr>
              <a:t>digambarkan  </a:t>
            </a:r>
            <a:r>
              <a:rPr sz="1200" spc="-5" dirty="0">
                <a:latin typeface="Times New Roman"/>
                <a:cs typeface="Times New Roman"/>
              </a:rPr>
              <a:t>dengan warna </a:t>
            </a:r>
            <a:r>
              <a:rPr sz="1200" dirty="0">
                <a:latin typeface="Times New Roman"/>
                <a:cs typeface="Times New Roman"/>
              </a:rPr>
              <a:t>isi. </a:t>
            </a:r>
            <a:r>
              <a:rPr sz="1200" spc="-5" dirty="0">
                <a:latin typeface="Times New Roman"/>
                <a:cs typeface="Times New Roman"/>
              </a:rPr>
              <a:t>Proses </a:t>
            </a:r>
            <a:r>
              <a:rPr sz="1200" dirty="0">
                <a:latin typeface="Times New Roman"/>
                <a:cs typeface="Times New Roman"/>
              </a:rPr>
              <a:t>ini </a:t>
            </a:r>
            <a:r>
              <a:rPr sz="1200" spc="-5" dirty="0">
                <a:latin typeface="Times New Roman"/>
                <a:cs typeface="Times New Roman"/>
              </a:rPr>
              <a:t>dilanjutkan </a:t>
            </a:r>
            <a:r>
              <a:rPr sz="1200" dirty="0">
                <a:latin typeface="Times New Roman"/>
                <a:cs typeface="Times New Roman"/>
              </a:rPr>
              <a:t>sampai </a:t>
            </a:r>
            <a:r>
              <a:rPr sz="1200" spc="-5" dirty="0">
                <a:latin typeface="Times New Roman"/>
                <a:cs typeface="Times New Roman"/>
              </a:rPr>
              <a:t>semua </a:t>
            </a:r>
            <a:r>
              <a:rPr sz="1200" dirty="0">
                <a:latin typeface="Times New Roman"/>
                <a:cs typeface="Times New Roman"/>
              </a:rPr>
              <a:t>titik </a:t>
            </a:r>
            <a:r>
              <a:rPr sz="1200" spc="-5" dirty="0">
                <a:latin typeface="Times New Roman"/>
                <a:cs typeface="Times New Roman"/>
              </a:rPr>
              <a:t>pada batas diperiksa. </a:t>
            </a:r>
            <a:r>
              <a:rPr sz="1200" spc="-15" dirty="0">
                <a:latin typeface="Times New Roman"/>
                <a:cs typeface="Times New Roman"/>
              </a:rPr>
              <a:t>Ada </a:t>
            </a:r>
            <a:r>
              <a:rPr sz="1200" dirty="0">
                <a:latin typeface="Times New Roman"/>
                <a:cs typeface="Times New Roman"/>
              </a:rPr>
              <a:t>dua  macam </a:t>
            </a:r>
            <a:r>
              <a:rPr sz="1200" spc="-5" dirty="0">
                <a:latin typeface="Times New Roman"/>
                <a:cs typeface="Times New Roman"/>
              </a:rPr>
              <a:t>metode yaitu </a:t>
            </a:r>
            <a:r>
              <a:rPr sz="1200" dirty="0">
                <a:latin typeface="Times New Roman"/>
                <a:cs typeface="Times New Roman"/>
              </a:rPr>
              <a:t>4-</a:t>
            </a:r>
            <a:r>
              <a:rPr sz="1200" i="1" dirty="0">
                <a:latin typeface="Times New Roman"/>
                <a:cs typeface="Times New Roman"/>
              </a:rPr>
              <a:t>connected </a:t>
            </a:r>
            <a:r>
              <a:rPr sz="1200" spc="-1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8-</a:t>
            </a:r>
            <a:r>
              <a:rPr sz="1200" i="1" spc="-5" dirty="0">
                <a:latin typeface="Times New Roman"/>
                <a:cs typeface="Times New Roman"/>
              </a:rPr>
              <a:t>connected</a:t>
            </a:r>
            <a:r>
              <a:rPr sz="1200" spc="-5" dirty="0">
                <a:latin typeface="Times New Roman"/>
                <a:cs typeface="Times New Roman"/>
              </a:rPr>
              <a:t>. Ilustrasi dapat </a:t>
            </a:r>
            <a:r>
              <a:rPr sz="1200" dirty="0">
                <a:latin typeface="Times New Roman"/>
                <a:cs typeface="Times New Roman"/>
              </a:rPr>
              <a:t>dilihat pada </a:t>
            </a:r>
            <a:r>
              <a:rPr sz="1200" spc="-5" dirty="0">
                <a:latin typeface="Times New Roman"/>
                <a:cs typeface="Times New Roman"/>
              </a:rPr>
              <a:t>gambar </a:t>
            </a:r>
            <a:r>
              <a:rPr sz="1200" dirty="0">
                <a:latin typeface="Times New Roman"/>
                <a:cs typeface="Times New Roman"/>
              </a:rPr>
              <a:t>di  bawah.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17800" y="4376420"/>
            <a:ext cx="212725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Times New Roman"/>
                <a:cs typeface="Times New Roman"/>
              </a:rPr>
              <a:t>Gambar 3.5 </a:t>
            </a:r>
            <a:r>
              <a:rPr sz="1100" b="1" spc="-10" dirty="0">
                <a:latin typeface="Times New Roman"/>
                <a:cs typeface="Times New Roman"/>
              </a:rPr>
              <a:t>Ilustrasi </a:t>
            </a:r>
            <a:r>
              <a:rPr sz="1100" b="1" i="1" dirty="0">
                <a:latin typeface="Times New Roman"/>
                <a:cs typeface="Times New Roman"/>
              </a:rPr>
              <a:t>Boundary</a:t>
            </a:r>
            <a:r>
              <a:rPr sz="1100" b="1" i="1" spc="-5" dirty="0">
                <a:latin typeface="Times New Roman"/>
                <a:cs typeface="Times New Roman"/>
              </a:rPr>
              <a:t> Fill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598" y="5255361"/>
            <a:ext cx="5758815" cy="4266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Algoritma Boundary-Fill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spc="-5" dirty="0">
                <a:latin typeface="Times New Roman"/>
                <a:cs typeface="Times New Roman"/>
              </a:rPr>
              <a:t>sebagai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berikut: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00">
              <a:latin typeface="Times New Roman"/>
              <a:cs typeface="Times New Roman"/>
            </a:endParaRPr>
          </a:p>
          <a:p>
            <a:pPr marL="12700" marR="891540">
              <a:lnSpc>
                <a:spcPts val="1360"/>
              </a:lnSpc>
            </a:pPr>
            <a:r>
              <a:rPr sz="1200" spc="-5" dirty="0">
                <a:latin typeface="Courier New"/>
                <a:cs typeface="Courier New"/>
              </a:rPr>
              <a:t>Procedure BoundaryFill (x,y,fill,boundary : Integer);  Var</a:t>
            </a:r>
            <a:endParaRPr sz="1200">
              <a:latin typeface="Courier New"/>
              <a:cs typeface="Courier New"/>
            </a:endParaRPr>
          </a:p>
          <a:p>
            <a:pPr marL="12700" marR="3820160" indent="271145">
              <a:lnSpc>
                <a:spcPts val="1360"/>
              </a:lnSpc>
            </a:pPr>
            <a:r>
              <a:rPr sz="1200" spc="-5" dirty="0">
                <a:latin typeface="Courier New"/>
                <a:cs typeface="Courier New"/>
              </a:rPr>
              <a:t>Current :</a:t>
            </a:r>
            <a:r>
              <a:rPr sz="1200" spc="-3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integer;  Begin</a:t>
            </a:r>
            <a:endParaRPr sz="1200">
              <a:latin typeface="Courier New"/>
              <a:cs typeface="Courier New"/>
            </a:endParaRPr>
          </a:p>
          <a:p>
            <a:pPr marL="284480">
              <a:lnSpc>
                <a:spcPts val="1285"/>
              </a:lnSpc>
            </a:pPr>
            <a:r>
              <a:rPr sz="1200" spc="-5" dirty="0">
                <a:latin typeface="Courier New"/>
                <a:cs typeface="Courier New"/>
              </a:rPr>
              <a:t>Current = getpiksel(x,y);</a:t>
            </a:r>
            <a:endParaRPr sz="1200">
              <a:latin typeface="Courier New"/>
              <a:cs typeface="Courier New"/>
            </a:endParaRPr>
          </a:p>
          <a:p>
            <a:pPr marL="284480" marR="1168400">
              <a:lnSpc>
                <a:spcPts val="1360"/>
              </a:lnSpc>
              <a:spcBef>
                <a:spcPts val="70"/>
              </a:spcBef>
            </a:pPr>
            <a:r>
              <a:rPr sz="1200" spc="-5" dirty="0">
                <a:latin typeface="Courier New"/>
                <a:cs typeface="Courier New"/>
              </a:rPr>
              <a:t>If (Current&lt;&gt;boundary) and (Current&lt;&gt;fill) then  Begin</a:t>
            </a:r>
            <a:endParaRPr sz="1200">
              <a:latin typeface="Courier New"/>
              <a:cs typeface="Courier New"/>
            </a:endParaRPr>
          </a:p>
          <a:p>
            <a:pPr marL="469900" algn="just">
              <a:lnSpc>
                <a:spcPts val="1285"/>
              </a:lnSpc>
            </a:pPr>
            <a:r>
              <a:rPr sz="1200" spc="-5" dirty="0">
                <a:latin typeface="Courier New"/>
                <a:cs typeface="Courier New"/>
              </a:rPr>
              <a:t>setpiksel</a:t>
            </a:r>
            <a:r>
              <a:rPr sz="1200" spc="-1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(x,y,fill);</a:t>
            </a:r>
            <a:endParaRPr sz="1200">
              <a:latin typeface="Courier New"/>
              <a:cs typeface="Courier New"/>
            </a:endParaRPr>
          </a:p>
          <a:p>
            <a:pPr marL="469900" marR="1897380" algn="just">
              <a:lnSpc>
                <a:spcPct val="94100"/>
              </a:lnSpc>
              <a:spcBef>
                <a:spcPts val="45"/>
              </a:spcBef>
            </a:pPr>
            <a:r>
              <a:rPr sz="1200" spc="-5" dirty="0">
                <a:latin typeface="Courier New"/>
                <a:cs typeface="Courier New"/>
              </a:rPr>
              <a:t>Boundaryfill4 (x+1,y,fill, boundary);  Boundaryfill4 (x-1,y,fill, boundary);  Boundaryfill4 (x,y+1,fill, boundary);  Boundaryfill4 (x,y-1,fill, boundary);  End;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360"/>
              </a:lnSpc>
            </a:pPr>
            <a:r>
              <a:rPr sz="1200" spc="-5" dirty="0">
                <a:latin typeface="Courier New"/>
                <a:cs typeface="Courier New"/>
              </a:rPr>
              <a:t>End;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Courier New"/>
              <a:cs typeface="Courier New"/>
            </a:endParaRPr>
          </a:p>
          <a:p>
            <a:pPr marL="12700" algn="just">
              <a:lnSpc>
                <a:spcPct val="100000"/>
              </a:lnSpc>
            </a:pPr>
            <a:r>
              <a:rPr sz="1200" b="1" spc="-5" dirty="0">
                <a:latin typeface="Times New Roman"/>
                <a:cs typeface="Times New Roman"/>
              </a:rPr>
              <a:t>Algoritma </a:t>
            </a:r>
            <a:r>
              <a:rPr sz="1200" b="1" i="1" dirty="0">
                <a:latin typeface="Times New Roman"/>
                <a:cs typeface="Times New Roman"/>
              </a:rPr>
              <a:t>Flood Fill</a:t>
            </a:r>
            <a:endParaRPr sz="1200">
              <a:latin typeface="Times New Roman"/>
              <a:cs typeface="Times New Roman"/>
            </a:endParaRPr>
          </a:p>
          <a:p>
            <a:pPr marL="12700" indent="360680" algn="just">
              <a:lnSpc>
                <a:spcPct val="100000"/>
              </a:lnSpc>
              <a:spcBef>
                <a:spcPts val="600"/>
              </a:spcBef>
            </a:pPr>
            <a:r>
              <a:rPr sz="1200" dirty="0">
                <a:latin typeface="Times New Roman"/>
                <a:cs typeface="Times New Roman"/>
              </a:rPr>
              <a:t>Metode ini </a:t>
            </a:r>
            <a:r>
              <a:rPr sz="1200" spc="-5" dirty="0">
                <a:latin typeface="Times New Roman"/>
                <a:cs typeface="Times New Roman"/>
              </a:rPr>
              <a:t>dimulai pada </a:t>
            </a:r>
            <a:r>
              <a:rPr sz="1200" dirty="0">
                <a:latin typeface="Times New Roman"/>
                <a:cs typeface="Times New Roman"/>
              </a:rPr>
              <a:t>titik </a:t>
            </a:r>
            <a:r>
              <a:rPr sz="1200" spc="-10" dirty="0">
                <a:latin typeface="Times New Roman"/>
                <a:cs typeface="Times New Roman"/>
              </a:rPr>
              <a:t>(x,y) </a:t>
            </a:r>
            <a:r>
              <a:rPr sz="1200" dirty="0">
                <a:latin typeface="Times New Roman"/>
                <a:cs typeface="Times New Roman"/>
              </a:rPr>
              <a:t>dan mendefinisikan </a:t>
            </a:r>
            <a:r>
              <a:rPr sz="1200" spc="-5" dirty="0">
                <a:latin typeface="Times New Roman"/>
                <a:cs typeface="Times New Roman"/>
              </a:rPr>
              <a:t>seluruh </a:t>
            </a:r>
            <a:r>
              <a:rPr sz="1200" dirty="0">
                <a:latin typeface="Times New Roman"/>
                <a:cs typeface="Times New Roman"/>
              </a:rPr>
              <a:t>piksel </a:t>
            </a:r>
            <a:r>
              <a:rPr sz="1200" spc="-5" dirty="0">
                <a:latin typeface="Times New Roman"/>
                <a:cs typeface="Times New Roman"/>
              </a:rPr>
              <a:t>pada</a:t>
            </a:r>
            <a:r>
              <a:rPr sz="1200" spc="-9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bidang</a:t>
            </a:r>
            <a:endParaRPr sz="12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43800"/>
              </a:lnSpc>
              <a:spcBef>
                <a:spcPts val="10"/>
              </a:spcBef>
            </a:pPr>
            <a:r>
              <a:rPr sz="1200" dirty="0">
                <a:latin typeface="Times New Roman"/>
                <a:cs typeface="Times New Roman"/>
              </a:rPr>
              <a:t>tersebut </a:t>
            </a:r>
            <a:r>
              <a:rPr sz="1200" spc="-10" dirty="0">
                <a:latin typeface="Times New Roman"/>
                <a:cs typeface="Times New Roman"/>
              </a:rPr>
              <a:t>dengan </a:t>
            </a:r>
            <a:r>
              <a:rPr sz="1200" spc="-5" dirty="0">
                <a:latin typeface="Times New Roman"/>
                <a:cs typeface="Times New Roman"/>
              </a:rPr>
              <a:t>warna yang </a:t>
            </a:r>
            <a:r>
              <a:rPr sz="1200" dirty="0">
                <a:latin typeface="Times New Roman"/>
                <a:cs typeface="Times New Roman"/>
              </a:rPr>
              <a:t>sama. </a:t>
            </a:r>
            <a:r>
              <a:rPr sz="1200" spc="-5" dirty="0">
                <a:latin typeface="Times New Roman"/>
                <a:cs typeface="Times New Roman"/>
              </a:rPr>
              <a:t>Bila bidang yang </a:t>
            </a:r>
            <a:r>
              <a:rPr sz="1200" dirty="0">
                <a:latin typeface="Times New Roman"/>
                <a:cs typeface="Times New Roman"/>
              </a:rPr>
              <a:t>akan diisi </a:t>
            </a:r>
            <a:r>
              <a:rPr sz="1200" spc="-10" dirty="0">
                <a:latin typeface="Times New Roman"/>
                <a:cs typeface="Times New Roman"/>
              </a:rPr>
              <a:t>warna </a:t>
            </a:r>
            <a:r>
              <a:rPr sz="1200" spc="-5" dirty="0">
                <a:latin typeface="Times New Roman"/>
                <a:cs typeface="Times New Roman"/>
              </a:rPr>
              <a:t>mempunyai </a:t>
            </a:r>
            <a:r>
              <a:rPr sz="1200" dirty="0">
                <a:latin typeface="Times New Roman"/>
                <a:cs typeface="Times New Roman"/>
              </a:rPr>
              <a:t>beberapa  warna, pertama-tama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dilakukan adalah </a:t>
            </a:r>
            <a:r>
              <a:rPr sz="1200" spc="-5" dirty="0">
                <a:latin typeface="Times New Roman"/>
                <a:cs typeface="Times New Roman"/>
              </a:rPr>
              <a:t>membuat nilai piksel yang </a:t>
            </a:r>
            <a:r>
              <a:rPr sz="1200" dirty="0">
                <a:latin typeface="Times New Roman"/>
                <a:cs typeface="Times New Roman"/>
              </a:rPr>
              <a:t>baru, </a:t>
            </a:r>
            <a:r>
              <a:rPr sz="1200" spc="-5" dirty="0">
                <a:latin typeface="Times New Roman"/>
                <a:cs typeface="Times New Roman"/>
              </a:rPr>
              <a:t>sehingga </a:t>
            </a:r>
            <a:r>
              <a:rPr sz="1200" dirty="0">
                <a:latin typeface="Times New Roman"/>
                <a:cs typeface="Times New Roman"/>
              </a:rPr>
              <a:t>semua  piksel </a:t>
            </a:r>
            <a:r>
              <a:rPr sz="1200" spc="-5" dirty="0">
                <a:latin typeface="Times New Roman"/>
                <a:cs typeface="Times New Roman"/>
              </a:rPr>
              <a:t>mempunyai warna yang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sama.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72564" y="3036392"/>
            <a:ext cx="1162177" cy="12755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52725" y="3036567"/>
            <a:ext cx="3552825" cy="12095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40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547" y="810209"/>
            <a:ext cx="5760720" cy="10750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57200" algn="just">
              <a:lnSpc>
                <a:spcPct val="143500"/>
              </a:lnSpc>
              <a:spcBef>
                <a:spcPts val="95"/>
              </a:spcBef>
            </a:pPr>
            <a:r>
              <a:rPr sz="1200" spc="-5" dirty="0">
                <a:latin typeface="Times New Roman"/>
                <a:cs typeface="Times New Roman"/>
              </a:rPr>
              <a:t>Algoritma </a:t>
            </a:r>
            <a:r>
              <a:rPr sz="1200" i="1" dirty="0">
                <a:latin typeface="Times New Roman"/>
                <a:cs typeface="Times New Roman"/>
              </a:rPr>
              <a:t>Flood </a:t>
            </a:r>
            <a:r>
              <a:rPr sz="1200" i="1" spc="-5" dirty="0">
                <a:latin typeface="Times New Roman"/>
                <a:cs typeface="Times New Roman"/>
              </a:rPr>
              <a:t>Fill </a:t>
            </a:r>
            <a:r>
              <a:rPr sz="1200" spc="-10" dirty="0">
                <a:latin typeface="Times New Roman"/>
                <a:cs typeface="Times New Roman"/>
              </a:rPr>
              <a:t>bisa </a:t>
            </a:r>
            <a:r>
              <a:rPr sz="1200" spc="-5" dirty="0">
                <a:latin typeface="Times New Roman"/>
                <a:cs typeface="Times New Roman"/>
              </a:rPr>
              <a:t>lebih dioptimalkan dengan </a:t>
            </a:r>
            <a:r>
              <a:rPr sz="1200" dirty="0">
                <a:latin typeface="Times New Roman"/>
                <a:cs typeface="Times New Roman"/>
              </a:rPr>
              <a:t>menambahkan </a:t>
            </a:r>
            <a:r>
              <a:rPr sz="1200" spc="-5" dirty="0">
                <a:latin typeface="Times New Roman"/>
                <a:cs typeface="Times New Roman"/>
              </a:rPr>
              <a:t>fasilitas </a:t>
            </a:r>
            <a:r>
              <a:rPr sz="1200" dirty="0">
                <a:latin typeface="Times New Roman"/>
                <a:cs typeface="Times New Roman"/>
              </a:rPr>
              <a:t>scan </a:t>
            </a:r>
            <a:r>
              <a:rPr sz="1200" spc="-5" dirty="0">
                <a:latin typeface="Times New Roman"/>
                <a:cs typeface="Times New Roman"/>
              </a:rPr>
              <a:t>line  sehingga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spc="-5" dirty="0">
                <a:latin typeface="Times New Roman"/>
                <a:cs typeface="Times New Roman"/>
              </a:rPr>
              <a:t>tadinya </a:t>
            </a:r>
            <a:r>
              <a:rPr sz="1200" dirty="0">
                <a:latin typeface="Times New Roman"/>
                <a:cs typeface="Times New Roman"/>
              </a:rPr>
              <a:t>nilai piksel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akan </a:t>
            </a:r>
            <a:r>
              <a:rPr sz="1200" spc="-5" dirty="0">
                <a:latin typeface="Times New Roman"/>
                <a:cs typeface="Times New Roman"/>
              </a:rPr>
              <a:t>dimasukan disimpan </a:t>
            </a:r>
            <a:r>
              <a:rPr sz="1200" dirty="0">
                <a:latin typeface="Times New Roman"/>
                <a:cs typeface="Times New Roman"/>
              </a:rPr>
              <a:t>pada </a:t>
            </a:r>
            <a:r>
              <a:rPr sz="1200" i="1" spc="-5" dirty="0">
                <a:latin typeface="Times New Roman"/>
                <a:cs typeface="Times New Roman"/>
              </a:rPr>
              <a:t>stack </a:t>
            </a:r>
            <a:r>
              <a:rPr sz="1200" spc="-5" dirty="0">
                <a:latin typeface="Times New Roman"/>
                <a:cs typeface="Times New Roman"/>
              </a:rPr>
              <a:t>namun  </a:t>
            </a:r>
            <a:r>
              <a:rPr sz="1200" dirty="0">
                <a:latin typeface="Times New Roman"/>
                <a:cs typeface="Times New Roman"/>
              </a:rPr>
              <a:t>sekarang tidak </a:t>
            </a:r>
            <a:r>
              <a:rPr sz="1200" spc="-5" dirty="0">
                <a:latin typeface="Times New Roman"/>
                <a:cs typeface="Times New Roman"/>
              </a:rPr>
              <a:t>dilakukan </a:t>
            </a:r>
            <a:r>
              <a:rPr sz="1200" dirty="0">
                <a:latin typeface="Times New Roman"/>
                <a:cs typeface="Times New Roman"/>
              </a:rPr>
              <a:t>tetapi cukup </a:t>
            </a:r>
            <a:r>
              <a:rPr sz="1200" spc="-10" dirty="0">
                <a:latin typeface="Times New Roman"/>
                <a:cs typeface="Times New Roman"/>
              </a:rPr>
              <a:t>dengan </a:t>
            </a:r>
            <a:r>
              <a:rPr sz="1200" spc="-5" dirty="0">
                <a:latin typeface="Times New Roman"/>
                <a:cs typeface="Times New Roman"/>
              </a:rPr>
              <a:t>menginspeksi </a:t>
            </a:r>
            <a:r>
              <a:rPr sz="1200" dirty="0">
                <a:latin typeface="Times New Roman"/>
                <a:cs typeface="Times New Roman"/>
              </a:rPr>
              <a:t>nilai piksel di </a:t>
            </a:r>
            <a:r>
              <a:rPr sz="1200" spc="-5" dirty="0">
                <a:latin typeface="Times New Roman"/>
                <a:cs typeface="Times New Roman"/>
              </a:rPr>
              <a:t>sekitar, Dengan  </a:t>
            </a:r>
            <a:r>
              <a:rPr sz="1200" dirty="0">
                <a:latin typeface="Times New Roman"/>
                <a:cs typeface="Times New Roman"/>
              </a:rPr>
              <a:t>demikian terjadi </a:t>
            </a:r>
            <a:r>
              <a:rPr sz="1200" spc="-5" dirty="0">
                <a:latin typeface="Times New Roman"/>
                <a:cs typeface="Times New Roman"/>
              </a:rPr>
              <a:t>optimasi </a:t>
            </a:r>
            <a:r>
              <a:rPr sz="1200" dirty="0">
                <a:latin typeface="Times New Roman"/>
                <a:cs typeface="Times New Roman"/>
              </a:rPr>
              <a:t>terhadap </a:t>
            </a:r>
            <a:r>
              <a:rPr sz="1200" spc="-5" dirty="0">
                <a:latin typeface="Times New Roman"/>
                <a:cs typeface="Times New Roman"/>
              </a:rPr>
              <a:t>memory. Gambar </a:t>
            </a:r>
            <a:r>
              <a:rPr sz="1200" dirty="0">
                <a:latin typeface="Times New Roman"/>
                <a:cs typeface="Times New Roman"/>
              </a:rPr>
              <a:t>di bawah </a:t>
            </a:r>
            <a:r>
              <a:rPr sz="1200" spc="-5" dirty="0">
                <a:latin typeface="Times New Roman"/>
                <a:cs typeface="Times New Roman"/>
              </a:rPr>
              <a:t>mengilustrasikan proses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ini.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34639" y="4564379"/>
            <a:ext cx="18929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Times New Roman"/>
                <a:cs typeface="Times New Roman"/>
              </a:rPr>
              <a:t>Gambar 3.6 </a:t>
            </a:r>
            <a:r>
              <a:rPr sz="1100" b="1" spc="-10" dirty="0">
                <a:latin typeface="Times New Roman"/>
                <a:cs typeface="Times New Roman"/>
              </a:rPr>
              <a:t>Ilustrasi </a:t>
            </a:r>
            <a:r>
              <a:rPr sz="1100" b="1" i="1" dirty="0">
                <a:latin typeface="Times New Roman"/>
                <a:cs typeface="Times New Roman"/>
              </a:rPr>
              <a:t>Flood</a:t>
            </a:r>
            <a:r>
              <a:rPr sz="1100" b="1" i="1" spc="15" dirty="0">
                <a:latin typeface="Times New Roman"/>
                <a:cs typeface="Times New Roman"/>
              </a:rPr>
              <a:t> </a:t>
            </a:r>
            <a:r>
              <a:rPr sz="1100" b="1" i="1" spc="-10" dirty="0">
                <a:latin typeface="Times New Roman"/>
                <a:cs typeface="Times New Roman"/>
              </a:rPr>
              <a:t>Fill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700" y="5303469"/>
            <a:ext cx="5603240" cy="156781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1200" spc="-5" dirty="0">
                <a:latin typeface="Times New Roman"/>
                <a:cs typeface="Times New Roman"/>
              </a:rPr>
              <a:t>Algoritmanya </a:t>
            </a:r>
            <a:r>
              <a:rPr sz="1200" dirty="0">
                <a:latin typeface="Times New Roman"/>
                <a:cs typeface="Times New Roman"/>
              </a:rPr>
              <a:t>secara </a:t>
            </a:r>
            <a:r>
              <a:rPr sz="1200" spc="-5" dirty="0">
                <a:latin typeface="Times New Roman"/>
                <a:cs typeface="Times New Roman"/>
              </a:rPr>
              <a:t>umum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spc="-10" dirty="0">
                <a:latin typeface="Times New Roman"/>
                <a:cs typeface="Times New Roman"/>
              </a:rPr>
              <a:t>sebagai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berikut:</a:t>
            </a:r>
            <a:endParaRPr sz="1200">
              <a:latin typeface="Times New Roman"/>
              <a:cs typeface="Times New Roman"/>
            </a:endParaRPr>
          </a:p>
          <a:p>
            <a:pPr marL="469265" marR="5080" indent="-228600">
              <a:lnSpc>
                <a:spcPts val="2039"/>
              </a:lnSpc>
              <a:spcBef>
                <a:spcPts val="125"/>
              </a:spcBef>
              <a:buAutoNum type="arabicPeriod"/>
              <a:tabLst>
                <a:tab pos="469900" algn="l"/>
              </a:tabLst>
            </a:pPr>
            <a:r>
              <a:rPr sz="1200" spc="-5" dirty="0">
                <a:latin typeface="Courier New"/>
                <a:cs typeface="Courier New"/>
              </a:rPr>
              <a:t>Find the intersections of the scan line with all edges,  sort them in increasing order of x-coordinates: {a1,</a:t>
            </a:r>
            <a:r>
              <a:rPr sz="1200" spc="12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a2,</a:t>
            </a:r>
            <a:endParaRPr sz="1200">
              <a:latin typeface="Courier New"/>
              <a:cs typeface="Courier New"/>
            </a:endParaRPr>
          </a:p>
          <a:p>
            <a:pPr marL="469265">
              <a:lnSpc>
                <a:spcPct val="100000"/>
              </a:lnSpc>
              <a:spcBef>
                <a:spcPts val="434"/>
              </a:spcBef>
            </a:pPr>
            <a:r>
              <a:rPr sz="1200" spc="-5" dirty="0">
                <a:latin typeface="Courier New"/>
                <a:cs typeface="Courier New"/>
              </a:rPr>
              <a:t>…, an} = {a, b, c,</a:t>
            </a:r>
            <a:r>
              <a:rPr sz="1200" spc="-1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d}</a:t>
            </a:r>
            <a:endParaRPr sz="1200">
              <a:latin typeface="Courier New"/>
              <a:cs typeface="Courier New"/>
            </a:endParaRPr>
          </a:p>
          <a:p>
            <a:pPr marL="469265" marR="279400" indent="-228600">
              <a:lnSpc>
                <a:spcPct val="140300"/>
              </a:lnSpc>
              <a:spcBef>
                <a:spcPts val="20"/>
              </a:spcBef>
              <a:buAutoNum type="arabicPeriod" startAt="2"/>
              <a:tabLst>
                <a:tab pos="469900" algn="l"/>
              </a:tabLst>
            </a:pPr>
            <a:r>
              <a:rPr sz="1200" spc="-5" dirty="0">
                <a:latin typeface="Courier New"/>
                <a:cs typeface="Courier New"/>
              </a:rPr>
              <a:t>Fill in all piksels between a2k and a2k+1. E.g. those  between a and b, and between c and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d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1700" y="7317740"/>
            <a:ext cx="5756910" cy="1897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indent="-297815" algn="just">
              <a:lnSpc>
                <a:spcPct val="100000"/>
              </a:lnSpc>
              <a:spcBef>
                <a:spcPts val="100"/>
              </a:spcBef>
              <a:buFont typeface="Times New Roman"/>
              <a:buAutoNum type="romanUcPeriod" startAt="3"/>
              <a:tabLst>
                <a:tab pos="310515" algn="l"/>
              </a:tabLst>
            </a:pPr>
            <a:r>
              <a:rPr sz="1400" b="1" dirty="0">
                <a:latin typeface="Times New Roman"/>
                <a:cs typeface="Times New Roman"/>
              </a:rPr>
              <a:t>4 </a:t>
            </a:r>
            <a:r>
              <a:rPr sz="1400" b="1" spc="-5" dirty="0">
                <a:latin typeface="Times New Roman"/>
                <a:cs typeface="Times New Roman"/>
              </a:rPr>
              <a:t>Karakter dan Pembentukan</a:t>
            </a:r>
            <a:r>
              <a:rPr sz="1400" b="1" spc="-114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Karakter</a:t>
            </a:r>
            <a:endParaRPr sz="1400">
              <a:latin typeface="Times New Roman"/>
              <a:cs typeface="Times New Roman"/>
            </a:endParaRPr>
          </a:p>
          <a:p>
            <a:pPr marL="12700" marR="5080" indent="457200" algn="just">
              <a:lnSpc>
                <a:spcPct val="143700"/>
              </a:lnSpc>
              <a:spcBef>
                <a:spcPts val="550"/>
              </a:spcBef>
            </a:pPr>
            <a:r>
              <a:rPr sz="1200" spc="-5" dirty="0">
                <a:latin typeface="Times New Roman"/>
                <a:cs typeface="Times New Roman"/>
              </a:rPr>
              <a:t>Huruf, angka </a:t>
            </a:r>
            <a:r>
              <a:rPr sz="1200" dirty="0">
                <a:latin typeface="Times New Roman"/>
                <a:cs typeface="Times New Roman"/>
              </a:rPr>
              <a:t>dan karakter lain </a:t>
            </a:r>
            <a:r>
              <a:rPr sz="1200" spc="-5" dirty="0">
                <a:latin typeface="Times New Roman"/>
                <a:cs typeface="Times New Roman"/>
              </a:rPr>
              <a:t>dapat ditampilkan dalam berbagai </a:t>
            </a:r>
            <a:r>
              <a:rPr sz="1200" dirty="0">
                <a:latin typeface="Times New Roman"/>
                <a:cs typeface="Times New Roman"/>
              </a:rPr>
              <a:t>ukuran </a:t>
            </a:r>
            <a:r>
              <a:rPr sz="1200" spc="-5" dirty="0">
                <a:latin typeface="Times New Roman"/>
                <a:cs typeface="Times New Roman"/>
              </a:rPr>
              <a:t>(size) </a:t>
            </a:r>
            <a:r>
              <a:rPr sz="1200" dirty="0">
                <a:latin typeface="Times New Roman"/>
                <a:cs typeface="Times New Roman"/>
              </a:rPr>
              <a:t>dan  </a:t>
            </a:r>
            <a:r>
              <a:rPr sz="1200" spc="-5" dirty="0">
                <a:latin typeface="Times New Roman"/>
                <a:cs typeface="Times New Roman"/>
              </a:rPr>
              <a:t>style. </a:t>
            </a:r>
            <a:r>
              <a:rPr sz="1200" dirty="0">
                <a:latin typeface="Times New Roman"/>
                <a:cs typeface="Times New Roman"/>
              </a:rPr>
              <a:t>Jenis huruf </a:t>
            </a:r>
            <a:r>
              <a:rPr sz="1200" spc="-5" dirty="0">
                <a:latin typeface="Times New Roman"/>
                <a:cs typeface="Times New Roman"/>
              </a:rPr>
              <a:t>atau typeface dikelompokkan menjadi beberapa kelompok </a:t>
            </a:r>
            <a:r>
              <a:rPr sz="1200" dirty="0">
                <a:latin typeface="Times New Roman"/>
                <a:cs typeface="Times New Roman"/>
              </a:rPr>
              <a:t>antara </a:t>
            </a:r>
            <a:r>
              <a:rPr sz="1200" spc="-5" dirty="0">
                <a:latin typeface="Times New Roman"/>
                <a:cs typeface="Times New Roman"/>
              </a:rPr>
              <a:t>lain  menjadi </a:t>
            </a:r>
            <a:r>
              <a:rPr sz="1200" dirty="0">
                <a:latin typeface="Times New Roman"/>
                <a:cs typeface="Times New Roman"/>
              </a:rPr>
              <a:t>4 macam, </a:t>
            </a:r>
            <a:r>
              <a:rPr sz="1200" spc="-5" dirty="0">
                <a:latin typeface="Times New Roman"/>
                <a:cs typeface="Times New Roman"/>
              </a:rPr>
              <a:t>yaitu </a:t>
            </a:r>
            <a:r>
              <a:rPr sz="1200" dirty="0">
                <a:latin typeface="Times New Roman"/>
                <a:cs typeface="Times New Roman"/>
              </a:rPr>
              <a:t>serif, </a:t>
            </a:r>
            <a:r>
              <a:rPr sz="1200" spc="-5" dirty="0">
                <a:latin typeface="Times New Roman"/>
                <a:cs typeface="Times New Roman"/>
              </a:rPr>
              <a:t>sanserif, egyptian </a:t>
            </a:r>
            <a:r>
              <a:rPr sz="1200" dirty="0">
                <a:latin typeface="Times New Roman"/>
                <a:cs typeface="Times New Roman"/>
              </a:rPr>
              <a:t>dan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dekoratif.</a:t>
            </a:r>
            <a:endParaRPr sz="1200">
              <a:latin typeface="Times New Roman"/>
              <a:cs typeface="Times New Roman"/>
            </a:endParaRPr>
          </a:p>
          <a:p>
            <a:pPr marL="698500" lvl="1" indent="-228600" algn="just">
              <a:lnSpc>
                <a:spcPct val="100000"/>
              </a:lnSpc>
              <a:spcBef>
                <a:spcPts val="720"/>
              </a:spcBef>
              <a:buFont typeface="Symbol"/>
              <a:buChar char=""/>
              <a:tabLst>
                <a:tab pos="698500" algn="l"/>
              </a:tabLst>
            </a:pPr>
            <a:r>
              <a:rPr sz="1200" b="1" dirty="0">
                <a:latin typeface="Times New Roman"/>
                <a:cs typeface="Times New Roman"/>
              </a:rPr>
              <a:t>Serif</a:t>
            </a:r>
            <a:endParaRPr sz="1200">
              <a:latin typeface="Times New Roman"/>
              <a:cs typeface="Times New Roman"/>
            </a:endParaRPr>
          </a:p>
          <a:p>
            <a:pPr marL="731520" marR="297180" algn="just">
              <a:lnSpc>
                <a:spcPts val="2080"/>
              </a:lnSpc>
              <a:spcBef>
                <a:spcPts val="155"/>
              </a:spcBef>
            </a:pPr>
            <a:r>
              <a:rPr sz="1200" spc="-10" dirty="0">
                <a:latin typeface="Times New Roman"/>
                <a:cs typeface="Times New Roman"/>
              </a:rPr>
              <a:t>Huruf </a:t>
            </a:r>
            <a:r>
              <a:rPr sz="1200" dirty="0">
                <a:latin typeface="Times New Roman"/>
                <a:cs typeface="Times New Roman"/>
              </a:rPr>
              <a:t>dalam </a:t>
            </a:r>
            <a:r>
              <a:rPr sz="1200" spc="-5" dirty="0">
                <a:latin typeface="Times New Roman"/>
                <a:cs typeface="Times New Roman"/>
              </a:rPr>
              <a:t>kategori </a:t>
            </a:r>
            <a:r>
              <a:rPr sz="1200" dirty="0">
                <a:latin typeface="Times New Roman"/>
                <a:cs typeface="Times New Roman"/>
              </a:rPr>
              <a:t>serif </a:t>
            </a:r>
            <a:r>
              <a:rPr sz="1200" spc="-5" dirty="0">
                <a:latin typeface="Times New Roman"/>
                <a:cs typeface="Times New Roman"/>
              </a:rPr>
              <a:t>mempunyai </a:t>
            </a:r>
            <a:r>
              <a:rPr sz="1200" dirty="0">
                <a:latin typeface="Times New Roman"/>
                <a:cs typeface="Times New Roman"/>
              </a:rPr>
              <a:t>kait pada </a:t>
            </a:r>
            <a:r>
              <a:rPr sz="1200" spc="-10" dirty="0">
                <a:latin typeface="Times New Roman"/>
                <a:cs typeface="Times New Roman"/>
              </a:rPr>
              <a:t>ujungnya. </a:t>
            </a:r>
            <a:r>
              <a:rPr sz="1200" spc="-5" dirty="0">
                <a:latin typeface="Times New Roman"/>
                <a:cs typeface="Times New Roman"/>
              </a:rPr>
              <a:t>Misalnya </a:t>
            </a:r>
            <a:r>
              <a:rPr sz="1200" dirty="0">
                <a:latin typeface="Times New Roman"/>
                <a:cs typeface="Times New Roman"/>
              </a:rPr>
              <a:t>: </a:t>
            </a:r>
            <a:r>
              <a:rPr sz="1200" spc="5" dirty="0">
                <a:latin typeface="Times New Roman"/>
                <a:cs typeface="Times New Roman"/>
              </a:rPr>
              <a:t>Times  </a:t>
            </a:r>
            <a:r>
              <a:rPr sz="1200" spc="-5" dirty="0">
                <a:latin typeface="Times New Roman"/>
                <a:cs typeface="Times New Roman"/>
              </a:rPr>
              <a:t>New </a:t>
            </a:r>
            <a:r>
              <a:rPr sz="1200" dirty="0">
                <a:latin typeface="Times New Roman"/>
                <a:cs typeface="Times New Roman"/>
              </a:rPr>
              <a:t>Roman, </a:t>
            </a:r>
            <a:r>
              <a:rPr sz="1200" spc="-10" dirty="0">
                <a:latin typeface="Times New Roman"/>
                <a:cs typeface="Times New Roman"/>
              </a:rPr>
              <a:t>Book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Antiqua.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69895" y="2041493"/>
            <a:ext cx="3272257" cy="23415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41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822858"/>
            <a:ext cx="5714365" cy="426275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698500" indent="-229235">
              <a:lnSpc>
                <a:spcPct val="100000"/>
              </a:lnSpc>
              <a:spcBef>
                <a:spcPts val="720"/>
              </a:spcBef>
              <a:buFont typeface="Symbol"/>
              <a:buChar char=""/>
              <a:tabLst>
                <a:tab pos="697865" algn="l"/>
                <a:tab pos="6985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Sanserif</a:t>
            </a:r>
            <a:endParaRPr sz="1200">
              <a:latin typeface="Times New Roman"/>
              <a:cs typeface="Times New Roman"/>
            </a:endParaRPr>
          </a:p>
          <a:p>
            <a:pPr marL="731520" marR="130175">
              <a:lnSpc>
                <a:spcPct val="143100"/>
              </a:lnSpc>
            </a:pPr>
            <a:r>
              <a:rPr sz="1200" spc="-10" dirty="0">
                <a:latin typeface="Times New Roman"/>
                <a:cs typeface="Times New Roman"/>
              </a:rPr>
              <a:t>Huruf </a:t>
            </a:r>
            <a:r>
              <a:rPr sz="1200" dirty="0">
                <a:latin typeface="Times New Roman"/>
                <a:cs typeface="Times New Roman"/>
              </a:rPr>
              <a:t>dalam </a:t>
            </a:r>
            <a:r>
              <a:rPr sz="1200" spc="-5" dirty="0">
                <a:latin typeface="Times New Roman"/>
                <a:cs typeface="Times New Roman"/>
              </a:rPr>
              <a:t>kategori sanserif tidak mempunyai </a:t>
            </a:r>
            <a:r>
              <a:rPr sz="1200" dirty="0">
                <a:latin typeface="Times New Roman"/>
                <a:cs typeface="Times New Roman"/>
              </a:rPr>
              <a:t>kait pada </a:t>
            </a:r>
            <a:r>
              <a:rPr sz="1200" spc="-10" dirty="0">
                <a:latin typeface="Times New Roman"/>
                <a:cs typeface="Times New Roman"/>
              </a:rPr>
              <a:t>ujungnya. </a:t>
            </a:r>
            <a:r>
              <a:rPr sz="1200" spc="-5" dirty="0">
                <a:latin typeface="Times New Roman"/>
                <a:cs typeface="Times New Roman"/>
              </a:rPr>
              <a:t>Misalnya </a:t>
            </a:r>
            <a:r>
              <a:rPr sz="1200" dirty="0">
                <a:latin typeface="Times New Roman"/>
                <a:cs typeface="Times New Roman"/>
              </a:rPr>
              <a:t>:  </a:t>
            </a:r>
            <a:r>
              <a:rPr sz="1200" spc="-5" dirty="0">
                <a:latin typeface="Times New Roman"/>
                <a:cs typeface="Times New Roman"/>
              </a:rPr>
              <a:t>Arial,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Helvetica,Ttahoma.</a:t>
            </a:r>
            <a:endParaRPr sz="1200">
              <a:latin typeface="Times New Roman"/>
              <a:cs typeface="Times New Roman"/>
            </a:endParaRPr>
          </a:p>
          <a:p>
            <a:pPr marL="698500" indent="-229235">
              <a:lnSpc>
                <a:spcPct val="100000"/>
              </a:lnSpc>
              <a:spcBef>
                <a:spcPts val="740"/>
              </a:spcBef>
              <a:buFont typeface="Symbol"/>
              <a:buChar char=""/>
              <a:tabLst>
                <a:tab pos="697865" algn="l"/>
                <a:tab pos="6985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Egyptian</a:t>
            </a:r>
            <a:endParaRPr sz="1200">
              <a:latin typeface="Times New Roman"/>
              <a:cs typeface="Times New Roman"/>
            </a:endParaRPr>
          </a:p>
          <a:p>
            <a:pPr marL="730885" marR="5080">
              <a:lnSpc>
                <a:spcPct val="143100"/>
              </a:lnSpc>
            </a:pPr>
            <a:r>
              <a:rPr sz="1200" spc="-10" dirty="0">
                <a:latin typeface="Times New Roman"/>
                <a:cs typeface="Times New Roman"/>
              </a:rPr>
              <a:t>Huruf </a:t>
            </a:r>
            <a:r>
              <a:rPr sz="1200" dirty="0">
                <a:latin typeface="Times New Roman"/>
                <a:cs typeface="Times New Roman"/>
              </a:rPr>
              <a:t>dalam </a:t>
            </a:r>
            <a:r>
              <a:rPr sz="1200" spc="-5" dirty="0">
                <a:latin typeface="Times New Roman"/>
                <a:cs typeface="Times New Roman"/>
              </a:rPr>
              <a:t>kategori </a:t>
            </a:r>
            <a:r>
              <a:rPr sz="1200" i="1" dirty="0">
                <a:latin typeface="Times New Roman"/>
                <a:cs typeface="Times New Roman"/>
              </a:rPr>
              <a:t>egyptian </a:t>
            </a:r>
            <a:r>
              <a:rPr sz="1200" spc="-5" dirty="0">
                <a:latin typeface="Times New Roman"/>
                <a:cs typeface="Times New Roman"/>
              </a:rPr>
              <a:t>mempunyai kait dengan </a:t>
            </a:r>
            <a:r>
              <a:rPr sz="1200" dirty="0">
                <a:latin typeface="Times New Roman"/>
                <a:cs typeface="Times New Roman"/>
              </a:rPr>
              <a:t>bentuk </a:t>
            </a:r>
            <a:r>
              <a:rPr sz="1200" spc="-10" dirty="0">
                <a:latin typeface="Times New Roman"/>
                <a:cs typeface="Times New Roman"/>
              </a:rPr>
              <a:t>segi </a:t>
            </a:r>
            <a:r>
              <a:rPr sz="1200" spc="-5" dirty="0">
                <a:latin typeface="Times New Roman"/>
                <a:cs typeface="Times New Roman"/>
              </a:rPr>
              <a:t>empat yang  mempunyai </a:t>
            </a:r>
            <a:r>
              <a:rPr sz="1200" dirty="0">
                <a:latin typeface="Times New Roman"/>
                <a:cs typeface="Times New Roman"/>
              </a:rPr>
              <a:t>karakter kokoh. </a:t>
            </a:r>
            <a:r>
              <a:rPr sz="1200" spc="-5" dirty="0">
                <a:latin typeface="Times New Roman"/>
                <a:cs typeface="Times New Roman"/>
              </a:rPr>
              <a:t>Dikenal juga sebagai </a:t>
            </a:r>
            <a:r>
              <a:rPr sz="1200" dirty="0">
                <a:latin typeface="Times New Roman"/>
                <a:cs typeface="Times New Roman"/>
              </a:rPr>
              <a:t>Slab serif, </a:t>
            </a:r>
            <a:r>
              <a:rPr sz="1200" spc="-5" dirty="0">
                <a:latin typeface="Times New Roman"/>
                <a:cs typeface="Times New Roman"/>
              </a:rPr>
              <a:t>Mechanistic,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Square</a:t>
            </a:r>
            <a:endParaRPr sz="1200">
              <a:latin typeface="Times New Roman"/>
              <a:cs typeface="Times New Roman"/>
            </a:endParaRPr>
          </a:p>
          <a:p>
            <a:pPr marL="731520">
              <a:lnSpc>
                <a:spcPct val="100000"/>
              </a:lnSpc>
              <a:spcBef>
                <a:spcPts val="640"/>
              </a:spcBef>
            </a:pPr>
            <a:r>
              <a:rPr sz="1200" dirty="0">
                <a:latin typeface="Times New Roman"/>
                <a:cs typeface="Times New Roman"/>
              </a:rPr>
              <a:t>serif.</a:t>
            </a:r>
            <a:endParaRPr sz="1200">
              <a:latin typeface="Times New Roman"/>
              <a:cs typeface="Times New Roman"/>
            </a:endParaRPr>
          </a:p>
          <a:p>
            <a:pPr marL="698500" indent="-229235">
              <a:lnSpc>
                <a:spcPct val="100000"/>
              </a:lnSpc>
              <a:spcBef>
                <a:spcPts val="720"/>
              </a:spcBef>
              <a:buFont typeface="Symbol"/>
              <a:buChar char=""/>
              <a:tabLst>
                <a:tab pos="697865" algn="l"/>
                <a:tab pos="6985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Dekoratif</a:t>
            </a:r>
            <a:endParaRPr sz="1200">
              <a:latin typeface="Times New Roman"/>
              <a:cs typeface="Times New Roman"/>
            </a:endParaRPr>
          </a:p>
          <a:p>
            <a:pPr marL="731520" marR="120650">
              <a:lnSpc>
                <a:spcPct val="143100"/>
              </a:lnSpc>
            </a:pPr>
            <a:r>
              <a:rPr sz="1200" spc="-10" dirty="0">
                <a:latin typeface="Times New Roman"/>
                <a:cs typeface="Times New Roman"/>
              </a:rPr>
              <a:t>Huruf </a:t>
            </a:r>
            <a:r>
              <a:rPr sz="1200" dirty="0">
                <a:latin typeface="Times New Roman"/>
                <a:cs typeface="Times New Roman"/>
              </a:rPr>
              <a:t>dalam </a:t>
            </a:r>
            <a:r>
              <a:rPr sz="1200" spc="-5" dirty="0">
                <a:latin typeface="Times New Roman"/>
                <a:cs typeface="Times New Roman"/>
              </a:rPr>
              <a:t>kategori </a:t>
            </a:r>
            <a:r>
              <a:rPr sz="1200" dirty="0">
                <a:latin typeface="Times New Roman"/>
                <a:cs typeface="Times New Roman"/>
              </a:rPr>
              <a:t>dekoratif </a:t>
            </a:r>
            <a:r>
              <a:rPr sz="1200" spc="-5" dirty="0">
                <a:latin typeface="Times New Roman"/>
                <a:cs typeface="Times New Roman"/>
              </a:rPr>
              <a:t>mempunyai </a:t>
            </a:r>
            <a:r>
              <a:rPr sz="1200" dirty="0">
                <a:latin typeface="Times New Roman"/>
                <a:cs typeface="Times New Roman"/>
              </a:rPr>
              <a:t>bentuk indah. </a:t>
            </a:r>
            <a:r>
              <a:rPr sz="1200" spc="-10" dirty="0">
                <a:latin typeface="Times New Roman"/>
                <a:cs typeface="Times New Roman"/>
              </a:rPr>
              <a:t>Misalnya </a:t>
            </a:r>
            <a:r>
              <a:rPr sz="1200" spc="-5" dirty="0">
                <a:latin typeface="Times New Roman"/>
                <a:cs typeface="Times New Roman"/>
              </a:rPr>
              <a:t>:monotype  corsiva</a:t>
            </a:r>
            <a:endParaRPr sz="1200">
              <a:latin typeface="Times New Roman"/>
              <a:cs typeface="Times New Roman"/>
            </a:endParaRPr>
          </a:p>
          <a:p>
            <a:pPr marL="698500" indent="-229235">
              <a:lnSpc>
                <a:spcPct val="100000"/>
              </a:lnSpc>
              <a:spcBef>
                <a:spcPts val="740"/>
              </a:spcBef>
              <a:buFont typeface="Symbol"/>
              <a:buChar char=""/>
              <a:tabLst>
                <a:tab pos="697865" algn="l"/>
                <a:tab pos="6985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Monospace</a:t>
            </a:r>
            <a:endParaRPr sz="1200">
              <a:latin typeface="Times New Roman"/>
              <a:cs typeface="Times New Roman"/>
            </a:endParaRPr>
          </a:p>
          <a:p>
            <a:pPr marL="730885" marR="77470">
              <a:lnSpc>
                <a:spcPct val="143100"/>
              </a:lnSpc>
            </a:pPr>
            <a:r>
              <a:rPr sz="1200" spc="-10" dirty="0">
                <a:latin typeface="Times New Roman"/>
                <a:cs typeface="Times New Roman"/>
              </a:rPr>
              <a:t>Huruf </a:t>
            </a:r>
            <a:r>
              <a:rPr sz="1200" dirty="0">
                <a:latin typeface="Times New Roman"/>
                <a:cs typeface="Times New Roman"/>
              </a:rPr>
              <a:t>dalam </a:t>
            </a:r>
            <a:r>
              <a:rPr sz="1200" spc="-5" dirty="0">
                <a:latin typeface="Times New Roman"/>
                <a:cs typeface="Times New Roman"/>
              </a:rPr>
              <a:t>kategori monospace </a:t>
            </a:r>
            <a:r>
              <a:rPr sz="1200" dirty="0">
                <a:latin typeface="Times New Roman"/>
                <a:cs typeface="Times New Roman"/>
              </a:rPr>
              <a:t>disebut </a:t>
            </a:r>
            <a:r>
              <a:rPr sz="1200" spc="-10" dirty="0">
                <a:latin typeface="Times New Roman"/>
                <a:cs typeface="Times New Roman"/>
              </a:rPr>
              <a:t>juga </a:t>
            </a:r>
            <a:r>
              <a:rPr sz="1200" i="1" dirty="0">
                <a:latin typeface="Times New Roman"/>
                <a:cs typeface="Times New Roman"/>
              </a:rPr>
              <a:t>non </a:t>
            </a:r>
            <a:r>
              <a:rPr sz="1200" i="1" spc="-5" dirty="0">
                <a:latin typeface="Times New Roman"/>
                <a:cs typeface="Times New Roman"/>
              </a:rPr>
              <a:t>proportional </a:t>
            </a:r>
            <a:r>
              <a:rPr sz="1200" i="1" dirty="0">
                <a:latin typeface="Times New Roman"/>
                <a:cs typeface="Times New Roman"/>
              </a:rPr>
              <a:t>spacing </a:t>
            </a:r>
            <a:r>
              <a:rPr sz="1200" dirty="0">
                <a:latin typeface="Times New Roman"/>
                <a:cs typeface="Times New Roman"/>
              </a:rPr>
              <a:t>dimana  ukuran huruf tidak </a:t>
            </a:r>
            <a:r>
              <a:rPr sz="1200" spc="-5" dirty="0">
                <a:latin typeface="Times New Roman"/>
                <a:cs typeface="Times New Roman"/>
              </a:rPr>
              <a:t>bervariasi atau </a:t>
            </a:r>
            <a:r>
              <a:rPr sz="1200" dirty="0">
                <a:latin typeface="Times New Roman"/>
                <a:cs typeface="Times New Roman"/>
              </a:rPr>
              <a:t>tetap. </a:t>
            </a:r>
            <a:r>
              <a:rPr sz="1200" spc="-5" dirty="0">
                <a:latin typeface="Times New Roman"/>
                <a:cs typeface="Times New Roman"/>
              </a:rPr>
              <a:t>Misalnya </a:t>
            </a:r>
            <a:r>
              <a:rPr sz="1200" dirty="0">
                <a:latin typeface="Times New Roman"/>
                <a:cs typeface="Times New Roman"/>
              </a:rPr>
              <a:t>antara huruf I dan huruf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M,</a:t>
            </a:r>
            <a:endParaRPr sz="1200">
              <a:latin typeface="Times New Roman"/>
              <a:cs typeface="Times New Roman"/>
            </a:endParaRPr>
          </a:p>
          <a:p>
            <a:pPr marL="730885">
              <a:lnSpc>
                <a:spcPct val="100000"/>
              </a:lnSpc>
              <a:spcBef>
                <a:spcPts val="640"/>
              </a:spcBef>
            </a:pPr>
            <a:r>
              <a:rPr sz="1200" dirty="0">
                <a:latin typeface="Times New Roman"/>
                <a:cs typeface="Times New Roman"/>
              </a:rPr>
              <a:t>ukuran </a:t>
            </a:r>
            <a:r>
              <a:rPr sz="1200" spc="-5" dirty="0">
                <a:latin typeface="Times New Roman"/>
                <a:cs typeface="Times New Roman"/>
              </a:rPr>
              <a:t>lebarnya</a:t>
            </a:r>
            <a:r>
              <a:rPr sz="1200" dirty="0">
                <a:latin typeface="Times New Roman"/>
                <a:cs typeface="Times New Roman"/>
              </a:rPr>
              <a:t> sama.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Times New Roman"/>
                <a:cs typeface="Times New Roman"/>
              </a:rPr>
              <a:t>Berikut </a:t>
            </a:r>
            <a:r>
              <a:rPr sz="1200" dirty="0">
                <a:latin typeface="Times New Roman"/>
                <a:cs typeface="Times New Roman"/>
              </a:rPr>
              <a:t>ini adalah </a:t>
            </a:r>
            <a:r>
              <a:rPr sz="1200" spc="-5" dirty="0">
                <a:latin typeface="Times New Roman"/>
                <a:cs typeface="Times New Roman"/>
              </a:rPr>
              <a:t>visualisasi tipe </a:t>
            </a:r>
            <a:r>
              <a:rPr sz="1200" dirty="0">
                <a:latin typeface="Times New Roman"/>
                <a:cs typeface="Times New Roman"/>
              </a:rPr>
              <a:t>huruf </a:t>
            </a:r>
            <a:r>
              <a:rPr sz="1200" spc="-10" dirty="0">
                <a:latin typeface="Times New Roman"/>
                <a:cs typeface="Times New Roman"/>
              </a:rPr>
              <a:t>yang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populer.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37984" y="5480639"/>
            <a:ext cx="5214600" cy="34228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42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65627" y="953514"/>
            <a:ext cx="5215549" cy="34421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4490720"/>
            <a:ext cx="5732030" cy="27863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63432" y="7364717"/>
            <a:ext cx="3434079" cy="23634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43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3677920" y="9874334"/>
            <a:ext cx="205104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sz="1200" dirty="0">
                <a:latin typeface="Times New Roman"/>
                <a:cs typeface="Times New Roman"/>
              </a:rPr>
              <a:t>5</a:t>
            </a:fld>
            <a:endParaRPr sz="1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01700" y="889000"/>
            <a:ext cx="38747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MODUL </a:t>
            </a:r>
            <a:r>
              <a:rPr sz="1200" b="1" spc="-10" dirty="0">
                <a:latin typeface="Times New Roman"/>
                <a:cs typeface="Times New Roman"/>
              </a:rPr>
              <a:t>IX </a:t>
            </a:r>
            <a:r>
              <a:rPr sz="1200" b="1" spc="-5" dirty="0">
                <a:latin typeface="Times New Roman"/>
                <a:cs typeface="Times New Roman"/>
              </a:rPr>
              <a:t>DASAR-DASAR PEMROGRAMAN</a:t>
            </a:r>
            <a:r>
              <a:rPr sz="1200" b="1" spc="-2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GRAFIS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58747" y="1069289"/>
            <a:ext cx="297815" cy="1282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37500"/>
              </a:lnSpc>
              <a:spcBef>
                <a:spcPts val="100"/>
              </a:spcBef>
            </a:pPr>
            <a:r>
              <a:rPr sz="1200" spc="-25" dirty="0">
                <a:latin typeface="Times New Roman"/>
                <a:cs typeface="Times New Roman"/>
              </a:rPr>
              <a:t>I</a:t>
            </a:r>
            <a:r>
              <a:rPr sz="1200" spc="-15" dirty="0">
                <a:latin typeface="Times New Roman"/>
                <a:cs typeface="Times New Roman"/>
              </a:rPr>
              <a:t>X</a:t>
            </a:r>
            <a:r>
              <a:rPr sz="1200" dirty="0">
                <a:latin typeface="Times New Roman"/>
                <a:cs typeface="Times New Roman"/>
              </a:rPr>
              <a:t>.1  </a:t>
            </a:r>
            <a:r>
              <a:rPr sz="1200" spc="-25" dirty="0">
                <a:latin typeface="Times New Roman"/>
                <a:cs typeface="Times New Roman"/>
              </a:rPr>
              <a:t>I</a:t>
            </a:r>
            <a:r>
              <a:rPr sz="1200" spc="-15" dirty="0">
                <a:latin typeface="Times New Roman"/>
                <a:cs typeface="Times New Roman"/>
              </a:rPr>
              <a:t>X</a:t>
            </a:r>
            <a:r>
              <a:rPr sz="1200" dirty="0">
                <a:latin typeface="Times New Roman"/>
                <a:cs typeface="Times New Roman"/>
              </a:rPr>
              <a:t>.2  </a:t>
            </a:r>
            <a:r>
              <a:rPr sz="1200" spc="-25" dirty="0">
                <a:latin typeface="Times New Roman"/>
                <a:cs typeface="Times New Roman"/>
              </a:rPr>
              <a:t>I</a:t>
            </a:r>
            <a:r>
              <a:rPr sz="1200" spc="-15" dirty="0">
                <a:latin typeface="Times New Roman"/>
                <a:cs typeface="Times New Roman"/>
              </a:rPr>
              <a:t>X</a:t>
            </a:r>
            <a:r>
              <a:rPr sz="1200" dirty="0">
                <a:latin typeface="Times New Roman"/>
                <a:cs typeface="Times New Roman"/>
              </a:rPr>
              <a:t>.3  </a:t>
            </a:r>
            <a:r>
              <a:rPr sz="1200" spc="-25" dirty="0">
                <a:latin typeface="Times New Roman"/>
                <a:cs typeface="Times New Roman"/>
              </a:rPr>
              <a:t>I</a:t>
            </a:r>
            <a:r>
              <a:rPr sz="1200" spc="-15" dirty="0">
                <a:latin typeface="Times New Roman"/>
                <a:cs typeface="Times New Roman"/>
              </a:rPr>
              <a:t>X</a:t>
            </a:r>
            <a:r>
              <a:rPr sz="1200" dirty="0">
                <a:latin typeface="Times New Roman"/>
                <a:cs typeface="Times New Roman"/>
              </a:rPr>
              <a:t>.4  </a:t>
            </a:r>
            <a:r>
              <a:rPr sz="1200" spc="-25" dirty="0">
                <a:latin typeface="Times New Roman"/>
                <a:cs typeface="Times New Roman"/>
              </a:rPr>
              <a:t>I</a:t>
            </a:r>
            <a:r>
              <a:rPr sz="1200" spc="-15" dirty="0">
                <a:latin typeface="Times New Roman"/>
                <a:cs typeface="Times New Roman"/>
              </a:rPr>
              <a:t>X</a:t>
            </a:r>
            <a:r>
              <a:rPr sz="1200" dirty="0">
                <a:latin typeface="Times New Roman"/>
                <a:cs typeface="Times New Roman"/>
              </a:rPr>
              <a:t>.5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00707" y="1069289"/>
            <a:ext cx="4754880" cy="12827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1200" spc="-10" dirty="0">
                <a:latin typeface="Times New Roman"/>
                <a:cs typeface="Times New Roman"/>
              </a:rPr>
              <a:t>Area </a:t>
            </a:r>
            <a:r>
              <a:rPr sz="1200" spc="-5" dirty="0">
                <a:latin typeface="Times New Roman"/>
                <a:cs typeface="Times New Roman"/>
              </a:rPr>
              <a:t>Gambar </a:t>
            </a:r>
            <a:r>
              <a:rPr sz="1200" dirty="0">
                <a:latin typeface="Times New Roman"/>
                <a:cs typeface="Times New Roman"/>
              </a:rPr>
              <a:t>...............................................................................................</a:t>
            </a:r>
            <a:r>
              <a:rPr sz="1200" spc="-2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124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200" spc="-5" dirty="0">
                <a:latin typeface="Times New Roman"/>
                <a:cs typeface="Times New Roman"/>
              </a:rPr>
              <a:t>Sistem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Koordinat</a:t>
            </a:r>
            <a:r>
              <a:rPr sz="1200" spc="-2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.........................................................................................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125</a:t>
            </a:r>
            <a:endParaRPr sz="1200">
              <a:latin typeface="Times New Roman"/>
              <a:cs typeface="Times New Roman"/>
            </a:endParaRPr>
          </a:p>
          <a:p>
            <a:pPr marL="12700" marR="5080">
              <a:lnSpc>
                <a:spcPct val="137500"/>
              </a:lnSpc>
            </a:pPr>
            <a:r>
              <a:rPr sz="1200" dirty="0">
                <a:latin typeface="Times New Roman"/>
                <a:cs typeface="Times New Roman"/>
              </a:rPr>
              <a:t>Membuat </a:t>
            </a:r>
            <a:r>
              <a:rPr sz="1200" spc="-5" dirty="0">
                <a:latin typeface="Times New Roman"/>
                <a:cs typeface="Times New Roman"/>
              </a:rPr>
              <a:t>Program Pertama Aplikasi Grafika </a:t>
            </a:r>
            <a:r>
              <a:rPr sz="1200" dirty="0">
                <a:latin typeface="Times New Roman"/>
                <a:cs typeface="Times New Roman"/>
              </a:rPr>
              <a:t>Komputer............................ 127  </a:t>
            </a:r>
            <a:r>
              <a:rPr sz="1200" spc="-5" dirty="0">
                <a:latin typeface="Times New Roman"/>
                <a:cs typeface="Times New Roman"/>
              </a:rPr>
              <a:t>Menggunaan </a:t>
            </a:r>
            <a:r>
              <a:rPr sz="1200" dirty="0">
                <a:latin typeface="Times New Roman"/>
                <a:cs typeface="Times New Roman"/>
              </a:rPr>
              <a:t>Struktur </a:t>
            </a:r>
            <a:r>
              <a:rPr sz="1200" spc="-5" dirty="0">
                <a:latin typeface="Times New Roman"/>
                <a:cs typeface="Times New Roman"/>
              </a:rPr>
              <a:t>Point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PointF</a:t>
            </a:r>
            <a:r>
              <a:rPr sz="1200" spc="-25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...................................................... 129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200" spc="-5" dirty="0">
                <a:latin typeface="Times New Roman"/>
                <a:cs typeface="Times New Roman"/>
              </a:rPr>
              <a:t>Menggambar Objek-objek Grafis Lainnya..................................................</a:t>
            </a:r>
            <a:r>
              <a:rPr sz="1200" spc="1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131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1547" y="2395169"/>
            <a:ext cx="5654040" cy="3728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Daftar </a:t>
            </a:r>
            <a:r>
              <a:rPr sz="1200" spc="-5" dirty="0">
                <a:latin typeface="Times New Roman"/>
                <a:cs typeface="Times New Roman"/>
              </a:rPr>
              <a:t>Pustaka </a:t>
            </a:r>
            <a:r>
              <a:rPr sz="1200" dirty="0">
                <a:latin typeface="Times New Roman"/>
                <a:cs typeface="Times New Roman"/>
              </a:rPr>
              <a:t>........................................................................................................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151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1200" b="1" spc="-5" dirty="0">
                <a:latin typeface="Times New Roman"/>
                <a:cs typeface="Times New Roman"/>
              </a:rPr>
              <a:t>MODUL X TOPIK-TOPIK </a:t>
            </a:r>
            <a:r>
              <a:rPr sz="1200" b="1" spc="-10" dirty="0">
                <a:latin typeface="Times New Roman"/>
                <a:cs typeface="Times New Roman"/>
              </a:rPr>
              <a:t>GRAFIKA </a:t>
            </a:r>
            <a:r>
              <a:rPr sz="1200" b="1" spc="-5" dirty="0">
                <a:latin typeface="Times New Roman"/>
                <a:cs typeface="Times New Roman"/>
              </a:rPr>
              <a:t>KOMPUTER</a:t>
            </a:r>
            <a:r>
              <a:rPr sz="1200" b="1" spc="15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LANJUT</a:t>
            </a:r>
            <a:endParaRPr sz="12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520"/>
              </a:spcBef>
              <a:tabLst>
                <a:tab pos="911225" algn="l"/>
              </a:tabLst>
            </a:pPr>
            <a:r>
              <a:rPr sz="1200" spc="-5" dirty="0">
                <a:latin typeface="Times New Roman"/>
                <a:cs typeface="Times New Roman"/>
              </a:rPr>
              <a:t>X.1	</a:t>
            </a:r>
            <a:r>
              <a:rPr sz="1200" dirty="0">
                <a:latin typeface="Times New Roman"/>
                <a:cs typeface="Times New Roman"/>
              </a:rPr>
              <a:t>Topik </a:t>
            </a:r>
            <a:r>
              <a:rPr sz="1200" spc="-5" dirty="0">
                <a:latin typeface="Times New Roman"/>
                <a:cs typeface="Times New Roman"/>
              </a:rPr>
              <a:t>Grafika Komputer  Lanjut..................................................................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152</a:t>
            </a:r>
            <a:endParaRPr sz="12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540"/>
              </a:spcBef>
              <a:tabLst>
                <a:tab pos="911225" algn="l"/>
              </a:tabLst>
            </a:pPr>
            <a:r>
              <a:rPr sz="1200" spc="-5" dirty="0">
                <a:latin typeface="Times New Roman"/>
                <a:cs typeface="Times New Roman"/>
              </a:rPr>
              <a:t>X.2	Pencahayaan </a:t>
            </a:r>
            <a:r>
              <a:rPr sz="1200" dirty="0">
                <a:latin typeface="Times New Roman"/>
                <a:cs typeface="Times New Roman"/>
              </a:rPr>
              <a:t>dan Warna..............................................................................</a:t>
            </a:r>
            <a:r>
              <a:rPr sz="1200" spc="-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153</a:t>
            </a:r>
            <a:endParaRPr sz="1200">
              <a:latin typeface="Times New Roman"/>
              <a:cs typeface="Times New Roman"/>
            </a:endParaRPr>
          </a:p>
          <a:p>
            <a:pPr marL="469900" marR="5080">
              <a:lnSpc>
                <a:spcPct val="137500"/>
              </a:lnSpc>
              <a:tabLst>
                <a:tab pos="911225" algn="l"/>
              </a:tabLst>
            </a:pPr>
            <a:r>
              <a:rPr sz="1200" spc="-5" dirty="0">
                <a:latin typeface="Times New Roman"/>
                <a:cs typeface="Times New Roman"/>
              </a:rPr>
              <a:t>X.3	</a:t>
            </a:r>
            <a:r>
              <a:rPr sz="1200" dirty="0">
                <a:latin typeface="Times New Roman"/>
                <a:cs typeface="Times New Roman"/>
              </a:rPr>
              <a:t>Tinjauan </a:t>
            </a:r>
            <a:r>
              <a:rPr sz="1200" spc="-5" dirty="0">
                <a:latin typeface="Times New Roman"/>
                <a:cs typeface="Times New Roman"/>
              </a:rPr>
              <a:t>Fraktal Secara </a:t>
            </a:r>
            <a:r>
              <a:rPr sz="1200" dirty="0">
                <a:latin typeface="Times New Roman"/>
                <a:cs typeface="Times New Roman"/>
              </a:rPr>
              <a:t>Umum...................................................................</a:t>
            </a:r>
            <a:r>
              <a:rPr sz="1200" spc="-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163  </a:t>
            </a:r>
            <a:r>
              <a:rPr sz="1200" spc="-5" dirty="0">
                <a:latin typeface="Times New Roman"/>
                <a:cs typeface="Times New Roman"/>
              </a:rPr>
              <a:t>X.4	</a:t>
            </a:r>
            <a:r>
              <a:rPr sz="1200" spc="5" dirty="0">
                <a:latin typeface="Times New Roman"/>
                <a:cs typeface="Times New Roman"/>
              </a:rPr>
              <a:t>Ray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Tracing</a:t>
            </a:r>
            <a:r>
              <a:rPr sz="1200" spc="-1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.................................................................................................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165</a:t>
            </a:r>
            <a:endParaRPr sz="1200">
              <a:latin typeface="Times New Roman"/>
              <a:cs typeface="Times New Roman"/>
            </a:endParaRPr>
          </a:p>
          <a:p>
            <a:pPr marL="469900" marR="5080">
              <a:lnSpc>
                <a:spcPct val="137500"/>
              </a:lnSpc>
              <a:tabLst>
                <a:tab pos="911225" algn="l"/>
              </a:tabLst>
            </a:pPr>
            <a:r>
              <a:rPr sz="1200" spc="-5" dirty="0">
                <a:latin typeface="Times New Roman"/>
                <a:cs typeface="Times New Roman"/>
              </a:rPr>
              <a:t>X.5	Pemrograman Grafika Komputer dengan OpenGL..................................... </a:t>
            </a:r>
            <a:r>
              <a:rPr sz="1200" dirty="0">
                <a:latin typeface="Times New Roman"/>
                <a:cs typeface="Times New Roman"/>
              </a:rPr>
              <a:t>173  Daftar </a:t>
            </a:r>
            <a:r>
              <a:rPr sz="1200" spc="-5" dirty="0">
                <a:latin typeface="Times New Roman"/>
                <a:cs typeface="Times New Roman"/>
              </a:rPr>
              <a:t>Pustaka </a:t>
            </a:r>
            <a:r>
              <a:rPr sz="1200" dirty="0">
                <a:latin typeface="Times New Roman"/>
                <a:cs typeface="Times New Roman"/>
              </a:rPr>
              <a:t>........................................................................................................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186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1200" b="1" spc="-10" dirty="0">
                <a:latin typeface="Times New Roman"/>
                <a:cs typeface="Times New Roman"/>
              </a:rPr>
              <a:t>LAMPIRAN</a:t>
            </a:r>
            <a:endParaRPr sz="12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520"/>
              </a:spcBef>
            </a:pPr>
            <a:r>
              <a:rPr sz="1200" spc="-5" dirty="0">
                <a:latin typeface="Times New Roman"/>
                <a:cs typeface="Times New Roman"/>
              </a:rPr>
              <a:t>Soal </a:t>
            </a:r>
            <a:r>
              <a:rPr sz="1200" dirty="0">
                <a:latin typeface="Times New Roman"/>
                <a:cs typeface="Times New Roman"/>
              </a:rPr>
              <a:t>Tugas...............................................................................................................</a:t>
            </a:r>
            <a:r>
              <a:rPr sz="1200" spc="-1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187</a:t>
            </a:r>
            <a:endParaRPr sz="12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540"/>
              </a:spcBef>
            </a:pPr>
            <a:r>
              <a:rPr sz="1200" spc="-5" dirty="0">
                <a:latin typeface="Times New Roman"/>
                <a:cs typeface="Times New Roman"/>
              </a:rPr>
              <a:t>Soal Quiz </a:t>
            </a:r>
            <a:r>
              <a:rPr sz="1200" dirty="0">
                <a:latin typeface="Times New Roman"/>
                <a:cs typeface="Times New Roman"/>
              </a:rPr>
              <a:t>................................................................................................................</a:t>
            </a:r>
            <a:r>
              <a:rPr sz="1200" spc="-1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188</a:t>
            </a:r>
            <a:endParaRPr sz="12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540"/>
              </a:spcBef>
            </a:pPr>
            <a:r>
              <a:rPr sz="1200" spc="-5" dirty="0">
                <a:latin typeface="Times New Roman"/>
                <a:cs typeface="Times New Roman"/>
              </a:rPr>
              <a:t>Soal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Ujian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Tengah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Semester</a:t>
            </a:r>
            <a:r>
              <a:rPr sz="1200" spc="-2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...................................................................................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189</a:t>
            </a:r>
            <a:endParaRPr sz="12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540"/>
              </a:spcBef>
            </a:pPr>
            <a:r>
              <a:rPr sz="1200" spc="-5" dirty="0">
                <a:latin typeface="Times New Roman"/>
                <a:cs typeface="Times New Roman"/>
              </a:rPr>
              <a:t>Soal </a:t>
            </a:r>
            <a:r>
              <a:rPr sz="1200" dirty="0">
                <a:latin typeface="Times New Roman"/>
                <a:cs typeface="Times New Roman"/>
              </a:rPr>
              <a:t>Ujian </a:t>
            </a:r>
            <a:r>
              <a:rPr sz="1200" spc="-5" dirty="0">
                <a:latin typeface="Times New Roman"/>
                <a:cs typeface="Times New Roman"/>
              </a:rPr>
              <a:t>Akhir Semester...................................................................................... 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190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3797300"/>
            <a:ext cx="5761355" cy="4734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Times New Roman"/>
                <a:cs typeface="Times New Roman"/>
              </a:rPr>
              <a:t>Gambar 3.7 </a:t>
            </a:r>
            <a:r>
              <a:rPr sz="1100" b="1" spc="-10" dirty="0">
                <a:latin typeface="Times New Roman"/>
                <a:cs typeface="Times New Roman"/>
              </a:rPr>
              <a:t>Contoh </a:t>
            </a:r>
            <a:r>
              <a:rPr sz="1100" b="1" spc="-5" dirty="0">
                <a:latin typeface="Times New Roman"/>
                <a:cs typeface="Times New Roman"/>
              </a:rPr>
              <a:t>Bermacam-macam</a:t>
            </a:r>
            <a:r>
              <a:rPr sz="1100" b="1" spc="10" dirty="0">
                <a:latin typeface="Times New Roman"/>
                <a:cs typeface="Times New Roman"/>
              </a:rPr>
              <a:t> </a:t>
            </a:r>
            <a:r>
              <a:rPr sz="1100" b="1" i="1" dirty="0">
                <a:latin typeface="Times New Roman"/>
                <a:cs typeface="Times New Roman"/>
              </a:rPr>
              <a:t>Font</a:t>
            </a: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marL="37338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Tiga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macam</a:t>
            </a:r>
            <a:r>
              <a:rPr sz="1200" spc="2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metode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dapat</a:t>
            </a:r>
            <a:r>
              <a:rPr sz="1200" spc="1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digunakan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untuk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menyimpan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jenis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huruf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dalam</a:t>
            </a:r>
            <a:r>
              <a:rPr sz="1200" spc="1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komputer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1200" spc="-5" dirty="0">
                <a:latin typeface="Times New Roman"/>
                <a:cs typeface="Times New Roman"/>
              </a:rPr>
              <a:t>yaitu</a:t>
            </a:r>
            <a:endParaRPr sz="1200">
              <a:latin typeface="Times New Roman"/>
              <a:cs typeface="Times New Roman"/>
            </a:endParaRPr>
          </a:p>
          <a:p>
            <a:pPr marL="830580" indent="-229235">
              <a:lnSpc>
                <a:spcPct val="100000"/>
              </a:lnSpc>
              <a:spcBef>
                <a:spcPts val="700"/>
              </a:spcBef>
              <a:buFont typeface="Symbol"/>
              <a:buChar char=""/>
              <a:tabLst>
                <a:tab pos="829944" algn="l"/>
                <a:tab pos="831215" algn="l"/>
              </a:tabLst>
            </a:pPr>
            <a:r>
              <a:rPr sz="1200" i="1" dirty="0">
                <a:latin typeface="Times New Roman"/>
                <a:cs typeface="Times New Roman"/>
              </a:rPr>
              <a:t>Bitmap</a:t>
            </a:r>
            <a:endParaRPr sz="1200">
              <a:latin typeface="Times New Roman"/>
              <a:cs typeface="Times New Roman"/>
            </a:endParaRPr>
          </a:p>
          <a:p>
            <a:pPr marL="830580" indent="-229235">
              <a:lnSpc>
                <a:spcPct val="100000"/>
              </a:lnSpc>
              <a:spcBef>
                <a:spcPts val="720"/>
              </a:spcBef>
              <a:buFont typeface="Symbol"/>
              <a:buChar char=""/>
              <a:tabLst>
                <a:tab pos="829944" algn="l"/>
                <a:tab pos="831215" algn="l"/>
              </a:tabLst>
            </a:pPr>
            <a:r>
              <a:rPr sz="1200" i="1" dirty="0">
                <a:latin typeface="Times New Roman"/>
                <a:cs typeface="Times New Roman"/>
              </a:rPr>
              <a:t>Outline</a:t>
            </a:r>
            <a:endParaRPr sz="1200">
              <a:latin typeface="Times New Roman"/>
              <a:cs typeface="Times New Roman"/>
            </a:endParaRPr>
          </a:p>
          <a:p>
            <a:pPr marL="830580" indent="-229235">
              <a:lnSpc>
                <a:spcPct val="100000"/>
              </a:lnSpc>
              <a:spcBef>
                <a:spcPts val="720"/>
              </a:spcBef>
              <a:buFont typeface="Symbol"/>
              <a:buChar char=""/>
              <a:tabLst>
                <a:tab pos="829944" algn="l"/>
                <a:tab pos="831215" algn="l"/>
              </a:tabLst>
            </a:pPr>
            <a:r>
              <a:rPr sz="1200" i="1" dirty="0">
                <a:latin typeface="Times New Roman"/>
                <a:cs typeface="Times New Roman"/>
              </a:rPr>
              <a:t>Stroke-based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12700" marR="5080" indent="360680" algn="just">
              <a:lnSpc>
                <a:spcPct val="143700"/>
              </a:lnSpc>
            </a:pPr>
            <a:r>
              <a:rPr sz="1200" dirty="0">
                <a:latin typeface="Times New Roman"/>
                <a:cs typeface="Times New Roman"/>
              </a:rPr>
              <a:t>Metode </a:t>
            </a:r>
            <a:r>
              <a:rPr sz="1200" spc="-5" dirty="0">
                <a:latin typeface="Times New Roman"/>
                <a:cs typeface="Times New Roman"/>
              </a:rPr>
              <a:t>sederhana bitmap menggunakan </a:t>
            </a:r>
            <a:r>
              <a:rPr sz="1200" dirty="0">
                <a:latin typeface="Times New Roman"/>
                <a:cs typeface="Times New Roman"/>
              </a:rPr>
              <a:t>pola </a:t>
            </a:r>
            <a:r>
              <a:rPr sz="1200" spc="-5" dirty="0">
                <a:latin typeface="Times New Roman"/>
                <a:cs typeface="Times New Roman"/>
              </a:rPr>
              <a:t>grid dengan bentuk </a:t>
            </a:r>
            <a:r>
              <a:rPr sz="1200" spc="-10" dirty="0">
                <a:latin typeface="Times New Roman"/>
                <a:cs typeface="Times New Roman"/>
              </a:rPr>
              <a:t>segi </a:t>
            </a:r>
            <a:r>
              <a:rPr sz="1200" spc="-5" dirty="0">
                <a:latin typeface="Times New Roman"/>
                <a:cs typeface="Times New Roman"/>
              </a:rPr>
              <a:t>empat, </a:t>
            </a:r>
            <a:r>
              <a:rPr sz="1200" dirty="0">
                <a:latin typeface="Times New Roman"/>
                <a:cs typeface="Times New Roman"/>
              </a:rPr>
              <a:t>dan  </a:t>
            </a:r>
            <a:r>
              <a:rPr sz="1200" spc="-5" dirty="0">
                <a:latin typeface="Times New Roman"/>
                <a:cs typeface="Times New Roman"/>
              </a:rPr>
              <a:t>karakternya </a:t>
            </a:r>
            <a:r>
              <a:rPr sz="1200" dirty="0">
                <a:latin typeface="Times New Roman"/>
                <a:cs typeface="Times New Roman"/>
              </a:rPr>
              <a:t>disebut </a:t>
            </a:r>
            <a:r>
              <a:rPr sz="1200" spc="-10" dirty="0">
                <a:latin typeface="Times New Roman"/>
                <a:cs typeface="Times New Roman"/>
              </a:rPr>
              <a:t>dengan </a:t>
            </a:r>
            <a:r>
              <a:rPr sz="1200" i="1" dirty="0">
                <a:latin typeface="Times New Roman"/>
                <a:cs typeface="Times New Roman"/>
              </a:rPr>
              <a:t>bitmap </a:t>
            </a:r>
            <a:r>
              <a:rPr sz="1200" i="1" spc="-5" dirty="0">
                <a:latin typeface="Times New Roman"/>
                <a:cs typeface="Times New Roman"/>
              </a:rPr>
              <a:t>font</a:t>
            </a:r>
            <a:r>
              <a:rPr sz="1200" spc="-5" dirty="0">
                <a:latin typeface="Times New Roman"/>
                <a:cs typeface="Times New Roman"/>
              </a:rPr>
              <a:t>. </a:t>
            </a:r>
            <a:r>
              <a:rPr sz="1200" spc="-10" dirty="0">
                <a:latin typeface="Times New Roman"/>
                <a:cs typeface="Times New Roman"/>
              </a:rPr>
              <a:t>Grid </a:t>
            </a:r>
            <a:r>
              <a:rPr sz="1200" dirty="0">
                <a:latin typeface="Times New Roman"/>
                <a:cs typeface="Times New Roman"/>
              </a:rPr>
              <a:t>dari karakter </a:t>
            </a:r>
            <a:r>
              <a:rPr sz="1200" spc="-5" dirty="0">
                <a:latin typeface="Times New Roman"/>
                <a:cs typeface="Times New Roman"/>
              </a:rPr>
              <a:t>dipetakan pada </a:t>
            </a:r>
            <a:r>
              <a:rPr sz="1200" spc="-10" dirty="0">
                <a:latin typeface="Times New Roman"/>
                <a:cs typeface="Times New Roman"/>
              </a:rPr>
              <a:t>posisi </a:t>
            </a:r>
            <a:r>
              <a:rPr sz="1200" i="1" spc="-5" dirty="0">
                <a:latin typeface="Times New Roman"/>
                <a:cs typeface="Times New Roman"/>
              </a:rPr>
              <a:t>frame  </a:t>
            </a:r>
            <a:r>
              <a:rPr sz="1200" i="1" dirty="0">
                <a:latin typeface="Times New Roman"/>
                <a:cs typeface="Times New Roman"/>
              </a:rPr>
              <a:t>buffer</a:t>
            </a:r>
            <a:r>
              <a:rPr sz="1200" dirty="0">
                <a:latin typeface="Times New Roman"/>
                <a:cs typeface="Times New Roman"/>
              </a:rPr>
              <a:t>, bit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mempunyai nilai 1 </a:t>
            </a:r>
            <a:r>
              <a:rPr sz="1200" spc="-5" dirty="0">
                <a:latin typeface="Times New Roman"/>
                <a:cs typeface="Times New Roman"/>
              </a:rPr>
              <a:t>berhubungan dengan </a:t>
            </a:r>
            <a:r>
              <a:rPr sz="1200" dirty="0">
                <a:latin typeface="Times New Roman"/>
                <a:cs typeface="Times New Roman"/>
              </a:rPr>
              <a:t>tampilan </a:t>
            </a:r>
            <a:r>
              <a:rPr sz="1200" spc="-5" dirty="0">
                <a:latin typeface="Times New Roman"/>
                <a:cs typeface="Times New Roman"/>
              </a:rPr>
              <a:t>piksel pada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monitor.</a:t>
            </a:r>
            <a:endParaRPr sz="1200">
              <a:latin typeface="Times New Roman"/>
              <a:cs typeface="Times New Roman"/>
            </a:endParaRPr>
          </a:p>
          <a:p>
            <a:pPr marL="12700" marR="5715" indent="360680" algn="just">
              <a:lnSpc>
                <a:spcPct val="143800"/>
              </a:lnSpc>
              <a:spcBef>
                <a:spcPts val="10"/>
              </a:spcBef>
            </a:pPr>
            <a:r>
              <a:rPr sz="1200" dirty="0">
                <a:latin typeface="Times New Roman"/>
                <a:cs typeface="Times New Roman"/>
              </a:rPr>
              <a:t>Metode </a:t>
            </a:r>
            <a:r>
              <a:rPr sz="1200" i="1" spc="-5" dirty="0">
                <a:latin typeface="Times New Roman"/>
                <a:cs typeface="Times New Roman"/>
              </a:rPr>
              <a:t>Outline </a:t>
            </a:r>
            <a:r>
              <a:rPr sz="1200" spc="-5" dirty="0">
                <a:latin typeface="Times New Roman"/>
                <a:cs typeface="Times New Roman"/>
              </a:rPr>
              <a:t>menggunakan </a:t>
            </a:r>
            <a:r>
              <a:rPr sz="1200" dirty="0">
                <a:latin typeface="Times New Roman"/>
                <a:cs typeface="Times New Roman"/>
              </a:rPr>
              <a:t>jenis </a:t>
            </a:r>
            <a:r>
              <a:rPr sz="1200" spc="-5" dirty="0">
                <a:latin typeface="Times New Roman"/>
                <a:cs typeface="Times New Roman"/>
              </a:rPr>
              <a:t>gambar vektor </a:t>
            </a:r>
            <a:r>
              <a:rPr sz="1200" dirty="0">
                <a:latin typeface="Times New Roman"/>
                <a:cs typeface="Times New Roman"/>
              </a:rPr>
              <a:t>untuk </a:t>
            </a:r>
            <a:r>
              <a:rPr sz="1200" spc="-5" dirty="0">
                <a:latin typeface="Times New Roman"/>
                <a:cs typeface="Times New Roman"/>
              </a:rPr>
              <a:t>mempresentasikan </a:t>
            </a:r>
            <a:r>
              <a:rPr sz="1200" dirty="0">
                <a:latin typeface="Times New Roman"/>
                <a:cs typeface="Times New Roman"/>
              </a:rPr>
              <a:t>font. </a:t>
            </a:r>
            <a:r>
              <a:rPr sz="1200" spc="-5" dirty="0">
                <a:latin typeface="Times New Roman"/>
                <a:cs typeface="Times New Roman"/>
              </a:rPr>
              <a:t>Jenis  </a:t>
            </a:r>
            <a:r>
              <a:rPr sz="1200" dirty="0">
                <a:latin typeface="Times New Roman"/>
                <a:cs typeface="Times New Roman"/>
              </a:rPr>
              <a:t>ini </a:t>
            </a:r>
            <a:r>
              <a:rPr sz="1200" spc="-5" dirty="0">
                <a:latin typeface="Times New Roman"/>
                <a:cs typeface="Times New Roman"/>
              </a:rPr>
              <a:t>biasanya </a:t>
            </a:r>
            <a:r>
              <a:rPr sz="1200" dirty="0">
                <a:latin typeface="Times New Roman"/>
                <a:cs typeface="Times New Roman"/>
              </a:rPr>
              <a:t>digunakan pada printer </a:t>
            </a:r>
            <a:r>
              <a:rPr sz="1200" spc="-5" dirty="0">
                <a:latin typeface="Times New Roman"/>
                <a:cs typeface="Times New Roman"/>
              </a:rPr>
              <a:t>laser </a:t>
            </a:r>
            <a:r>
              <a:rPr sz="1200" dirty="0">
                <a:latin typeface="Times New Roman"/>
                <a:cs typeface="Times New Roman"/>
              </a:rPr>
              <a:t>dan teknik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berkualitas </a:t>
            </a:r>
            <a:r>
              <a:rPr sz="1200" spc="-5" dirty="0">
                <a:latin typeface="Times New Roman"/>
                <a:cs typeface="Times New Roman"/>
              </a:rPr>
              <a:t>tinggi. Contohnya 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spc="-5" dirty="0">
                <a:latin typeface="Times New Roman"/>
                <a:cs typeface="Times New Roman"/>
              </a:rPr>
              <a:t>postscript </a:t>
            </a:r>
            <a:r>
              <a:rPr sz="1200" dirty="0">
                <a:latin typeface="Times New Roman"/>
                <a:cs typeface="Times New Roman"/>
              </a:rPr>
              <a:t>dan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truetype</a:t>
            </a:r>
            <a:endParaRPr sz="1200">
              <a:latin typeface="Times New Roman"/>
              <a:cs typeface="Times New Roman"/>
            </a:endParaRPr>
          </a:p>
          <a:p>
            <a:pPr marL="12700" indent="360045" algn="just">
              <a:lnSpc>
                <a:spcPct val="100000"/>
              </a:lnSpc>
              <a:spcBef>
                <a:spcPts val="620"/>
              </a:spcBef>
            </a:pPr>
            <a:r>
              <a:rPr sz="1200" dirty="0">
                <a:latin typeface="Times New Roman"/>
                <a:cs typeface="Times New Roman"/>
              </a:rPr>
              <a:t>Metode </a:t>
            </a:r>
            <a:r>
              <a:rPr sz="1200" i="1" spc="-5" dirty="0">
                <a:latin typeface="Times New Roman"/>
                <a:cs typeface="Times New Roman"/>
              </a:rPr>
              <a:t>stroke-based </a:t>
            </a:r>
            <a:r>
              <a:rPr sz="1200" spc="-5" dirty="0">
                <a:latin typeface="Times New Roman"/>
                <a:cs typeface="Times New Roman"/>
              </a:rPr>
              <a:t>yaitu dengan stroke menggunakan garis </a:t>
            </a:r>
            <a:r>
              <a:rPr sz="1200" dirty="0">
                <a:latin typeface="Times New Roman"/>
                <a:cs typeface="Times New Roman"/>
              </a:rPr>
              <a:t>lurus dan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kurva,</a:t>
            </a:r>
            <a:endParaRPr sz="1200">
              <a:latin typeface="Times New Roman"/>
              <a:cs typeface="Times New Roman"/>
            </a:endParaRPr>
          </a:p>
          <a:p>
            <a:pPr marL="12700" marR="8255" algn="just">
              <a:lnSpc>
                <a:spcPct val="143700"/>
              </a:lnSpc>
              <a:spcBef>
                <a:spcPts val="10"/>
              </a:spcBef>
            </a:pPr>
            <a:r>
              <a:rPr sz="1200" spc="-5" dirty="0">
                <a:latin typeface="Times New Roman"/>
                <a:cs typeface="Times New Roman"/>
              </a:rPr>
              <a:t>karakternya </a:t>
            </a:r>
            <a:r>
              <a:rPr sz="1200" dirty="0">
                <a:latin typeface="Times New Roman"/>
                <a:cs typeface="Times New Roman"/>
              </a:rPr>
              <a:t>disebut </a:t>
            </a:r>
            <a:r>
              <a:rPr sz="1200" spc="-10" dirty="0">
                <a:latin typeface="Times New Roman"/>
                <a:cs typeface="Times New Roman"/>
              </a:rPr>
              <a:t>dengan </a:t>
            </a:r>
            <a:r>
              <a:rPr sz="1200" i="1" dirty="0">
                <a:latin typeface="Times New Roman"/>
                <a:cs typeface="Times New Roman"/>
              </a:rPr>
              <a:t>outlilne </a:t>
            </a:r>
            <a:r>
              <a:rPr sz="1200" i="1" spc="-5" dirty="0">
                <a:latin typeface="Times New Roman"/>
                <a:cs typeface="Times New Roman"/>
              </a:rPr>
              <a:t>font. </a:t>
            </a:r>
            <a:r>
              <a:rPr sz="1200" spc="-10" dirty="0">
                <a:latin typeface="Times New Roman"/>
                <a:cs typeface="Times New Roman"/>
              </a:rPr>
              <a:t>Huruf </a:t>
            </a:r>
            <a:r>
              <a:rPr sz="1200" dirty="0">
                <a:latin typeface="Times New Roman"/>
                <a:cs typeface="Times New Roman"/>
              </a:rPr>
              <a:t>ditampilkan </a:t>
            </a:r>
            <a:r>
              <a:rPr sz="1200" spc="-5" dirty="0">
                <a:latin typeface="Times New Roman"/>
                <a:cs typeface="Times New Roman"/>
              </a:rPr>
              <a:t>menurut koordinat relatif </a:t>
            </a:r>
            <a:r>
              <a:rPr sz="1200" spc="-10" dirty="0">
                <a:latin typeface="Times New Roman"/>
                <a:cs typeface="Times New Roman"/>
              </a:rPr>
              <a:t>(x,y)  </a:t>
            </a:r>
            <a:r>
              <a:rPr sz="1200" dirty="0">
                <a:latin typeface="Times New Roman"/>
                <a:cs typeface="Times New Roman"/>
              </a:rPr>
              <a:t>dimana </a:t>
            </a:r>
            <a:r>
              <a:rPr sz="1200" spc="-5" dirty="0">
                <a:latin typeface="Times New Roman"/>
                <a:cs typeface="Times New Roman"/>
              </a:rPr>
              <a:t>pusat dari koordinat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spc="-5" dirty="0">
                <a:latin typeface="Times New Roman"/>
                <a:cs typeface="Times New Roman"/>
              </a:rPr>
              <a:t>pada posisi </a:t>
            </a:r>
            <a:r>
              <a:rPr sz="1200" dirty="0">
                <a:latin typeface="Times New Roman"/>
                <a:cs typeface="Times New Roman"/>
              </a:rPr>
              <a:t>kiri </a:t>
            </a:r>
            <a:r>
              <a:rPr sz="1200" spc="-5" dirty="0">
                <a:latin typeface="Times New Roman"/>
                <a:cs typeface="Times New Roman"/>
              </a:rPr>
              <a:t>bawah dimana karakter pertama yang  </a:t>
            </a:r>
            <a:r>
              <a:rPr sz="1200" dirty="0">
                <a:latin typeface="Times New Roman"/>
                <a:cs typeface="Times New Roman"/>
              </a:rPr>
              <a:t>ditampilkan.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32560" y="981029"/>
            <a:ext cx="4427271" cy="27032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44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649" y="889000"/>
            <a:ext cx="5761990" cy="398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400" b="1" i="1" spc="-5" dirty="0">
                <a:latin typeface="Times New Roman"/>
                <a:cs typeface="Times New Roman"/>
              </a:rPr>
              <a:t>III. </a:t>
            </a:r>
            <a:r>
              <a:rPr sz="1400" b="1" i="1" dirty="0">
                <a:latin typeface="Times New Roman"/>
                <a:cs typeface="Times New Roman"/>
              </a:rPr>
              <a:t>5</a:t>
            </a:r>
            <a:r>
              <a:rPr sz="1400" b="1" i="1" spc="220" dirty="0">
                <a:latin typeface="Times New Roman"/>
                <a:cs typeface="Times New Roman"/>
              </a:rPr>
              <a:t> </a:t>
            </a:r>
            <a:r>
              <a:rPr sz="1400" b="1" i="1" spc="-5" dirty="0">
                <a:latin typeface="Times New Roman"/>
                <a:cs typeface="Times New Roman"/>
              </a:rPr>
              <a:t>Antialiasing</a:t>
            </a:r>
            <a:endParaRPr sz="1400">
              <a:latin typeface="Times New Roman"/>
              <a:cs typeface="Times New Roman"/>
            </a:endParaRPr>
          </a:p>
          <a:p>
            <a:pPr marL="12700" marR="5080" indent="360680" algn="just">
              <a:lnSpc>
                <a:spcPct val="143600"/>
              </a:lnSpc>
              <a:spcBef>
                <a:spcPts val="550"/>
              </a:spcBef>
            </a:pPr>
            <a:r>
              <a:rPr sz="1200" dirty="0">
                <a:latin typeface="Times New Roman"/>
                <a:cs typeface="Times New Roman"/>
              </a:rPr>
              <a:t>Seperti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telah dikatakan </a:t>
            </a:r>
            <a:r>
              <a:rPr sz="1200" spc="-10" dirty="0">
                <a:latin typeface="Times New Roman"/>
                <a:cs typeface="Times New Roman"/>
              </a:rPr>
              <a:t>sebelumnya </a:t>
            </a:r>
            <a:r>
              <a:rPr sz="1200" spc="-5" dirty="0">
                <a:latin typeface="Times New Roman"/>
                <a:cs typeface="Times New Roman"/>
              </a:rPr>
              <a:t>bahwa konversi </a:t>
            </a:r>
            <a:r>
              <a:rPr sz="1200" i="1" spc="-5" dirty="0">
                <a:latin typeface="Times New Roman"/>
                <a:cs typeface="Times New Roman"/>
              </a:rPr>
              <a:t>raster-scan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spc="-5" dirty="0">
                <a:latin typeface="Times New Roman"/>
                <a:cs typeface="Times New Roman"/>
              </a:rPr>
              <a:t>pengisian  nilai-nilai </a:t>
            </a:r>
            <a:r>
              <a:rPr sz="1200" dirty="0">
                <a:latin typeface="Times New Roman"/>
                <a:cs typeface="Times New Roman"/>
              </a:rPr>
              <a:t>elemen </a:t>
            </a:r>
            <a:r>
              <a:rPr sz="1200" spc="-5" dirty="0">
                <a:latin typeface="Times New Roman"/>
                <a:cs typeface="Times New Roman"/>
              </a:rPr>
              <a:t>suatu "matriks" </a:t>
            </a:r>
            <a:r>
              <a:rPr sz="1200" dirty="0">
                <a:latin typeface="Times New Roman"/>
                <a:cs typeface="Times New Roman"/>
              </a:rPr>
              <a:t>(yaitu </a:t>
            </a:r>
            <a:r>
              <a:rPr sz="1200" i="1" spc="-5" dirty="0">
                <a:latin typeface="Times New Roman"/>
                <a:cs typeface="Times New Roman"/>
              </a:rPr>
              <a:t>frame </a:t>
            </a:r>
            <a:r>
              <a:rPr sz="1200" i="1" dirty="0">
                <a:latin typeface="Times New Roman"/>
                <a:cs typeface="Times New Roman"/>
              </a:rPr>
              <a:t>buffer</a:t>
            </a:r>
            <a:r>
              <a:rPr sz="1200" dirty="0">
                <a:latin typeface="Times New Roman"/>
                <a:cs typeface="Times New Roman"/>
              </a:rPr>
              <a:t>) sedemikian </a:t>
            </a:r>
            <a:r>
              <a:rPr sz="1200" spc="-10" dirty="0">
                <a:latin typeface="Times New Roman"/>
                <a:cs typeface="Times New Roman"/>
              </a:rPr>
              <a:t>rupa sehingga </a:t>
            </a:r>
            <a:r>
              <a:rPr sz="1200" dirty="0">
                <a:latin typeface="Times New Roman"/>
                <a:cs typeface="Times New Roman"/>
              </a:rPr>
              <a:t>secara </a:t>
            </a:r>
            <a:r>
              <a:rPr sz="1200" spc="-5" dirty="0">
                <a:latin typeface="Times New Roman"/>
                <a:cs typeface="Times New Roman"/>
              </a:rPr>
              <a:t>visual  "tergambarkan" </a:t>
            </a:r>
            <a:r>
              <a:rPr sz="1200" dirty="0">
                <a:latin typeface="Times New Roman"/>
                <a:cs typeface="Times New Roman"/>
              </a:rPr>
              <a:t>primitif-primitif </a:t>
            </a:r>
            <a:r>
              <a:rPr sz="1200" spc="-5" dirty="0">
                <a:latin typeface="Times New Roman"/>
                <a:cs typeface="Times New Roman"/>
              </a:rPr>
              <a:t>grafik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spc="-5" dirty="0">
                <a:latin typeface="Times New Roman"/>
                <a:cs typeface="Times New Roman"/>
              </a:rPr>
              <a:t>bersangkutan. </a:t>
            </a:r>
            <a:r>
              <a:rPr sz="1200" dirty="0">
                <a:latin typeface="Times New Roman"/>
                <a:cs typeface="Times New Roman"/>
              </a:rPr>
              <a:t>Jadi </a:t>
            </a:r>
            <a:r>
              <a:rPr sz="1200" spc="-5" dirty="0">
                <a:latin typeface="Times New Roman"/>
                <a:cs typeface="Times New Roman"/>
              </a:rPr>
              <a:t>pada </a:t>
            </a:r>
            <a:r>
              <a:rPr sz="1200" spc="-10" dirty="0">
                <a:latin typeface="Times New Roman"/>
                <a:cs typeface="Times New Roman"/>
              </a:rPr>
              <a:t>dasarnya </a:t>
            </a:r>
            <a:r>
              <a:rPr sz="1200" dirty="0">
                <a:latin typeface="Times New Roman"/>
                <a:cs typeface="Times New Roman"/>
              </a:rPr>
              <a:t>adalah  </a:t>
            </a:r>
            <a:r>
              <a:rPr sz="1200" spc="-5" dirty="0">
                <a:latin typeface="Times New Roman"/>
                <a:cs typeface="Times New Roman"/>
              </a:rPr>
              <a:t>semacam diskretisasi </a:t>
            </a:r>
            <a:r>
              <a:rPr sz="1200" spc="-10" dirty="0">
                <a:latin typeface="Times New Roman"/>
                <a:cs typeface="Times New Roman"/>
              </a:rPr>
              <a:t>obyek </a:t>
            </a:r>
            <a:r>
              <a:rPr sz="1200" dirty="0">
                <a:latin typeface="Times New Roman"/>
                <a:cs typeface="Times New Roman"/>
              </a:rPr>
              <a:t>tersebut. </a:t>
            </a:r>
            <a:r>
              <a:rPr sz="1200" spc="-5" dirty="0">
                <a:latin typeface="Times New Roman"/>
                <a:cs typeface="Times New Roman"/>
              </a:rPr>
              <a:t>Selanjutnya sebagai sesuatu yang </a:t>
            </a:r>
            <a:r>
              <a:rPr sz="1200" dirty="0">
                <a:latin typeface="Times New Roman"/>
                <a:cs typeface="Times New Roman"/>
              </a:rPr>
              <a:t>diskret, masalah </a:t>
            </a:r>
            <a:r>
              <a:rPr sz="1200" spc="-5" dirty="0">
                <a:latin typeface="Times New Roman"/>
                <a:cs typeface="Times New Roman"/>
              </a:rPr>
              <a:t>yang  </a:t>
            </a:r>
            <a:r>
              <a:rPr sz="1200" dirty="0">
                <a:latin typeface="Times New Roman"/>
                <a:cs typeface="Times New Roman"/>
              </a:rPr>
              <a:t>timbul adalah </a:t>
            </a:r>
            <a:r>
              <a:rPr sz="1200" spc="-5" dirty="0">
                <a:latin typeface="Times New Roman"/>
                <a:cs typeface="Times New Roman"/>
              </a:rPr>
              <a:t>distorsi informasi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disebut </a:t>
            </a:r>
            <a:r>
              <a:rPr sz="1200" i="1" spc="-5" dirty="0">
                <a:latin typeface="Times New Roman"/>
                <a:cs typeface="Times New Roman"/>
              </a:rPr>
              <a:t>aliasing</a:t>
            </a:r>
            <a:r>
              <a:rPr sz="1200" spc="-5" dirty="0">
                <a:latin typeface="Times New Roman"/>
                <a:cs typeface="Times New Roman"/>
              </a:rPr>
              <a:t>. Secara visual </a:t>
            </a:r>
            <a:r>
              <a:rPr sz="1200" spc="-10" dirty="0">
                <a:latin typeface="Times New Roman"/>
                <a:cs typeface="Times New Roman"/>
              </a:rPr>
              <a:t>obyek </a:t>
            </a:r>
            <a:r>
              <a:rPr sz="1200" spc="-5" dirty="0">
                <a:latin typeface="Times New Roman"/>
                <a:cs typeface="Times New Roman"/>
              </a:rPr>
              <a:t>garis </a:t>
            </a:r>
            <a:r>
              <a:rPr sz="1200" dirty="0">
                <a:latin typeface="Times New Roman"/>
                <a:cs typeface="Times New Roman"/>
              </a:rPr>
              <a:t>atau </a:t>
            </a:r>
            <a:r>
              <a:rPr sz="1200" spc="-5" dirty="0">
                <a:latin typeface="Times New Roman"/>
                <a:cs typeface="Times New Roman"/>
              </a:rPr>
              <a:t>batas  </a:t>
            </a:r>
            <a:r>
              <a:rPr sz="1200" dirty="0">
                <a:latin typeface="Times New Roman"/>
                <a:cs typeface="Times New Roman"/>
              </a:rPr>
              <a:t>suatu </a:t>
            </a:r>
            <a:r>
              <a:rPr sz="1200" spc="-5" dirty="0">
                <a:latin typeface="Times New Roman"/>
                <a:cs typeface="Times New Roman"/>
              </a:rPr>
              <a:t>area </a:t>
            </a:r>
            <a:r>
              <a:rPr sz="1200" dirty="0">
                <a:latin typeface="Times New Roman"/>
                <a:cs typeface="Times New Roman"/>
              </a:rPr>
              <a:t>akan terlihat </a:t>
            </a:r>
            <a:r>
              <a:rPr sz="1200" spc="-10" dirty="0">
                <a:latin typeface="Times New Roman"/>
                <a:cs typeface="Times New Roman"/>
              </a:rPr>
              <a:t>sebagai tangga </a:t>
            </a:r>
            <a:r>
              <a:rPr sz="1200" dirty="0">
                <a:latin typeface="Times New Roman"/>
                <a:cs typeface="Times New Roman"/>
              </a:rPr>
              <a:t>(effek </a:t>
            </a:r>
            <a:r>
              <a:rPr sz="1200" spc="-10" dirty="0">
                <a:latin typeface="Times New Roman"/>
                <a:cs typeface="Times New Roman"/>
              </a:rPr>
              <a:t>tangga </a:t>
            </a:r>
            <a:r>
              <a:rPr sz="1200" dirty="0">
                <a:latin typeface="Times New Roman"/>
                <a:cs typeface="Times New Roman"/>
              </a:rPr>
              <a:t>atau </a:t>
            </a:r>
            <a:r>
              <a:rPr sz="1200" spc="-5" dirty="0">
                <a:latin typeface="Times New Roman"/>
                <a:cs typeface="Times New Roman"/>
              </a:rPr>
              <a:t>"</a:t>
            </a:r>
            <a:r>
              <a:rPr sz="1200" i="1" spc="-5" dirty="0">
                <a:latin typeface="Times New Roman"/>
                <a:cs typeface="Times New Roman"/>
              </a:rPr>
              <a:t>jaggies</a:t>
            </a:r>
            <a:r>
              <a:rPr sz="1200" spc="-5" dirty="0">
                <a:latin typeface="Times New Roman"/>
                <a:cs typeface="Times New Roman"/>
              </a:rPr>
              <a:t>"). Peningkatan resolusi  </a:t>
            </a:r>
            <a:r>
              <a:rPr sz="1200" i="1" spc="-5" dirty="0">
                <a:latin typeface="Times New Roman"/>
                <a:cs typeface="Times New Roman"/>
              </a:rPr>
              <a:t>frame </a:t>
            </a:r>
            <a:r>
              <a:rPr sz="1200" i="1" dirty="0">
                <a:latin typeface="Times New Roman"/>
                <a:cs typeface="Times New Roman"/>
              </a:rPr>
              <a:t>buffer </a:t>
            </a:r>
            <a:r>
              <a:rPr sz="1200" spc="-5" dirty="0">
                <a:latin typeface="Times New Roman"/>
                <a:cs typeface="Times New Roman"/>
              </a:rPr>
              <a:t>dapat </a:t>
            </a:r>
            <a:r>
              <a:rPr sz="1200" spc="-10" dirty="0">
                <a:latin typeface="Times New Roman"/>
                <a:cs typeface="Times New Roman"/>
              </a:rPr>
              <a:t>mengurangi </a:t>
            </a:r>
            <a:r>
              <a:rPr sz="1200" dirty="0">
                <a:latin typeface="Times New Roman"/>
                <a:cs typeface="Times New Roman"/>
              </a:rPr>
              <a:t>efek </a:t>
            </a:r>
            <a:r>
              <a:rPr sz="1200" spc="-10" dirty="0">
                <a:latin typeface="Times New Roman"/>
                <a:cs typeface="Times New Roman"/>
              </a:rPr>
              <a:t>ini </a:t>
            </a:r>
            <a:r>
              <a:rPr sz="1200" dirty="0">
                <a:latin typeface="Times New Roman"/>
                <a:cs typeface="Times New Roman"/>
              </a:rPr>
              <a:t>namun </a:t>
            </a:r>
            <a:r>
              <a:rPr sz="1200" spc="-5" dirty="0">
                <a:latin typeface="Times New Roman"/>
                <a:cs typeface="Times New Roman"/>
              </a:rPr>
              <a:t>tidak dapat dihilangkan sama sekali </a:t>
            </a:r>
            <a:r>
              <a:rPr sz="1200" spc="-10" dirty="0">
                <a:latin typeface="Times New Roman"/>
                <a:cs typeface="Times New Roman"/>
              </a:rPr>
              <a:t>karena  </a:t>
            </a:r>
            <a:r>
              <a:rPr sz="1200" dirty="0">
                <a:latin typeface="Times New Roman"/>
                <a:cs typeface="Times New Roman"/>
              </a:rPr>
              <a:t>keterbatasan </a:t>
            </a:r>
            <a:r>
              <a:rPr sz="1200" spc="-5" dirty="0">
                <a:latin typeface="Times New Roman"/>
                <a:cs typeface="Times New Roman"/>
              </a:rPr>
              <a:t>teknologi (ingat faktor-faktor yang </a:t>
            </a:r>
            <a:r>
              <a:rPr sz="1200" dirty="0">
                <a:latin typeface="Times New Roman"/>
                <a:cs typeface="Times New Roman"/>
              </a:rPr>
              <a:t>menentukan </a:t>
            </a:r>
            <a:r>
              <a:rPr sz="1200" spc="-5" dirty="0">
                <a:latin typeface="Times New Roman"/>
                <a:cs typeface="Times New Roman"/>
              </a:rPr>
              <a:t>resolusi: </a:t>
            </a:r>
            <a:r>
              <a:rPr sz="1200" i="1" spc="-5" dirty="0">
                <a:latin typeface="Times New Roman"/>
                <a:cs typeface="Times New Roman"/>
              </a:rPr>
              <a:t>refresh </a:t>
            </a:r>
            <a:r>
              <a:rPr sz="1200" i="1" dirty="0">
                <a:latin typeface="Times New Roman"/>
                <a:cs typeface="Times New Roman"/>
              </a:rPr>
              <a:t>rate</a:t>
            </a:r>
            <a:r>
              <a:rPr sz="1200" dirty="0">
                <a:latin typeface="Times New Roman"/>
                <a:cs typeface="Times New Roman"/>
              </a:rPr>
              <a:t>, dan  ukuran </a:t>
            </a:r>
            <a:r>
              <a:rPr sz="1200" i="1" spc="-5" dirty="0">
                <a:latin typeface="Times New Roman"/>
                <a:cs typeface="Times New Roman"/>
              </a:rPr>
              <a:t>frame</a:t>
            </a:r>
            <a:r>
              <a:rPr sz="1200" i="1" dirty="0">
                <a:latin typeface="Times New Roman"/>
                <a:cs typeface="Times New Roman"/>
              </a:rPr>
              <a:t> buffer</a:t>
            </a:r>
            <a:r>
              <a:rPr sz="1200" dirty="0">
                <a:latin typeface="Times New Roman"/>
                <a:cs typeface="Times New Roman"/>
              </a:rPr>
              <a:t>).</a:t>
            </a:r>
            <a:endParaRPr sz="1200">
              <a:latin typeface="Times New Roman"/>
              <a:cs typeface="Times New Roman"/>
            </a:endParaRPr>
          </a:p>
          <a:p>
            <a:pPr marL="12700" marR="6350" indent="457200" algn="just">
              <a:lnSpc>
                <a:spcPct val="143700"/>
              </a:lnSpc>
              <a:spcBef>
                <a:spcPts val="10"/>
              </a:spcBef>
            </a:pPr>
            <a:r>
              <a:rPr sz="1200" spc="-5" dirty="0">
                <a:latin typeface="Times New Roman"/>
                <a:cs typeface="Times New Roman"/>
              </a:rPr>
              <a:t>Pada sistem raster dengan tingkat intensitas </a:t>
            </a:r>
            <a:r>
              <a:rPr sz="1200" dirty="0">
                <a:latin typeface="Times New Roman"/>
                <a:cs typeface="Times New Roman"/>
              </a:rPr>
              <a:t>&gt; 2 </a:t>
            </a:r>
            <a:r>
              <a:rPr sz="1200" spc="-10" dirty="0">
                <a:latin typeface="Times New Roman"/>
                <a:cs typeface="Times New Roman"/>
              </a:rPr>
              <a:t>bisa </a:t>
            </a:r>
            <a:r>
              <a:rPr sz="1200" spc="-5" dirty="0">
                <a:latin typeface="Times New Roman"/>
                <a:cs typeface="Times New Roman"/>
              </a:rPr>
              <a:t>diaplikasikan metoda  </a:t>
            </a:r>
            <a:r>
              <a:rPr sz="1200" i="1" dirty="0">
                <a:latin typeface="Times New Roman"/>
                <a:cs typeface="Times New Roman"/>
              </a:rPr>
              <a:t>antialiasing </a:t>
            </a:r>
            <a:r>
              <a:rPr sz="1200" spc="-10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memodifikasi intensitas </a:t>
            </a:r>
            <a:r>
              <a:rPr sz="1200" spc="-5" dirty="0">
                <a:latin typeface="Times New Roman"/>
                <a:cs typeface="Times New Roman"/>
              </a:rPr>
              <a:t>piksel-piksel "batas" obyek </a:t>
            </a:r>
            <a:r>
              <a:rPr sz="1200" dirty="0">
                <a:latin typeface="Times New Roman"/>
                <a:cs typeface="Times New Roman"/>
              </a:rPr>
              <a:t>dengan latar </a:t>
            </a:r>
            <a:r>
              <a:rPr sz="1200" spc="-5" dirty="0">
                <a:latin typeface="Times New Roman"/>
                <a:cs typeface="Times New Roman"/>
              </a:rPr>
              <a:t>atau  obyek lainnya. Modifikasi </a:t>
            </a:r>
            <a:r>
              <a:rPr sz="1200" dirty="0">
                <a:latin typeface="Times New Roman"/>
                <a:cs typeface="Times New Roman"/>
              </a:rPr>
              <a:t>tersebut </a:t>
            </a:r>
            <a:r>
              <a:rPr sz="1200" spc="-5" dirty="0">
                <a:latin typeface="Times New Roman"/>
                <a:cs typeface="Times New Roman"/>
              </a:rPr>
              <a:t>akan memperhalus </a:t>
            </a:r>
            <a:r>
              <a:rPr sz="1200" dirty="0">
                <a:latin typeface="Times New Roman"/>
                <a:cs typeface="Times New Roman"/>
              </a:rPr>
              <a:t>batas-batas </a:t>
            </a:r>
            <a:r>
              <a:rPr sz="1200" spc="-5" dirty="0">
                <a:latin typeface="Times New Roman"/>
                <a:cs typeface="Times New Roman"/>
              </a:rPr>
              <a:t>tersebut sehingga  mengurangi </a:t>
            </a:r>
            <a:r>
              <a:rPr sz="1200" dirty="0">
                <a:latin typeface="Times New Roman"/>
                <a:cs typeface="Times New Roman"/>
              </a:rPr>
              <a:t>penampakan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i="1" dirty="0">
                <a:latin typeface="Times New Roman"/>
                <a:cs typeface="Times New Roman"/>
              </a:rPr>
              <a:t>"jaggies</a:t>
            </a:r>
            <a:r>
              <a:rPr sz="1200" dirty="0">
                <a:latin typeface="Times New Roman"/>
                <a:cs typeface="Times New Roman"/>
              </a:rPr>
              <a:t>" tersebut. </a:t>
            </a:r>
            <a:r>
              <a:rPr sz="1200" spc="-5" dirty="0">
                <a:latin typeface="Times New Roman"/>
                <a:cs typeface="Times New Roman"/>
              </a:rPr>
              <a:t>Gambar berikut mengilustrasikan gambar  </a:t>
            </a:r>
            <a:r>
              <a:rPr sz="1200" dirty="0">
                <a:latin typeface="Times New Roman"/>
                <a:cs typeface="Times New Roman"/>
              </a:rPr>
              <a:t>sebelum dan </a:t>
            </a:r>
            <a:r>
              <a:rPr sz="1200" spc="-5" dirty="0">
                <a:latin typeface="Times New Roman"/>
                <a:cs typeface="Times New Roman"/>
              </a:rPr>
              <a:t>sesudah pengaktifan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antialiasing.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73679" y="6979919"/>
            <a:ext cx="201104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Times New Roman"/>
                <a:cs typeface="Times New Roman"/>
              </a:rPr>
              <a:t>Gambar 3.8 </a:t>
            </a:r>
            <a:r>
              <a:rPr sz="1100" b="1" spc="-10" dirty="0">
                <a:latin typeface="Times New Roman"/>
                <a:cs typeface="Times New Roman"/>
              </a:rPr>
              <a:t>Ilustrasi</a:t>
            </a:r>
            <a:r>
              <a:rPr sz="1100" b="1" dirty="0">
                <a:latin typeface="Times New Roman"/>
                <a:cs typeface="Times New Roman"/>
              </a:rPr>
              <a:t> </a:t>
            </a:r>
            <a:r>
              <a:rPr sz="1100" b="1" i="1" spc="-5" dirty="0">
                <a:latin typeface="Times New Roman"/>
                <a:cs typeface="Times New Roman"/>
              </a:rPr>
              <a:t>Antialiasing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700" y="7698740"/>
            <a:ext cx="3977004" cy="112014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sz="1200" spc="-5" dirty="0">
                <a:latin typeface="Times New Roman"/>
                <a:cs typeface="Times New Roman"/>
              </a:rPr>
              <a:t>Proses </a:t>
            </a:r>
            <a:r>
              <a:rPr sz="1200" dirty="0">
                <a:latin typeface="Times New Roman"/>
                <a:cs typeface="Times New Roman"/>
              </a:rPr>
              <a:t>antialiasing dapat dilakukan </a:t>
            </a:r>
            <a:r>
              <a:rPr sz="1200" spc="-5" dirty="0">
                <a:latin typeface="Times New Roman"/>
                <a:cs typeface="Times New Roman"/>
              </a:rPr>
              <a:t>melalui </a:t>
            </a:r>
            <a:r>
              <a:rPr sz="1200" dirty="0">
                <a:latin typeface="Times New Roman"/>
                <a:cs typeface="Times New Roman"/>
              </a:rPr>
              <a:t>3 pendekatan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yaitu:</a:t>
            </a:r>
            <a:endParaRPr sz="1200">
              <a:latin typeface="Times New Roman"/>
              <a:cs typeface="Times New Roman"/>
            </a:endParaRPr>
          </a:p>
          <a:p>
            <a:pPr marL="698500" indent="-229235">
              <a:lnSpc>
                <a:spcPct val="100000"/>
              </a:lnSpc>
              <a:spcBef>
                <a:spcPts val="720"/>
              </a:spcBef>
              <a:buFont typeface="Symbol"/>
              <a:buChar char=""/>
              <a:tabLst>
                <a:tab pos="697865" algn="l"/>
                <a:tab pos="698500" algn="l"/>
              </a:tabLst>
            </a:pPr>
            <a:r>
              <a:rPr sz="1200" i="1" spc="-5" dirty="0">
                <a:latin typeface="Times New Roman"/>
                <a:cs typeface="Times New Roman"/>
              </a:rPr>
              <a:t>Supersampling</a:t>
            </a:r>
            <a:r>
              <a:rPr sz="1200" i="1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(</a:t>
            </a:r>
            <a:r>
              <a:rPr sz="1200" i="1" spc="-5" dirty="0">
                <a:latin typeface="Times New Roman"/>
                <a:cs typeface="Times New Roman"/>
              </a:rPr>
              <a:t>postfiltering</a:t>
            </a:r>
            <a:r>
              <a:rPr sz="1200" spc="-5" dirty="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698500" indent="-229235">
              <a:lnSpc>
                <a:spcPct val="100000"/>
              </a:lnSpc>
              <a:spcBef>
                <a:spcPts val="700"/>
              </a:spcBef>
              <a:buFont typeface="Symbol"/>
              <a:buChar char=""/>
              <a:tabLst>
                <a:tab pos="697865" algn="l"/>
                <a:tab pos="698500" algn="l"/>
              </a:tabLst>
            </a:pPr>
            <a:r>
              <a:rPr sz="1200" i="1" dirty="0">
                <a:latin typeface="Times New Roman"/>
                <a:cs typeface="Times New Roman"/>
              </a:rPr>
              <a:t>Area</a:t>
            </a:r>
            <a:r>
              <a:rPr sz="1200" i="1" spc="-75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sampling</a:t>
            </a:r>
            <a:endParaRPr sz="1200">
              <a:latin typeface="Times New Roman"/>
              <a:cs typeface="Times New Roman"/>
            </a:endParaRPr>
          </a:p>
          <a:p>
            <a:pPr marL="698500" indent="-229235">
              <a:lnSpc>
                <a:spcPct val="100000"/>
              </a:lnSpc>
              <a:spcBef>
                <a:spcPts val="720"/>
              </a:spcBef>
              <a:buFont typeface="Symbol"/>
              <a:buChar char=""/>
              <a:tabLst>
                <a:tab pos="697865" algn="l"/>
                <a:tab pos="698500" algn="l"/>
              </a:tabLst>
            </a:pPr>
            <a:r>
              <a:rPr sz="1200" i="1" dirty="0">
                <a:latin typeface="Times New Roman"/>
                <a:cs typeface="Times New Roman"/>
              </a:rPr>
              <a:t>Piksel</a:t>
            </a:r>
            <a:r>
              <a:rPr sz="1200" i="1" spc="-60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phasing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71600" y="5219700"/>
            <a:ext cx="1995754" cy="16902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30913" y="5342494"/>
            <a:ext cx="2813675" cy="1504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45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395" y="815390"/>
            <a:ext cx="5761355" cy="26593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54659" lvl="2" indent="-442595" algn="just">
              <a:lnSpc>
                <a:spcPct val="100000"/>
              </a:lnSpc>
              <a:spcBef>
                <a:spcPts val="700"/>
              </a:spcBef>
              <a:buFont typeface="Times New Roman"/>
              <a:buAutoNum type="arabicPeriod"/>
              <a:tabLst>
                <a:tab pos="455295" algn="l"/>
              </a:tabLst>
            </a:pPr>
            <a:r>
              <a:rPr sz="1200" b="1" i="1" dirty="0">
                <a:latin typeface="Times New Roman"/>
                <a:cs typeface="Times New Roman"/>
              </a:rPr>
              <a:t>Supersampling </a:t>
            </a:r>
            <a:r>
              <a:rPr sz="1200" b="1" spc="-15" dirty="0">
                <a:latin typeface="Times New Roman"/>
                <a:cs typeface="Times New Roman"/>
              </a:rPr>
              <a:t>dan </a:t>
            </a:r>
            <a:r>
              <a:rPr sz="1200" b="1" i="1" dirty="0">
                <a:latin typeface="Times New Roman"/>
                <a:cs typeface="Times New Roman"/>
              </a:rPr>
              <a:t>Postfiltering</a:t>
            </a:r>
            <a:endParaRPr sz="1200">
              <a:latin typeface="Times New Roman"/>
              <a:cs typeface="Times New Roman"/>
            </a:endParaRPr>
          </a:p>
          <a:p>
            <a:pPr marL="12700" indent="360680" algn="just">
              <a:lnSpc>
                <a:spcPct val="100000"/>
              </a:lnSpc>
              <a:spcBef>
                <a:spcPts val="600"/>
              </a:spcBef>
            </a:pPr>
            <a:r>
              <a:rPr sz="1200" spc="-5" dirty="0">
                <a:latin typeface="Times New Roman"/>
                <a:cs typeface="Times New Roman"/>
              </a:rPr>
              <a:t>Berdasarkan logika </a:t>
            </a:r>
            <a:r>
              <a:rPr sz="1200" dirty="0">
                <a:latin typeface="Times New Roman"/>
                <a:cs typeface="Times New Roman"/>
              </a:rPr>
              <a:t>metoda ini </a:t>
            </a:r>
            <a:r>
              <a:rPr sz="1200" spc="-5" dirty="0">
                <a:latin typeface="Times New Roman"/>
                <a:cs typeface="Times New Roman"/>
              </a:rPr>
              <a:t>"memperhalus" </a:t>
            </a:r>
            <a:r>
              <a:rPr sz="1200" dirty="0">
                <a:latin typeface="Times New Roman"/>
                <a:cs typeface="Times New Roman"/>
              </a:rPr>
              <a:t>ukuran piksel ke dalam</a:t>
            </a:r>
            <a:r>
              <a:rPr sz="1200" spc="1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subpiksel-</a:t>
            </a:r>
            <a:endParaRPr sz="1200">
              <a:latin typeface="Times New Roman"/>
              <a:cs typeface="Times New Roman"/>
            </a:endParaRPr>
          </a:p>
          <a:p>
            <a:pPr marL="12700" marR="5715" algn="just">
              <a:lnSpc>
                <a:spcPct val="143700"/>
              </a:lnSpc>
              <a:spcBef>
                <a:spcPts val="10"/>
              </a:spcBef>
            </a:pPr>
            <a:r>
              <a:rPr sz="1200" spc="-5" dirty="0">
                <a:latin typeface="Times New Roman"/>
                <a:cs typeface="Times New Roman"/>
              </a:rPr>
              <a:t>subpiksel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"menggambarkan" garis pada grid subpiksel </a:t>
            </a:r>
            <a:r>
              <a:rPr sz="1200" dirty="0">
                <a:latin typeface="Times New Roman"/>
                <a:cs typeface="Times New Roman"/>
              </a:rPr>
              <a:t>tersebut. </a:t>
            </a:r>
            <a:r>
              <a:rPr sz="1200" spc="-5" dirty="0">
                <a:latin typeface="Times New Roman"/>
                <a:cs typeface="Times New Roman"/>
              </a:rPr>
              <a:t>lalu </a:t>
            </a:r>
            <a:r>
              <a:rPr sz="1200" spc="-10" dirty="0">
                <a:latin typeface="Times New Roman"/>
                <a:cs typeface="Times New Roman"/>
              </a:rPr>
              <a:t>nilai </a:t>
            </a:r>
            <a:r>
              <a:rPr sz="1200" dirty="0">
                <a:latin typeface="Times New Roman"/>
                <a:cs typeface="Times New Roman"/>
              </a:rPr>
              <a:t>intensitas suatu  piksel ditentukan </a:t>
            </a:r>
            <a:r>
              <a:rPr sz="1200" spc="-10" dirty="0">
                <a:latin typeface="Times New Roman"/>
                <a:cs typeface="Times New Roman"/>
              </a:rPr>
              <a:t>sesuai </a:t>
            </a:r>
            <a:r>
              <a:rPr sz="1200" spc="-5" dirty="0">
                <a:latin typeface="Times New Roman"/>
                <a:cs typeface="Times New Roman"/>
              </a:rPr>
              <a:t>dengan berapa banyak subpikselnya </a:t>
            </a:r>
            <a:r>
              <a:rPr sz="1200" dirty="0">
                <a:latin typeface="Times New Roman"/>
                <a:cs typeface="Times New Roman"/>
              </a:rPr>
              <a:t>dikenai </a:t>
            </a:r>
            <a:r>
              <a:rPr sz="1200" spc="-5" dirty="0">
                <a:latin typeface="Times New Roman"/>
                <a:cs typeface="Times New Roman"/>
              </a:rPr>
              <a:t>"garis" </a:t>
            </a:r>
            <a:r>
              <a:rPr sz="1200" dirty="0">
                <a:latin typeface="Times New Roman"/>
                <a:cs typeface="Times New Roman"/>
              </a:rPr>
              <a:t>tersebut. Relasi:  intensitas piksel ~ jumlah </a:t>
            </a:r>
            <a:r>
              <a:rPr sz="1200" spc="-5" dirty="0">
                <a:latin typeface="Times New Roman"/>
                <a:cs typeface="Times New Roman"/>
              </a:rPr>
              <a:t>subpiksel pada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garis.</a:t>
            </a:r>
            <a:endParaRPr sz="1200">
              <a:latin typeface="Times New Roman"/>
              <a:cs typeface="Times New Roman"/>
            </a:endParaRPr>
          </a:p>
          <a:p>
            <a:pPr marL="373380" algn="just">
              <a:lnSpc>
                <a:spcPct val="100000"/>
              </a:lnSpc>
              <a:spcBef>
                <a:spcPts val="620"/>
              </a:spcBef>
            </a:pPr>
            <a:r>
              <a:rPr sz="1200" spc="-15" dirty="0">
                <a:latin typeface="Times New Roman"/>
                <a:cs typeface="Times New Roman"/>
              </a:rPr>
              <a:t>Ada </a:t>
            </a:r>
            <a:r>
              <a:rPr sz="1200" dirty="0">
                <a:latin typeface="Times New Roman"/>
                <a:cs typeface="Times New Roman"/>
              </a:rPr>
              <a:t>dua cara </a:t>
            </a:r>
            <a:r>
              <a:rPr sz="1200" spc="-5" dirty="0">
                <a:latin typeface="Times New Roman"/>
                <a:cs typeface="Times New Roman"/>
              </a:rPr>
              <a:t>penghitungan </a:t>
            </a:r>
            <a:r>
              <a:rPr sz="1200" dirty="0">
                <a:latin typeface="Times New Roman"/>
                <a:cs typeface="Times New Roman"/>
              </a:rPr>
              <a:t>relasi </a:t>
            </a:r>
            <a:r>
              <a:rPr sz="1200" spc="-5" dirty="0">
                <a:latin typeface="Times New Roman"/>
                <a:cs typeface="Times New Roman"/>
              </a:rPr>
              <a:t>tersebut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:</a:t>
            </a:r>
            <a:endParaRPr sz="1200">
              <a:latin typeface="Times New Roman"/>
              <a:cs typeface="Times New Roman"/>
            </a:endParaRPr>
          </a:p>
          <a:p>
            <a:pPr marL="698500" marR="6985" lvl="3" indent="-228600" algn="just">
              <a:lnSpc>
                <a:spcPct val="144000"/>
              </a:lnSpc>
              <a:spcBef>
                <a:spcPts val="85"/>
              </a:spcBef>
              <a:buFont typeface="Symbol"/>
              <a:buChar char="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Menganggap garis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spc="-5" dirty="0">
                <a:latin typeface="Times New Roman"/>
                <a:cs typeface="Times New Roman"/>
              </a:rPr>
              <a:t>garis dengan </a:t>
            </a:r>
            <a:r>
              <a:rPr sz="1200" dirty="0">
                <a:latin typeface="Times New Roman"/>
                <a:cs typeface="Times New Roman"/>
              </a:rPr>
              <a:t>ketebalan </a:t>
            </a:r>
            <a:r>
              <a:rPr sz="1200" spc="-5" dirty="0">
                <a:latin typeface="Times New Roman"/>
                <a:cs typeface="Times New Roman"/>
              </a:rPr>
              <a:t>infinitesimal </a:t>
            </a:r>
            <a:r>
              <a:rPr sz="1200" dirty="0">
                <a:latin typeface="Times New Roman"/>
                <a:cs typeface="Times New Roman"/>
              </a:rPr>
              <a:t>0 </a:t>
            </a:r>
            <a:r>
              <a:rPr sz="1200" spc="-10" dirty="0">
                <a:latin typeface="Times New Roman"/>
                <a:cs typeface="Times New Roman"/>
              </a:rPr>
              <a:t>(hanya </a:t>
            </a:r>
            <a:r>
              <a:rPr sz="1200" spc="-5" dirty="0">
                <a:latin typeface="Times New Roman"/>
                <a:cs typeface="Times New Roman"/>
              </a:rPr>
              <a:t>garis  </a:t>
            </a:r>
            <a:r>
              <a:rPr sz="1200" dirty="0">
                <a:latin typeface="Times New Roman"/>
                <a:cs typeface="Times New Roman"/>
              </a:rPr>
              <a:t>lojik). </a:t>
            </a:r>
            <a:r>
              <a:rPr sz="1200" spc="-5" dirty="0">
                <a:latin typeface="Times New Roman"/>
                <a:cs typeface="Times New Roman"/>
              </a:rPr>
              <a:t>Untuk subsampling </a:t>
            </a:r>
            <a:r>
              <a:rPr sz="1200" dirty="0">
                <a:latin typeface="Times New Roman"/>
                <a:cs typeface="Times New Roman"/>
              </a:rPr>
              <a:t>3x3 ada 4 </a:t>
            </a:r>
            <a:r>
              <a:rPr sz="1200" spc="-5" dirty="0">
                <a:latin typeface="Times New Roman"/>
                <a:cs typeface="Times New Roman"/>
              </a:rPr>
              <a:t>kemungkinan </a:t>
            </a:r>
            <a:r>
              <a:rPr sz="1200" dirty="0">
                <a:latin typeface="Times New Roman"/>
                <a:cs typeface="Times New Roman"/>
              </a:rPr>
              <a:t>tingkatan: 3 subpiksel, 2  </a:t>
            </a:r>
            <a:r>
              <a:rPr sz="1200" spc="-5" dirty="0">
                <a:latin typeface="Times New Roman"/>
                <a:cs typeface="Times New Roman"/>
              </a:rPr>
              <a:t>subpiksel, </a:t>
            </a:r>
            <a:r>
              <a:rPr sz="1200" dirty="0">
                <a:latin typeface="Times New Roman"/>
                <a:cs typeface="Times New Roman"/>
              </a:rPr>
              <a:t>1 </a:t>
            </a:r>
            <a:r>
              <a:rPr sz="1200" spc="-5" dirty="0">
                <a:latin typeface="Times New Roman"/>
                <a:cs typeface="Times New Roman"/>
              </a:rPr>
              <a:t>subpiksel,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tidak </a:t>
            </a:r>
            <a:r>
              <a:rPr sz="1200" dirty="0">
                <a:latin typeface="Times New Roman"/>
                <a:cs typeface="Times New Roman"/>
              </a:rPr>
              <a:t>ada. </a:t>
            </a:r>
            <a:r>
              <a:rPr sz="1200" spc="-5" dirty="0">
                <a:latin typeface="Times New Roman"/>
                <a:cs typeface="Times New Roman"/>
              </a:rPr>
              <a:t>Pemberian </a:t>
            </a:r>
            <a:r>
              <a:rPr sz="1200" dirty="0">
                <a:latin typeface="Times New Roman"/>
                <a:cs typeface="Times New Roman"/>
              </a:rPr>
              <a:t>intensitas </a:t>
            </a:r>
            <a:r>
              <a:rPr sz="1200" spc="-5" dirty="0">
                <a:latin typeface="Times New Roman"/>
                <a:cs typeface="Times New Roman"/>
              </a:rPr>
              <a:t>sesuai </a:t>
            </a:r>
            <a:r>
              <a:rPr sz="1200" spc="-10" dirty="0">
                <a:latin typeface="Times New Roman"/>
                <a:cs typeface="Times New Roman"/>
              </a:rPr>
              <a:t>dengan  </a:t>
            </a:r>
            <a:r>
              <a:rPr sz="1200" dirty="0">
                <a:latin typeface="Times New Roman"/>
                <a:cs typeface="Times New Roman"/>
              </a:rPr>
              <a:t>keempat </a:t>
            </a:r>
            <a:r>
              <a:rPr sz="1200" spc="-5" dirty="0">
                <a:latin typeface="Times New Roman"/>
                <a:cs typeface="Times New Roman"/>
              </a:rPr>
              <a:t>tingkat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tersebut.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7195" y="4406849"/>
            <a:ext cx="5175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Con</a:t>
            </a:r>
            <a:r>
              <a:rPr sz="1200" spc="5" dirty="0">
                <a:latin typeface="Times New Roman"/>
                <a:cs typeface="Times New Roman"/>
              </a:rPr>
              <a:t>t</a:t>
            </a:r>
            <a:r>
              <a:rPr sz="1200" dirty="0">
                <a:latin typeface="Times New Roman"/>
                <a:cs typeface="Times New Roman"/>
              </a:rPr>
              <a:t>oh: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07260" y="6131559"/>
            <a:ext cx="314388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Times New Roman"/>
                <a:cs typeface="Times New Roman"/>
              </a:rPr>
              <a:t>Gambar 3.9 </a:t>
            </a:r>
            <a:r>
              <a:rPr sz="1100" b="1" spc="-10" dirty="0">
                <a:latin typeface="Times New Roman"/>
                <a:cs typeface="Times New Roman"/>
              </a:rPr>
              <a:t>Ilustrasi </a:t>
            </a:r>
            <a:r>
              <a:rPr sz="1100" b="1" i="1" spc="-5" dirty="0">
                <a:latin typeface="Times New Roman"/>
                <a:cs typeface="Times New Roman"/>
              </a:rPr>
              <a:t>Supersampling </a:t>
            </a:r>
            <a:r>
              <a:rPr sz="1100" b="1" spc="-5" dirty="0">
                <a:latin typeface="Times New Roman"/>
                <a:cs typeface="Times New Roman"/>
              </a:rPr>
              <a:t>dan</a:t>
            </a:r>
            <a:r>
              <a:rPr sz="1100" b="1" spc="70" dirty="0">
                <a:latin typeface="Times New Roman"/>
                <a:cs typeface="Times New Roman"/>
              </a:rPr>
              <a:t> </a:t>
            </a:r>
            <a:r>
              <a:rPr sz="1100" b="1" i="1" spc="-10" dirty="0">
                <a:latin typeface="Times New Roman"/>
                <a:cs typeface="Times New Roman"/>
              </a:rPr>
              <a:t>Postfilering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58900" y="6870649"/>
            <a:ext cx="5303520" cy="23926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0665" marR="5080" indent="-228600" algn="just">
              <a:lnSpc>
                <a:spcPct val="143700"/>
              </a:lnSpc>
              <a:spcBef>
                <a:spcPts val="110"/>
              </a:spcBef>
              <a:buFont typeface="Symbol"/>
              <a:buChar char=""/>
              <a:tabLst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Menganggap garis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spc="-5" dirty="0">
                <a:latin typeface="Times New Roman"/>
                <a:cs typeface="Times New Roman"/>
              </a:rPr>
              <a:t>garis dengan </a:t>
            </a:r>
            <a:r>
              <a:rPr sz="1200" dirty="0">
                <a:latin typeface="Times New Roman"/>
                <a:cs typeface="Times New Roman"/>
              </a:rPr>
              <a:t>tebal tetap </a:t>
            </a:r>
            <a:r>
              <a:rPr sz="1200" spc="-5" dirty="0">
                <a:latin typeface="Times New Roman"/>
                <a:cs typeface="Times New Roman"/>
              </a:rPr>
              <a:t>yaitu </a:t>
            </a:r>
            <a:r>
              <a:rPr sz="1200" dirty="0">
                <a:latin typeface="Times New Roman"/>
                <a:cs typeface="Times New Roman"/>
              </a:rPr>
              <a:t>1 piksel </a:t>
            </a:r>
            <a:r>
              <a:rPr sz="1200" spc="-5" dirty="0">
                <a:latin typeface="Times New Roman"/>
                <a:cs typeface="Times New Roman"/>
              </a:rPr>
              <a:t>(yaitu </a:t>
            </a:r>
            <a:r>
              <a:rPr sz="1200" dirty="0">
                <a:latin typeface="Times New Roman"/>
                <a:cs typeface="Times New Roman"/>
              </a:rPr>
              <a:t>suatu  </a:t>
            </a:r>
            <a:r>
              <a:rPr sz="1200" spc="-5" dirty="0">
                <a:latin typeface="Times New Roman"/>
                <a:cs typeface="Times New Roman"/>
              </a:rPr>
              <a:t>segiempat dengan </a:t>
            </a:r>
            <a:r>
              <a:rPr sz="1200" dirty="0">
                <a:latin typeface="Times New Roman"/>
                <a:cs typeface="Times New Roman"/>
              </a:rPr>
              <a:t>lebar 1 piksel) dan intensitas </a:t>
            </a:r>
            <a:r>
              <a:rPr sz="1200" spc="-5" dirty="0">
                <a:latin typeface="Times New Roman"/>
                <a:cs typeface="Times New Roman"/>
              </a:rPr>
              <a:t>dihitung sesuai dengan </a:t>
            </a:r>
            <a:r>
              <a:rPr sz="1200" dirty="0">
                <a:latin typeface="Times New Roman"/>
                <a:cs typeface="Times New Roman"/>
              </a:rPr>
              <a:t>jumlah  </a:t>
            </a:r>
            <a:r>
              <a:rPr sz="1200" spc="-5" dirty="0">
                <a:latin typeface="Times New Roman"/>
                <a:cs typeface="Times New Roman"/>
              </a:rPr>
              <a:t>subpiksel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"tertutupi" oleh </a:t>
            </a:r>
            <a:r>
              <a:rPr sz="1200" spc="-10" dirty="0">
                <a:latin typeface="Times New Roman"/>
                <a:cs typeface="Times New Roman"/>
              </a:rPr>
              <a:t>segi </a:t>
            </a:r>
            <a:r>
              <a:rPr sz="1200" dirty="0">
                <a:latin typeface="Times New Roman"/>
                <a:cs typeface="Times New Roman"/>
              </a:rPr>
              <a:t>empat ini (Perlu </a:t>
            </a:r>
            <a:r>
              <a:rPr sz="1200" spc="-5" dirty="0">
                <a:latin typeface="Times New Roman"/>
                <a:cs typeface="Times New Roman"/>
              </a:rPr>
              <a:t>diambil acuan bahwa suatu  subpiksel "tertutupi", misalnya </a:t>
            </a:r>
            <a:r>
              <a:rPr sz="1200" dirty="0">
                <a:latin typeface="Times New Roman"/>
                <a:cs typeface="Times New Roman"/>
              </a:rPr>
              <a:t>jika </a:t>
            </a:r>
            <a:r>
              <a:rPr sz="1200" spc="-5" dirty="0">
                <a:latin typeface="Times New Roman"/>
                <a:cs typeface="Times New Roman"/>
              </a:rPr>
              <a:t>sudut </a:t>
            </a:r>
            <a:r>
              <a:rPr sz="1200" dirty="0">
                <a:latin typeface="Times New Roman"/>
                <a:cs typeface="Times New Roman"/>
              </a:rPr>
              <a:t>kiri </a:t>
            </a:r>
            <a:r>
              <a:rPr sz="1200" spc="-5" dirty="0">
                <a:latin typeface="Times New Roman"/>
                <a:cs typeface="Times New Roman"/>
              </a:rPr>
              <a:t>bawah subpiksel </a:t>
            </a:r>
            <a:r>
              <a:rPr sz="1200" dirty="0">
                <a:latin typeface="Times New Roman"/>
                <a:cs typeface="Times New Roman"/>
              </a:rPr>
              <a:t>ada di </a:t>
            </a:r>
            <a:r>
              <a:rPr sz="1200" spc="-10" dirty="0">
                <a:latin typeface="Times New Roman"/>
                <a:cs typeface="Times New Roman"/>
              </a:rPr>
              <a:t>dalam segi  </a:t>
            </a:r>
            <a:r>
              <a:rPr sz="1200" dirty="0">
                <a:latin typeface="Times New Roman"/>
                <a:cs typeface="Times New Roman"/>
              </a:rPr>
              <a:t>empat).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paling </a:t>
            </a:r>
            <a:r>
              <a:rPr sz="1200" spc="-5" dirty="0">
                <a:latin typeface="Times New Roman"/>
                <a:cs typeface="Times New Roman"/>
              </a:rPr>
              <a:t>sederhana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spc="-5" dirty="0">
                <a:latin typeface="Times New Roman"/>
                <a:cs typeface="Times New Roman"/>
              </a:rPr>
              <a:t>menggunakan nilai rasio </a:t>
            </a:r>
            <a:r>
              <a:rPr sz="1200" dirty="0">
                <a:latin typeface="Times New Roman"/>
                <a:cs typeface="Times New Roman"/>
              </a:rPr>
              <a:t>jumlah </a:t>
            </a:r>
            <a:r>
              <a:rPr sz="1200" spc="-5" dirty="0">
                <a:latin typeface="Times New Roman"/>
                <a:cs typeface="Times New Roman"/>
              </a:rPr>
              <a:t>subpiksel  </a:t>
            </a:r>
            <a:r>
              <a:rPr sz="1200" dirty="0">
                <a:latin typeface="Times New Roman"/>
                <a:cs typeface="Times New Roman"/>
              </a:rPr>
              <a:t>terhadap </a:t>
            </a:r>
            <a:r>
              <a:rPr sz="1200" spc="-5" dirty="0">
                <a:latin typeface="Times New Roman"/>
                <a:cs typeface="Times New Roman"/>
              </a:rPr>
              <a:t>total subpiksel pada </a:t>
            </a:r>
            <a:r>
              <a:rPr sz="1200" dirty="0">
                <a:latin typeface="Times New Roman"/>
                <a:cs typeface="Times New Roman"/>
              </a:rPr>
              <a:t>piksel </a:t>
            </a:r>
            <a:r>
              <a:rPr sz="1200" spc="-10" dirty="0">
                <a:latin typeface="Times New Roman"/>
                <a:cs typeface="Times New Roman"/>
              </a:rPr>
              <a:t>sebagai fungsi </a:t>
            </a:r>
            <a:r>
              <a:rPr sz="1200" dirty="0">
                <a:latin typeface="Times New Roman"/>
                <a:cs typeface="Times New Roman"/>
              </a:rPr>
              <a:t>intensitas. </a:t>
            </a:r>
            <a:r>
              <a:rPr sz="1200" spc="-5" dirty="0">
                <a:latin typeface="Times New Roman"/>
                <a:cs typeface="Times New Roman"/>
              </a:rPr>
              <a:t>Untuk subsampling  </a:t>
            </a:r>
            <a:r>
              <a:rPr sz="1200" dirty="0">
                <a:latin typeface="Times New Roman"/>
                <a:cs typeface="Times New Roman"/>
              </a:rPr>
              <a:t>3x3 </a:t>
            </a:r>
            <a:r>
              <a:rPr sz="1200" spc="-5" dirty="0">
                <a:latin typeface="Times New Roman"/>
                <a:cs typeface="Times New Roman"/>
              </a:rPr>
              <a:t>total subpiksel adalah </a:t>
            </a:r>
            <a:r>
              <a:rPr sz="1200" dirty="0">
                <a:latin typeface="Times New Roman"/>
                <a:cs typeface="Times New Roman"/>
              </a:rPr>
              <a:t>9 </a:t>
            </a:r>
            <a:r>
              <a:rPr sz="1200" spc="-10" dirty="0">
                <a:latin typeface="Times New Roman"/>
                <a:cs typeface="Times New Roman"/>
              </a:rPr>
              <a:t>sehingga </a:t>
            </a:r>
            <a:r>
              <a:rPr sz="1200" dirty="0">
                <a:latin typeface="Times New Roman"/>
                <a:cs typeface="Times New Roman"/>
              </a:rPr>
              <a:t>ada 10 </a:t>
            </a:r>
            <a:r>
              <a:rPr sz="1200" spc="-5" dirty="0">
                <a:latin typeface="Times New Roman"/>
                <a:cs typeface="Times New Roman"/>
              </a:rPr>
              <a:t>tingkat </a:t>
            </a:r>
            <a:r>
              <a:rPr sz="1200" dirty="0">
                <a:latin typeface="Times New Roman"/>
                <a:cs typeface="Times New Roman"/>
              </a:rPr>
              <a:t>intensitas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spc="-5" dirty="0">
                <a:latin typeface="Times New Roman"/>
                <a:cs typeface="Times New Roman"/>
              </a:rPr>
              <a:t>bisa  </a:t>
            </a:r>
            <a:r>
              <a:rPr sz="1200" dirty="0">
                <a:latin typeface="Times New Roman"/>
                <a:cs typeface="Times New Roman"/>
              </a:rPr>
              <a:t>diberikan. </a:t>
            </a:r>
            <a:r>
              <a:rPr sz="1200" spc="-10" dirty="0">
                <a:latin typeface="Times New Roman"/>
                <a:cs typeface="Times New Roman"/>
              </a:rPr>
              <a:t>Khusus </a:t>
            </a:r>
            <a:r>
              <a:rPr sz="1200" dirty="0">
                <a:latin typeface="Times New Roman"/>
                <a:cs typeface="Times New Roman"/>
              </a:rPr>
              <a:t>titik ujung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bernilai </a:t>
            </a:r>
            <a:r>
              <a:rPr sz="1200" spc="-5" dirty="0">
                <a:latin typeface="Times New Roman"/>
                <a:cs typeface="Times New Roman"/>
              </a:rPr>
              <a:t>bilangan </a:t>
            </a:r>
            <a:r>
              <a:rPr sz="1200" dirty="0">
                <a:latin typeface="Times New Roman"/>
                <a:cs typeface="Times New Roman"/>
              </a:rPr>
              <a:t>bulat </a:t>
            </a:r>
            <a:r>
              <a:rPr sz="1200" spc="-5" dirty="0">
                <a:latin typeface="Times New Roman"/>
                <a:cs typeface="Times New Roman"/>
              </a:rPr>
              <a:t>(karena bisa untuk  </a:t>
            </a:r>
            <a:r>
              <a:rPr sz="1200" dirty="0">
                <a:latin typeface="Times New Roman"/>
                <a:cs typeface="Times New Roman"/>
              </a:rPr>
              <a:t>koordinat </a:t>
            </a:r>
            <a:r>
              <a:rPr sz="1200" spc="-5" dirty="0">
                <a:latin typeface="Times New Roman"/>
                <a:cs typeface="Times New Roman"/>
              </a:rPr>
              <a:t>bilangan real) </a:t>
            </a:r>
            <a:r>
              <a:rPr sz="1200" spc="-10" dirty="0">
                <a:latin typeface="Times New Roman"/>
                <a:cs typeface="Times New Roman"/>
              </a:rPr>
              <a:t>Akan </a:t>
            </a:r>
            <a:r>
              <a:rPr sz="1200" dirty="0">
                <a:latin typeface="Times New Roman"/>
                <a:cs typeface="Times New Roman"/>
              </a:rPr>
              <a:t>diberi </a:t>
            </a:r>
            <a:r>
              <a:rPr sz="1200" spc="-5" dirty="0">
                <a:latin typeface="Times New Roman"/>
                <a:cs typeface="Times New Roman"/>
              </a:rPr>
              <a:t>nilai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penuh.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83676" y="3579854"/>
            <a:ext cx="2860317" cy="7440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38159" y="4701425"/>
            <a:ext cx="4658006" cy="1327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46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20418" y="2407919"/>
            <a:ext cx="5042535" cy="1282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992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Times New Roman"/>
                <a:cs typeface="Times New Roman"/>
              </a:rPr>
              <a:t>Gambar 3.10 </a:t>
            </a:r>
            <a:r>
              <a:rPr sz="1100" b="1" spc="-10" dirty="0">
                <a:latin typeface="Times New Roman"/>
                <a:cs typeface="Times New Roman"/>
              </a:rPr>
              <a:t>Ilustrasi </a:t>
            </a:r>
            <a:r>
              <a:rPr sz="1100" b="1" i="1" spc="-5" dirty="0">
                <a:latin typeface="Times New Roman"/>
                <a:cs typeface="Times New Roman"/>
              </a:rPr>
              <a:t>Supersampling </a:t>
            </a:r>
            <a:r>
              <a:rPr sz="1100" b="1" spc="-5" dirty="0">
                <a:latin typeface="Times New Roman"/>
                <a:cs typeface="Times New Roman"/>
              </a:rPr>
              <a:t>dengan</a:t>
            </a:r>
            <a:r>
              <a:rPr sz="1100" b="1" spc="15" dirty="0">
                <a:latin typeface="Times New Roman"/>
                <a:cs typeface="Times New Roman"/>
              </a:rPr>
              <a:t> </a:t>
            </a:r>
            <a:r>
              <a:rPr sz="1100" b="1" spc="-10" dirty="0">
                <a:latin typeface="Times New Roman"/>
                <a:cs typeface="Times New Roman"/>
              </a:rPr>
              <a:t>Rasio</a:t>
            </a: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12700" marR="5080" indent="195580" algn="just">
              <a:lnSpc>
                <a:spcPct val="143700"/>
              </a:lnSpc>
              <a:spcBef>
                <a:spcPts val="990"/>
              </a:spcBef>
            </a:pPr>
            <a:r>
              <a:rPr sz="1200" dirty="0">
                <a:latin typeface="Times New Roman"/>
                <a:cs typeface="Times New Roman"/>
              </a:rPr>
              <a:t>Alternatif </a:t>
            </a:r>
            <a:r>
              <a:rPr sz="1200" spc="-5" dirty="0">
                <a:latin typeface="Times New Roman"/>
                <a:cs typeface="Times New Roman"/>
              </a:rPr>
              <a:t>penghitungan </a:t>
            </a:r>
            <a:r>
              <a:rPr sz="1200" dirty="0">
                <a:latin typeface="Times New Roman"/>
                <a:cs typeface="Times New Roman"/>
              </a:rPr>
              <a:t>sederhana (rasio </a:t>
            </a:r>
            <a:r>
              <a:rPr sz="1200" spc="-5" dirty="0">
                <a:latin typeface="Times New Roman"/>
                <a:cs typeface="Times New Roman"/>
              </a:rPr>
              <a:t>tsb.) </a:t>
            </a:r>
            <a:r>
              <a:rPr sz="1200" dirty="0">
                <a:latin typeface="Times New Roman"/>
                <a:cs typeface="Times New Roman"/>
              </a:rPr>
              <a:t>ini adalah </a:t>
            </a: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pembobotan  </a:t>
            </a:r>
            <a:r>
              <a:rPr sz="1200" spc="-5" dirty="0">
                <a:latin typeface="Times New Roman"/>
                <a:cs typeface="Times New Roman"/>
              </a:rPr>
              <a:t>dengan mask </a:t>
            </a:r>
            <a:r>
              <a:rPr sz="1200" dirty="0">
                <a:latin typeface="Times New Roman"/>
                <a:cs typeface="Times New Roman"/>
              </a:rPr>
              <a:t>diskret (</a:t>
            </a:r>
            <a:r>
              <a:rPr sz="1200" i="1" dirty="0">
                <a:latin typeface="Times New Roman"/>
                <a:cs typeface="Times New Roman"/>
              </a:rPr>
              <a:t>Pixelweighting </a:t>
            </a:r>
            <a:r>
              <a:rPr sz="1200" spc="-5" dirty="0">
                <a:latin typeface="Times New Roman"/>
                <a:cs typeface="Times New Roman"/>
              </a:rPr>
              <a:t>Mask), </a:t>
            </a:r>
            <a:r>
              <a:rPr sz="1200" dirty="0">
                <a:latin typeface="Times New Roman"/>
                <a:cs typeface="Times New Roman"/>
              </a:rPr>
              <a:t>dan pembobotan </a:t>
            </a: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i="1" spc="-10" dirty="0">
                <a:latin typeface="Times New Roman"/>
                <a:cs typeface="Times New Roman"/>
              </a:rPr>
              <a:t>mask  </a:t>
            </a:r>
            <a:r>
              <a:rPr sz="1200" spc="-5" dirty="0">
                <a:latin typeface="Times New Roman"/>
                <a:cs typeface="Times New Roman"/>
              </a:rPr>
              <a:t>kontinyu </a:t>
            </a:r>
            <a:r>
              <a:rPr sz="1200" dirty="0">
                <a:latin typeface="Times New Roman"/>
                <a:cs typeface="Times New Roman"/>
              </a:rPr>
              <a:t>(</a:t>
            </a:r>
            <a:r>
              <a:rPr sz="1200" i="1" dirty="0">
                <a:latin typeface="Times New Roman"/>
                <a:cs typeface="Times New Roman"/>
              </a:rPr>
              <a:t>continuous</a:t>
            </a:r>
            <a:r>
              <a:rPr sz="1200" i="1" spc="-10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filtering</a:t>
            </a:r>
            <a:r>
              <a:rPr sz="1200" dirty="0">
                <a:latin typeface="Times New Roman"/>
                <a:cs typeface="Times New Roman"/>
              </a:rPr>
              <a:t>).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5366" y="4460240"/>
            <a:ext cx="5076825" cy="501904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7625" algn="just">
              <a:lnSpc>
                <a:spcPct val="100000"/>
              </a:lnSpc>
              <a:spcBef>
                <a:spcPts val="700"/>
              </a:spcBef>
            </a:pPr>
            <a:r>
              <a:rPr sz="1200" b="1" i="1" spc="-5" dirty="0">
                <a:latin typeface="Times New Roman"/>
                <a:cs typeface="Times New Roman"/>
              </a:rPr>
              <a:t>Pixelweighting</a:t>
            </a:r>
            <a:r>
              <a:rPr sz="1200" b="1" i="1" dirty="0">
                <a:latin typeface="Times New Roman"/>
                <a:cs typeface="Times New Roman"/>
              </a:rPr>
              <a:t> </a:t>
            </a:r>
            <a:r>
              <a:rPr sz="1200" b="1" i="1" spc="-10" dirty="0">
                <a:latin typeface="Times New Roman"/>
                <a:cs typeface="Times New Roman"/>
              </a:rPr>
              <a:t>Mask</a:t>
            </a:r>
            <a:endParaRPr sz="1200">
              <a:latin typeface="Times New Roman"/>
              <a:cs typeface="Times New Roman"/>
            </a:endParaRPr>
          </a:p>
          <a:p>
            <a:pPr marL="47625" indent="195580" algn="just">
              <a:lnSpc>
                <a:spcPct val="100000"/>
              </a:lnSpc>
              <a:spcBef>
                <a:spcPts val="600"/>
              </a:spcBef>
            </a:pPr>
            <a:r>
              <a:rPr sz="1200" dirty="0">
                <a:latin typeface="Times New Roman"/>
                <a:cs typeface="Times New Roman"/>
              </a:rPr>
              <a:t>Alternatif</a:t>
            </a:r>
            <a:r>
              <a:rPr sz="1200" spc="18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menggunakan</a:t>
            </a:r>
            <a:r>
              <a:rPr sz="1200" spc="1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rasio</a:t>
            </a:r>
            <a:r>
              <a:rPr sz="1200" spc="1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secara</a:t>
            </a:r>
            <a:r>
              <a:rPr sz="1200" spc="19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langsung</a:t>
            </a:r>
            <a:r>
              <a:rPr sz="1200" spc="1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</a:t>
            </a:r>
            <a:r>
              <a:rPr sz="1200" spc="1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atas,</a:t>
            </a:r>
            <a:r>
              <a:rPr sz="1200" spc="1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teknik</a:t>
            </a:r>
            <a:r>
              <a:rPr sz="1200" spc="180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fitering</a:t>
            </a:r>
            <a:r>
              <a:rPr sz="1200" i="1" spc="19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dalam</a:t>
            </a:r>
            <a:endParaRPr sz="1200">
              <a:latin typeface="Times New Roman"/>
              <a:cs typeface="Times New Roman"/>
            </a:endParaRPr>
          </a:p>
          <a:p>
            <a:pPr marL="47625" marR="7620" indent="-635" algn="just">
              <a:lnSpc>
                <a:spcPct val="143500"/>
              </a:lnSpc>
              <a:spcBef>
                <a:spcPts val="10"/>
              </a:spcBef>
            </a:pPr>
            <a:r>
              <a:rPr sz="1200" spc="-5" dirty="0">
                <a:latin typeface="Times New Roman"/>
                <a:cs typeface="Times New Roman"/>
              </a:rPr>
              <a:t>pengolahan </a:t>
            </a:r>
            <a:r>
              <a:rPr sz="1200" dirty="0">
                <a:latin typeface="Times New Roman"/>
                <a:cs typeface="Times New Roman"/>
              </a:rPr>
              <a:t>citra </a:t>
            </a:r>
            <a:r>
              <a:rPr sz="1200" spc="-5" dirty="0">
                <a:latin typeface="Times New Roman"/>
                <a:cs typeface="Times New Roman"/>
              </a:rPr>
              <a:t>(bedanya: </a:t>
            </a:r>
            <a:r>
              <a:rPr sz="1200" dirty="0">
                <a:latin typeface="Times New Roman"/>
                <a:cs typeface="Times New Roman"/>
              </a:rPr>
              <a:t>pengolahan citra pada </a:t>
            </a:r>
            <a:r>
              <a:rPr sz="1200" spc="-5" dirty="0">
                <a:latin typeface="Times New Roman"/>
                <a:cs typeface="Times New Roman"/>
              </a:rPr>
              <a:t>piksel sedangkan </a:t>
            </a:r>
            <a:r>
              <a:rPr sz="1200" dirty="0">
                <a:latin typeface="Times New Roman"/>
                <a:cs typeface="Times New Roman"/>
              </a:rPr>
              <a:t>di </a:t>
            </a:r>
            <a:r>
              <a:rPr sz="1200" spc="-5" dirty="0">
                <a:latin typeface="Times New Roman"/>
                <a:cs typeface="Times New Roman"/>
              </a:rPr>
              <a:t>sini </a:t>
            </a:r>
            <a:r>
              <a:rPr sz="1200" dirty="0">
                <a:latin typeface="Times New Roman"/>
                <a:cs typeface="Times New Roman"/>
              </a:rPr>
              <a:t>pada  </a:t>
            </a:r>
            <a:r>
              <a:rPr sz="1200" spc="-5" dirty="0">
                <a:latin typeface="Times New Roman"/>
                <a:cs typeface="Times New Roman"/>
              </a:rPr>
              <a:t>subpiksel) dengan </a:t>
            </a:r>
            <a:r>
              <a:rPr sz="1200" dirty="0">
                <a:latin typeface="Times New Roman"/>
                <a:cs typeface="Times New Roman"/>
              </a:rPr>
              <a:t>suatu mask </a:t>
            </a:r>
            <a:r>
              <a:rPr sz="1200" spc="-5" dirty="0">
                <a:latin typeface="Times New Roman"/>
                <a:cs typeface="Times New Roman"/>
              </a:rPr>
              <a:t>(atau kernel) sesuai dengan subdivision </a:t>
            </a:r>
            <a:r>
              <a:rPr sz="1200" dirty="0">
                <a:latin typeface="Times New Roman"/>
                <a:cs typeface="Times New Roman"/>
              </a:rPr>
              <a:t>piksel  </a:t>
            </a:r>
            <a:r>
              <a:rPr sz="1200" spc="-5" dirty="0">
                <a:latin typeface="Times New Roman"/>
                <a:cs typeface="Times New Roman"/>
              </a:rPr>
              <a:t>misalnya </a:t>
            </a:r>
            <a:r>
              <a:rPr sz="1200" dirty="0">
                <a:latin typeface="Times New Roman"/>
                <a:cs typeface="Times New Roman"/>
              </a:rPr>
              <a:t>3x3 </a:t>
            </a:r>
            <a:r>
              <a:rPr sz="1200" spc="-5" dirty="0">
                <a:latin typeface="Times New Roman"/>
                <a:cs typeface="Times New Roman"/>
              </a:rPr>
              <a:t>subpiksel digunakan </a:t>
            </a:r>
            <a:r>
              <a:rPr sz="1200" dirty="0">
                <a:latin typeface="Times New Roman"/>
                <a:cs typeface="Times New Roman"/>
              </a:rPr>
              <a:t>untuk </a:t>
            </a:r>
            <a:r>
              <a:rPr sz="1200" spc="-5" dirty="0">
                <a:latin typeface="Times New Roman"/>
                <a:cs typeface="Times New Roman"/>
              </a:rPr>
              <a:t>menghitung. </a:t>
            </a:r>
            <a:r>
              <a:rPr sz="1200" spc="-15" dirty="0">
                <a:latin typeface="Times New Roman"/>
                <a:cs typeface="Times New Roman"/>
              </a:rPr>
              <a:t>Ada </a:t>
            </a:r>
            <a:r>
              <a:rPr sz="1200" dirty="0">
                <a:latin typeface="Times New Roman"/>
                <a:cs typeface="Times New Roman"/>
              </a:rPr>
              <a:t>beberapa </a:t>
            </a:r>
            <a:r>
              <a:rPr sz="1200" spc="-5" dirty="0">
                <a:latin typeface="Times New Roman"/>
                <a:cs typeface="Times New Roman"/>
              </a:rPr>
              <a:t>bentuk  </a:t>
            </a:r>
            <a:r>
              <a:rPr sz="1200" dirty="0">
                <a:latin typeface="Times New Roman"/>
                <a:cs typeface="Times New Roman"/>
              </a:rPr>
              <a:t>mask.</a:t>
            </a:r>
            <a:endParaRPr sz="1200">
              <a:latin typeface="Times New Roman"/>
              <a:cs typeface="Times New Roman"/>
            </a:endParaRPr>
          </a:p>
          <a:p>
            <a:pPr marL="47625">
              <a:lnSpc>
                <a:spcPct val="100000"/>
              </a:lnSpc>
              <a:spcBef>
                <a:spcPts val="640"/>
              </a:spcBef>
            </a:pPr>
            <a:r>
              <a:rPr sz="1200" dirty="0">
                <a:latin typeface="Times New Roman"/>
                <a:cs typeface="Times New Roman"/>
              </a:rPr>
              <a:t>Contohnya:</a:t>
            </a:r>
            <a:endParaRPr sz="1200">
              <a:latin typeface="Times New Roman"/>
              <a:cs typeface="Times New Roman"/>
            </a:endParaRPr>
          </a:p>
          <a:p>
            <a:pPr marL="243840" indent="-231775">
              <a:lnSpc>
                <a:spcPct val="100000"/>
              </a:lnSpc>
              <a:spcBef>
                <a:spcPts val="640"/>
              </a:spcBef>
              <a:buFont typeface="Carlito"/>
              <a:buChar char="—"/>
              <a:tabLst>
                <a:tab pos="244475" algn="l"/>
              </a:tabLst>
            </a:pPr>
            <a:r>
              <a:rPr sz="1200" dirty="0">
                <a:latin typeface="Times New Roman"/>
                <a:cs typeface="Times New Roman"/>
              </a:rPr>
              <a:t>box </a:t>
            </a:r>
            <a:r>
              <a:rPr sz="1200" i="1" spc="-10" dirty="0">
                <a:latin typeface="Times New Roman"/>
                <a:cs typeface="Times New Roman"/>
              </a:rPr>
              <a:t>mask </a:t>
            </a:r>
            <a:r>
              <a:rPr sz="1200" dirty="0">
                <a:latin typeface="Times New Roman"/>
                <a:cs typeface="Times New Roman"/>
              </a:rPr>
              <a:t>(berefek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averaging</a:t>
            </a:r>
            <a:r>
              <a:rPr sz="1200" spc="-5" dirty="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243840" indent="-231775">
              <a:lnSpc>
                <a:spcPct val="100000"/>
              </a:lnSpc>
              <a:spcBef>
                <a:spcPts val="660"/>
              </a:spcBef>
              <a:buFont typeface="Carlito"/>
              <a:buChar char="—"/>
              <a:tabLst>
                <a:tab pos="244475" algn="l"/>
              </a:tabLst>
            </a:pPr>
            <a:r>
              <a:rPr sz="1200" spc="-5" dirty="0">
                <a:latin typeface="Times New Roman"/>
                <a:cs typeface="Times New Roman"/>
              </a:rPr>
              <a:t>gaussian </a:t>
            </a:r>
            <a:r>
              <a:rPr sz="1200" i="1" spc="-10" dirty="0">
                <a:latin typeface="Times New Roman"/>
                <a:cs typeface="Times New Roman"/>
              </a:rPr>
              <a:t>mask</a:t>
            </a:r>
            <a:endParaRPr sz="1200">
              <a:latin typeface="Times New Roman"/>
              <a:cs typeface="Times New Roman"/>
            </a:endParaRPr>
          </a:p>
          <a:p>
            <a:pPr marL="48260" marR="8890" indent="-635">
              <a:lnSpc>
                <a:spcPts val="2080"/>
              </a:lnSpc>
              <a:spcBef>
                <a:spcPts val="155"/>
              </a:spcBef>
            </a:pPr>
            <a:r>
              <a:rPr sz="1200" spc="-5" dirty="0">
                <a:latin typeface="Times New Roman"/>
                <a:cs typeface="Times New Roman"/>
              </a:rPr>
              <a:t>Kadang-kadang </a:t>
            </a:r>
            <a:r>
              <a:rPr sz="1200" dirty="0">
                <a:latin typeface="Times New Roman"/>
                <a:cs typeface="Times New Roman"/>
              </a:rPr>
              <a:t>mask meliputi </a:t>
            </a:r>
            <a:r>
              <a:rPr sz="1200" spc="-5" dirty="0">
                <a:latin typeface="Times New Roman"/>
                <a:cs typeface="Times New Roman"/>
              </a:rPr>
              <a:t>juga subpiksel </a:t>
            </a:r>
            <a:r>
              <a:rPr sz="1200" dirty="0">
                <a:latin typeface="Times New Roman"/>
                <a:cs typeface="Times New Roman"/>
              </a:rPr>
              <a:t>di </a:t>
            </a:r>
            <a:r>
              <a:rPr sz="1200" spc="-5" dirty="0">
                <a:latin typeface="Times New Roman"/>
                <a:cs typeface="Times New Roman"/>
              </a:rPr>
              <a:t>piksel </a:t>
            </a:r>
            <a:r>
              <a:rPr sz="1200" spc="-10" dirty="0">
                <a:latin typeface="Times New Roman"/>
                <a:cs typeface="Times New Roman"/>
              </a:rPr>
              <a:t>tetangganya </a:t>
            </a:r>
            <a:r>
              <a:rPr sz="1200" spc="5" dirty="0">
                <a:latin typeface="Times New Roman"/>
                <a:cs typeface="Times New Roman"/>
              </a:rPr>
              <a:t>untuk  </a:t>
            </a:r>
            <a:r>
              <a:rPr sz="1200" dirty="0">
                <a:latin typeface="Times New Roman"/>
                <a:cs typeface="Times New Roman"/>
              </a:rPr>
              <a:t>mendapatkan </a:t>
            </a:r>
            <a:r>
              <a:rPr sz="1200" spc="-5" dirty="0">
                <a:latin typeface="Times New Roman"/>
                <a:cs typeface="Times New Roman"/>
              </a:rPr>
              <a:t>hasil yang </a:t>
            </a:r>
            <a:r>
              <a:rPr sz="1200" dirty="0">
                <a:latin typeface="Times New Roman"/>
                <a:cs typeface="Times New Roman"/>
              </a:rPr>
              <a:t>lebih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</a:t>
            </a:r>
            <a:r>
              <a:rPr sz="1200" i="1" spc="-5" dirty="0">
                <a:latin typeface="Times New Roman"/>
                <a:cs typeface="Times New Roman"/>
              </a:rPr>
              <a:t>mooth</a:t>
            </a:r>
            <a:r>
              <a:rPr sz="1200" spc="-5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48260" algn="just">
              <a:lnSpc>
                <a:spcPct val="100000"/>
              </a:lnSpc>
              <a:spcBef>
                <a:spcPts val="1050"/>
              </a:spcBef>
            </a:pPr>
            <a:r>
              <a:rPr sz="1200" b="1" i="1" spc="-5" dirty="0">
                <a:latin typeface="Times New Roman"/>
                <a:cs typeface="Times New Roman"/>
              </a:rPr>
              <a:t>Continuous</a:t>
            </a:r>
            <a:r>
              <a:rPr sz="1200" b="1" i="1" spc="-15" dirty="0">
                <a:latin typeface="Times New Roman"/>
                <a:cs typeface="Times New Roman"/>
              </a:rPr>
              <a:t> </a:t>
            </a:r>
            <a:r>
              <a:rPr sz="1200" b="1" i="1" spc="-5" dirty="0">
                <a:latin typeface="Times New Roman"/>
                <a:cs typeface="Times New Roman"/>
              </a:rPr>
              <a:t>Filtering</a:t>
            </a:r>
            <a:endParaRPr sz="1200">
              <a:latin typeface="Times New Roman"/>
              <a:cs typeface="Times New Roman"/>
            </a:endParaRPr>
          </a:p>
          <a:p>
            <a:pPr marL="48260" indent="195580" algn="just">
              <a:lnSpc>
                <a:spcPct val="100000"/>
              </a:lnSpc>
              <a:spcBef>
                <a:spcPts val="600"/>
              </a:spcBef>
            </a:pPr>
            <a:r>
              <a:rPr sz="1200" i="1" dirty="0">
                <a:latin typeface="Times New Roman"/>
                <a:cs typeface="Times New Roman"/>
              </a:rPr>
              <a:t>Smoothing</a:t>
            </a:r>
            <a:r>
              <a:rPr sz="1200" i="1" spc="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mirip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weighting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mask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atas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pada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subpiksel-subpiksel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(dari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piksel</a:t>
            </a:r>
            <a:endParaRPr sz="1200">
              <a:latin typeface="Times New Roman"/>
              <a:cs typeface="Times New Roman"/>
            </a:endParaRPr>
          </a:p>
          <a:p>
            <a:pPr marL="48260" marR="5715" algn="just">
              <a:lnSpc>
                <a:spcPct val="143700"/>
              </a:lnSpc>
              <a:spcBef>
                <a:spcPts val="10"/>
              </a:spcBef>
            </a:pPr>
            <a:r>
              <a:rPr sz="1200" spc="-10" dirty="0">
                <a:latin typeface="Times New Roman"/>
                <a:cs typeface="Times New Roman"/>
              </a:rPr>
              <a:t>ybs.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juga </a:t>
            </a:r>
            <a:r>
              <a:rPr sz="1200" dirty="0">
                <a:latin typeface="Times New Roman"/>
                <a:cs typeface="Times New Roman"/>
              </a:rPr>
              <a:t>dari </a:t>
            </a:r>
            <a:r>
              <a:rPr sz="1200" spc="-5" dirty="0">
                <a:latin typeface="Times New Roman"/>
                <a:cs typeface="Times New Roman"/>
              </a:rPr>
              <a:t>subpiksel tetangganya) </a:t>
            </a:r>
            <a:r>
              <a:rPr sz="1200" dirty="0">
                <a:latin typeface="Times New Roman"/>
                <a:cs typeface="Times New Roman"/>
              </a:rPr>
              <a:t>namun </a:t>
            </a:r>
            <a:r>
              <a:rPr sz="1200" spc="-5" dirty="0">
                <a:latin typeface="Times New Roman"/>
                <a:cs typeface="Times New Roman"/>
              </a:rPr>
              <a:t>menggunakan fungsi </a:t>
            </a:r>
            <a:r>
              <a:rPr sz="1200" dirty="0">
                <a:latin typeface="Times New Roman"/>
                <a:cs typeface="Times New Roman"/>
              </a:rPr>
              <a:t>permukaan  </a:t>
            </a:r>
            <a:r>
              <a:rPr sz="1200" spc="-5" dirty="0">
                <a:latin typeface="Times New Roman"/>
                <a:cs typeface="Times New Roman"/>
              </a:rPr>
              <a:t>kontinyu: </a:t>
            </a:r>
            <a:r>
              <a:rPr sz="1200" dirty="0">
                <a:latin typeface="Times New Roman"/>
                <a:cs typeface="Times New Roman"/>
              </a:rPr>
              <a:t>box, </a:t>
            </a:r>
            <a:r>
              <a:rPr sz="1200" spc="-5" dirty="0">
                <a:latin typeface="Times New Roman"/>
                <a:cs typeface="Times New Roman"/>
              </a:rPr>
              <a:t>konus, </a:t>
            </a:r>
            <a:r>
              <a:rPr sz="1200" dirty="0">
                <a:latin typeface="Times New Roman"/>
                <a:cs typeface="Times New Roman"/>
              </a:rPr>
              <a:t>atau </a:t>
            </a:r>
            <a:r>
              <a:rPr sz="1200" spc="-5" dirty="0">
                <a:latin typeface="Times New Roman"/>
                <a:cs typeface="Times New Roman"/>
              </a:rPr>
              <a:t>Gaussian. </a:t>
            </a:r>
            <a:r>
              <a:rPr sz="1200" dirty="0">
                <a:latin typeface="Times New Roman"/>
                <a:cs typeface="Times New Roman"/>
              </a:rPr>
              <a:t>Jadi </a:t>
            </a:r>
            <a:r>
              <a:rPr sz="1200" spc="-5" dirty="0">
                <a:latin typeface="Times New Roman"/>
                <a:cs typeface="Times New Roman"/>
              </a:rPr>
              <a:t>secara teoritis dilakukan konvolusi  </a:t>
            </a:r>
            <a:r>
              <a:rPr sz="1200" dirty="0">
                <a:latin typeface="Times New Roman"/>
                <a:cs typeface="Times New Roman"/>
              </a:rPr>
              <a:t>antara </a:t>
            </a:r>
            <a:r>
              <a:rPr sz="1200" spc="-10" dirty="0">
                <a:latin typeface="Times New Roman"/>
                <a:cs typeface="Times New Roman"/>
              </a:rPr>
              <a:t>fungsi </a:t>
            </a:r>
            <a:r>
              <a:rPr sz="1200" dirty="0">
                <a:latin typeface="Times New Roman"/>
                <a:cs typeface="Times New Roman"/>
              </a:rPr>
              <a:t>filter </a:t>
            </a:r>
            <a:r>
              <a:rPr sz="1200" spc="-10" dirty="0">
                <a:latin typeface="Times New Roman"/>
                <a:cs typeface="Times New Roman"/>
              </a:rPr>
              <a:t>dengan </a:t>
            </a:r>
            <a:r>
              <a:rPr sz="1200" spc="-5" dirty="0">
                <a:latin typeface="Times New Roman"/>
                <a:cs typeface="Times New Roman"/>
              </a:rPr>
              <a:t>fungsi </a:t>
            </a:r>
            <a:r>
              <a:rPr sz="1200" dirty="0">
                <a:latin typeface="Times New Roman"/>
                <a:cs typeface="Times New Roman"/>
              </a:rPr>
              <a:t>citra pada </a:t>
            </a:r>
            <a:r>
              <a:rPr sz="1200" spc="-5" dirty="0">
                <a:latin typeface="Times New Roman"/>
                <a:cs typeface="Times New Roman"/>
              </a:rPr>
              <a:t>tingkat </a:t>
            </a:r>
            <a:r>
              <a:rPr sz="1200" dirty="0">
                <a:latin typeface="Times New Roman"/>
                <a:cs typeface="Times New Roman"/>
              </a:rPr>
              <a:t>subpiksel. </a:t>
            </a:r>
            <a:r>
              <a:rPr sz="1200" spc="-5" dirty="0">
                <a:latin typeface="Times New Roman"/>
                <a:cs typeface="Times New Roman"/>
              </a:rPr>
              <a:t>Secara praktis  </a:t>
            </a:r>
            <a:r>
              <a:rPr sz="1200" dirty="0">
                <a:latin typeface="Times New Roman"/>
                <a:cs typeface="Times New Roman"/>
              </a:rPr>
              <a:t>untuk </a:t>
            </a:r>
            <a:r>
              <a:rPr sz="1200" spc="-5" dirty="0">
                <a:latin typeface="Times New Roman"/>
                <a:cs typeface="Times New Roman"/>
              </a:rPr>
              <a:t>mengurangi </a:t>
            </a:r>
            <a:r>
              <a:rPr sz="1200" dirty="0">
                <a:latin typeface="Times New Roman"/>
                <a:cs typeface="Times New Roman"/>
              </a:rPr>
              <a:t>komputasi </a:t>
            </a:r>
            <a:r>
              <a:rPr sz="1200" spc="-5" dirty="0">
                <a:latin typeface="Times New Roman"/>
                <a:cs typeface="Times New Roman"/>
              </a:rPr>
              <a:t>digunakan suatu </a:t>
            </a:r>
            <a:r>
              <a:rPr sz="1200" i="1" spc="-5" dirty="0">
                <a:latin typeface="Times New Roman"/>
                <a:cs typeface="Times New Roman"/>
              </a:rPr>
              <a:t>table-lookup </a:t>
            </a:r>
            <a:r>
              <a:rPr sz="1200" spc="-5" dirty="0">
                <a:latin typeface="Times New Roman"/>
                <a:cs typeface="Times New Roman"/>
              </a:rPr>
              <a:t>dari kombinasi piksel  dengan piksel-piksel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tetangganya.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98065" y="914400"/>
            <a:ext cx="3992528" cy="1351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47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48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901700" y="815390"/>
            <a:ext cx="5762625" cy="87376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04139" algn="just">
              <a:lnSpc>
                <a:spcPct val="100000"/>
              </a:lnSpc>
              <a:spcBef>
                <a:spcPts val="700"/>
              </a:spcBef>
            </a:pPr>
            <a:r>
              <a:rPr sz="1200" b="1" spc="-5" dirty="0">
                <a:latin typeface="Times New Roman"/>
                <a:cs typeface="Times New Roman"/>
              </a:rPr>
              <a:t>III.5.2 </a:t>
            </a:r>
            <a:r>
              <a:rPr sz="1200" b="1" i="1" spc="-5" dirty="0">
                <a:latin typeface="Times New Roman"/>
                <a:cs typeface="Times New Roman"/>
              </a:rPr>
              <a:t>Area</a:t>
            </a:r>
            <a:r>
              <a:rPr sz="1200" b="1" i="1" dirty="0">
                <a:latin typeface="Times New Roman"/>
                <a:cs typeface="Times New Roman"/>
              </a:rPr>
              <a:t> Sampling</a:t>
            </a:r>
            <a:endParaRPr sz="1200">
              <a:latin typeface="Times New Roman"/>
              <a:cs typeface="Times New Roman"/>
            </a:endParaRPr>
          </a:p>
          <a:p>
            <a:pPr marL="104139" indent="365125" algn="just">
              <a:lnSpc>
                <a:spcPct val="100000"/>
              </a:lnSpc>
              <a:spcBef>
                <a:spcPts val="600"/>
              </a:spcBef>
            </a:pPr>
            <a:r>
              <a:rPr sz="1200" spc="-5" dirty="0">
                <a:latin typeface="Times New Roman"/>
                <a:cs typeface="Times New Roman"/>
              </a:rPr>
              <a:t>Pada </a:t>
            </a:r>
            <a:r>
              <a:rPr sz="1200" i="1" dirty="0">
                <a:latin typeface="Times New Roman"/>
                <a:cs typeface="Times New Roman"/>
              </a:rPr>
              <a:t>Unweighted Area Sampling </a:t>
            </a:r>
            <a:r>
              <a:rPr sz="1200" dirty="0">
                <a:latin typeface="Times New Roman"/>
                <a:cs typeface="Times New Roman"/>
              </a:rPr>
              <a:t>suatu </a:t>
            </a:r>
            <a:r>
              <a:rPr sz="1200" spc="-5" dirty="0">
                <a:latin typeface="Times New Roman"/>
                <a:cs typeface="Times New Roman"/>
              </a:rPr>
              <a:t>garis diangap sebagai </a:t>
            </a:r>
            <a:r>
              <a:rPr sz="1200" spc="-10" dirty="0">
                <a:latin typeface="Times New Roman"/>
                <a:cs typeface="Times New Roman"/>
              </a:rPr>
              <a:t>segi </a:t>
            </a:r>
            <a:r>
              <a:rPr sz="1200" dirty="0">
                <a:latin typeface="Times New Roman"/>
                <a:cs typeface="Times New Roman"/>
              </a:rPr>
              <a:t>empat </a:t>
            </a:r>
            <a:r>
              <a:rPr sz="1200" spc="-5" dirty="0">
                <a:latin typeface="Times New Roman"/>
                <a:cs typeface="Times New Roman"/>
              </a:rPr>
              <a:t>dengan</a:t>
            </a:r>
            <a:r>
              <a:rPr sz="1200" spc="27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lebar</a:t>
            </a:r>
            <a:endParaRPr sz="1200">
              <a:latin typeface="Times New Roman"/>
              <a:cs typeface="Times New Roman"/>
            </a:endParaRPr>
          </a:p>
          <a:p>
            <a:pPr marL="103505" marR="5080" algn="just">
              <a:lnSpc>
                <a:spcPct val="143700"/>
              </a:lnSpc>
              <a:spcBef>
                <a:spcPts val="10"/>
              </a:spcBef>
            </a:pPr>
            <a:r>
              <a:rPr sz="1200" dirty="0">
                <a:latin typeface="Times New Roman"/>
                <a:cs typeface="Times New Roman"/>
              </a:rPr>
              <a:t>1 piksel </a:t>
            </a:r>
            <a:r>
              <a:rPr sz="1200" spc="-5" dirty="0">
                <a:latin typeface="Times New Roman"/>
                <a:cs typeface="Times New Roman"/>
              </a:rPr>
              <a:t>seperti </a:t>
            </a:r>
            <a:r>
              <a:rPr sz="1200" spc="-10" dirty="0">
                <a:latin typeface="Times New Roman"/>
                <a:cs typeface="Times New Roman"/>
              </a:rPr>
              <a:t>halnya </a:t>
            </a:r>
            <a:r>
              <a:rPr sz="1200" dirty="0">
                <a:latin typeface="Times New Roman"/>
                <a:cs typeface="Times New Roman"/>
              </a:rPr>
              <a:t>pada </a:t>
            </a:r>
            <a:r>
              <a:rPr sz="1200" i="1" spc="-5" dirty="0">
                <a:latin typeface="Times New Roman"/>
                <a:cs typeface="Times New Roman"/>
              </a:rPr>
              <a:t>supersampling </a:t>
            </a:r>
            <a:r>
              <a:rPr sz="1200" spc="-5" dirty="0">
                <a:latin typeface="Times New Roman"/>
                <a:cs typeface="Times New Roman"/>
              </a:rPr>
              <a:t>cara kedua </a:t>
            </a:r>
            <a:r>
              <a:rPr sz="1200" spc="-15" dirty="0">
                <a:latin typeface="Times New Roman"/>
                <a:cs typeface="Times New Roman"/>
              </a:rPr>
              <a:t>di </a:t>
            </a:r>
            <a:r>
              <a:rPr sz="1200" spc="-5" dirty="0">
                <a:latin typeface="Times New Roman"/>
                <a:cs typeface="Times New Roman"/>
              </a:rPr>
              <a:t>atas. Yang dihitung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spc="-5" dirty="0">
                <a:latin typeface="Times New Roman"/>
                <a:cs typeface="Times New Roman"/>
              </a:rPr>
              <a:t>luas  bagian </a:t>
            </a:r>
            <a:r>
              <a:rPr sz="1200" dirty="0">
                <a:latin typeface="Times New Roman"/>
                <a:cs typeface="Times New Roman"/>
              </a:rPr>
              <a:t>piksel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tertutup </a:t>
            </a:r>
            <a:r>
              <a:rPr sz="1200" spc="-5" dirty="0">
                <a:latin typeface="Times New Roman"/>
                <a:cs typeface="Times New Roman"/>
              </a:rPr>
              <a:t>"segiempat" </a:t>
            </a:r>
            <a:r>
              <a:rPr sz="1200" dirty="0">
                <a:latin typeface="Times New Roman"/>
                <a:cs typeface="Times New Roman"/>
              </a:rPr>
              <a:t>garis tersebut </a:t>
            </a:r>
            <a:r>
              <a:rPr sz="1200" spc="-5" dirty="0">
                <a:latin typeface="Times New Roman"/>
                <a:cs typeface="Times New Roman"/>
              </a:rPr>
              <a:t>secara geometris. Penghitungan </a:t>
            </a:r>
            <a:r>
              <a:rPr sz="1200" dirty="0">
                <a:latin typeface="Times New Roman"/>
                <a:cs typeface="Times New Roman"/>
              </a:rPr>
              <a:t>lebih  akurat tetapi </a:t>
            </a:r>
            <a:r>
              <a:rPr sz="1200" spc="-5" dirty="0">
                <a:latin typeface="Times New Roman"/>
                <a:cs typeface="Times New Roman"/>
              </a:rPr>
              <a:t>karena memerlukan perhitungan </a:t>
            </a:r>
            <a:r>
              <a:rPr sz="1200" dirty="0">
                <a:latin typeface="Times New Roman"/>
                <a:cs typeface="Times New Roman"/>
              </a:rPr>
              <a:t>yang lebih rumit maka </a:t>
            </a:r>
            <a:r>
              <a:rPr sz="1200" spc="-5" dirty="0">
                <a:latin typeface="Times New Roman"/>
                <a:cs typeface="Times New Roman"/>
              </a:rPr>
              <a:t>metoda ini </a:t>
            </a:r>
            <a:r>
              <a:rPr sz="1200" dirty="0">
                <a:latin typeface="Times New Roman"/>
                <a:cs typeface="Times New Roman"/>
              </a:rPr>
              <a:t>lebih  </a:t>
            </a:r>
            <a:r>
              <a:rPr sz="1200" spc="-5" dirty="0">
                <a:latin typeface="Times New Roman"/>
                <a:cs typeface="Times New Roman"/>
              </a:rPr>
              <a:t>banyak digunakan </a:t>
            </a:r>
            <a:r>
              <a:rPr sz="1200" dirty="0">
                <a:latin typeface="Times New Roman"/>
                <a:cs typeface="Times New Roman"/>
              </a:rPr>
              <a:t>untuk </a:t>
            </a:r>
            <a:r>
              <a:rPr sz="1200" i="1" spc="-5" dirty="0">
                <a:latin typeface="Times New Roman"/>
                <a:cs typeface="Times New Roman"/>
              </a:rPr>
              <a:t>anti-aliasing </a:t>
            </a:r>
            <a:r>
              <a:rPr sz="1200" spc="-5" dirty="0">
                <a:latin typeface="Times New Roman"/>
                <a:cs typeface="Times New Roman"/>
              </a:rPr>
              <a:t>batas dari </a:t>
            </a:r>
            <a:r>
              <a:rPr sz="1200" i="1" spc="-5" dirty="0">
                <a:latin typeface="Times New Roman"/>
                <a:cs typeface="Times New Roman"/>
              </a:rPr>
              <a:t>fill-area</a:t>
            </a:r>
            <a:r>
              <a:rPr sz="1200" spc="-5" dirty="0">
                <a:latin typeface="Times New Roman"/>
                <a:cs typeface="Times New Roman"/>
              </a:rPr>
              <a:t>. Metoda </a:t>
            </a:r>
            <a:r>
              <a:rPr sz="1200" spc="-10" dirty="0">
                <a:latin typeface="Times New Roman"/>
                <a:cs typeface="Times New Roman"/>
              </a:rPr>
              <a:t>ini </a:t>
            </a:r>
            <a:r>
              <a:rPr sz="1200" spc="-5" dirty="0">
                <a:latin typeface="Times New Roman"/>
                <a:cs typeface="Times New Roman"/>
              </a:rPr>
              <a:t>menghitung </a:t>
            </a:r>
            <a:r>
              <a:rPr sz="1200" dirty="0">
                <a:latin typeface="Times New Roman"/>
                <a:cs typeface="Times New Roman"/>
              </a:rPr>
              <a:t>luas  </a:t>
            </a:r>
            <a:r>
              <a:rPr sz="1200" spc="-5" dirty="0">
                <a:latin typeface="Times New Roman"/>
                <a:cs typeface="Times New Roman"/>
              </a:rPr>
              <a:t>bagian </a:t>
            </a:r>
            <a:r>
              <a:rPr sz="1200" dirty="0">
                <a:latin typeface="Times New Roman"/>
                <a:cs typeface="Times New Roman"/>
              </a:rPr>
              <a:t>dari </a:t>
            </a:r>
            <a:r>
              <a:rPr sz="1200" spc="-5" dirty="0">
                <a:latin typeface="Times New Roman"/>
                <a:cs typeface="Times New Roman"/>
              </a:rPr>
              <a:t>piksel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tertutup </a:t>
            </a:r>
            <a:r>
              <a:rPr sz="1200" spc="-5" dirty="0">
                <a:latin typeface="Times New Roman"/>
                <a:cs typeface="Times New Roman"/>
              </a:rPr>
              <a:t>area (garis </a:t>
            </a:r>
            <a:r>
              <a:rPr sz="1200" dirty="0">
                <a:latin typeface="Times New Roman"/>
                <a:cs typeface="Times New Roman"/>
              </a:rPr>
              <a:t>atau </a:t>
            </a:r>
            <a:r>
              <a:rPr sz="1200" spc="-5" dirty="0">
                <a:latin typeface="Times New Roman"/>
                <a:cs typeface="Times New Roman"/>
              </a:rPr>
              <a:t>fill-area) </a:t>
            </a:r>
            <a:r>
              <a:rPr sz="1200" dirty="0">
                <a:latin typeface="Times New Roman"/>
                <a:cs typeface="Times New Roman"/>
              </a:rPr>
              <a:t>dan dari rasio luas </a:t>
            </a:r>
            <a:r>
              <a:rPr sz="1200" spc="-5" dirty="0">
                <a:latin typeface="Times New Roman"/>
                <a:cs typeface="Times New Roman"/>
              </a:rPr>
              <a:t>tsb. terhadap  </a:t>
            </a:r>
            <a:r>
              <a:rPr sz="1200" dirty="0">
                <a:latin typeface="Times New Roman"/>
                <a:cs typeface="Times New Roman"/>
              </a:rPr>
              <a:t>luas piksel </a:t>
            </a:r>
            <a:r>
              <a:rPr sz="1200" spc="-5" dirty="0">
                <a:latin typeface="Times New Roman"/>
                <a:cs typeface="Times New Roman"/>
              </a:rPr>
              <a:t>dapat </a:t>
            </a:r>
            <a:r>
              <a:rPr sz="1200" dirty="0">
                <a:latin typeface="Times New Roman"/>
                <a:cs typeface="Times New Roman"/>
              </a:rPr>
              <a:t>ditentukan bobot </a:t>
            </a:r>
            <a:r>
              <a:rPr sz="1200" i="1" spc="-5" dirty="0">
                <a:latin typeface="Times New Roman"/>
                <a:cs typeface="Times New Roman"/>
              </a:rPr>
              <a:t>foreground </a:t>
            </a:r>
            <a:r>
              <a:rPr sz="1200" dirty="0">
                <a:latin typeface="Times New Roman"/>
                <a:cs typeface="Times New Roman"/>
              </a:rPr>
              <a:t>terhadap </a:t>
            </a:r>
            <a:r>
              <a:rPr sz="1200" i="1" spc="-5" dirty="0">
                <a:latin typeface="Times New Roman"/>
                <a:cs typeface="Times New Roman"/>
              </a:rPr>
              <a:t>background </a:t>
            </a:r>
            <a:r>
              <a:rPr sz="1200" dirty="0">
                <a:latin typeface="Times New Roman"/>
                <a:cs typeface="Times New Roman"/>
              </a:rPr>
              <a:t>untuk </a:t>
            </a:r>
            <a:r>
              <a:rPr sz="1200" spc="-5" dirty="0">
                <a:latin typeface="Times New Roman"/>
                <a:cs typeface="Times New Roman"/>
              </a:rPr>
              <a:t>mendapatkan  </a:t>
            </a:r>
            <a:r>
              <a:rPr sz="1200" dirty="0">
                <a:latin typeface="Times New Roman"/>
                <a:cs typeface="Times New Roman"/>
              </a:rPr>
              <a:t>intensitas piksel. </a:t>
            </a:r>
            <a:r>
              <a:rPr sz="1200" spc="-5" dirty="0">
                <a:latin typeface="Times New Roman"/>
                <a:cs typeface="Times New Roman"/>
              </a:rPr>
              <a:t>Cara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penghitungannya?</a:t>
            </a:r>
            <a:endParaRPr sz="1200">
              <a:latin typeface="Times New Roman"/>
              <a:cs typeface="Times New Roman"/>
            </a:endParaRPr>
          </a:p>
          <a:p>
            <a:pPr marL="104139" marR="9525" indent="365125" algn="just">
              <a:lnSpc>
                <a:spcPts val="2080"/>
              </a:lnSpc>
              <a:spcBef>
                <a:spcPts val="155"/>
              </a:spcBef>
            </a:pPr>
            <a:r>
              <a:rPr sz="1200" spc="-5" dirty="0">
                <a:latin typeface="Times New Roman"/>
                <a:cs typeface="Times New Roman"/>
              </a:rPr>
              <a:t>Untuk </a:t>
            </a:r>
            <a:r>
              <a:rPr sz="1200" i="1" dirty="0">
                <a:latin typeface="Times New Roman"/>
                <a:cs typeface="Times New Roman"/>
              </a:rPr>
              <a:t>fill-area </a:t>
            </a:r>
            <a:r>
              <a:rPr sz="1200" spc="-10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memodifikasi </a:t>
            </a:r>
            <a:r>
              <a:rPr sz="1200" i="1" spc="-5" dirty="0">
                <a:latin typeface="Times New Roman"/>
                <a:cs typeface="Times New Roman"/>
              </a:rPr>
              <a:t>midpoint </a:t>
            </a:r>
            <a:r>
              <a:rPr sz="1200" i="1" dirty="0">
                <a:latin typeface="Times New Roman"/>
                <a:cs typeface="Times New Roman"/>
              </a:rPr>
              <a:t>algorithm </a:t>
            </a:r>
            <a:r>
              <a:rPr sz="1200" dirty="0">
                <a:latin typeface="Times New Roman"/>
                <a:cs typeface="Times New Roman"/>
              </a:rPr>
              <a:t>untuk </a:t>
            </a:r>
            <a:r>
              <a:rPr sz="1200" spc="-5" dirty="0">
                <a:latin typeface="Times New Roman"/>
                <a:cs typeface="Times New Roman"/>
              </a:rPr>
              <a:t>garis </a:t>
            </a:r>
            <a:r>
              <a:rPr sz="1200" spc="-10" dirty="0">
                <a:latin typeface="Times New Roman"/>
                <a:cs typeface="Times New Roman"/>
              </a:rPr>
              <a:t>sehingga </a:t>
            </a:r>
            <a:r>
              <a:rPr sz="1200" dirty="0">
                <a:latin typeface="Times New Roman"/>
                <a:cs typeface="Times New Roman"/>
              </a:rPr>
              <a:t>fungsi  diskriminan p menentukan </a:t>
            </a:r>
            <a:r>
              <a:rPr sz="1200" spc="-5" dirty="0">
                <a:latin typeface="Times New Roman"/>
                <a:cs typeface="Times New Roman"/>
              </a:rPr>
              <a:t>juga persentasi tsb. </a:t>
            </a:r>
            <a:r>
              <a:rPr sz="1200" dirty="0">
                <a:latin typeface="Times New Roman"/>
                <a:cs typeface="Times New Roman"/>
              </a:rPr>
              <a:t>Dalam </a:t>
            </a:r>
            <a:r>
              <a:rPr sz="1200" spc="-5" dirty="0">
                <a:latin typeface="Times New Roman"/>
                <a:cs typeface="Times New Roman"/>
              </a:rPr>
              <a:t>algoritma </a:t>
            </a:r>
            <a:r>
              <a:rPr sz="1200" spc="-10" dirty="0">
                <a:latin typeface="Times New Roman"/>
                <a:cs typeface="Times New Roman"/>
              </a:rPr>
              <a:t>ini </a:t>
            </a:r>
            <a:r>
              <a:rPr sz="1200" spc="-5" dirty="0">
                <a:latin typeface="Times New Roman"/>
                <a:cs typeface="Times New Roman"/>
              </a:rPr>
              <a:t>pada persamaan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garis</a:t>
            </a:r>
            <a:endParaRPr sz="1200">
              <a:latin typeface="Times New Roman"/>
              <a:cs typeface="Times New Roman"/>
            </a:endParaRPr>
          </a:p>
          <a:p>
            <a:pPr marL="2339340" algn="just">
              <a:lnSpc>
                <a:spcPct val="100000"/>
              </a:lnSpc>
              <a:spcBef>
                <a:spcPts val="464"/>
              </a:spcBef>
            </a:pPr>
            <a:r>
              <a:rPr sz="1200" b="1" dirty="0">
                <a:latin typeface="Times New Roman"/>
                <a:cs typeface="Times New Roman"/>
              </a:rPr>
              <a:t>y = m x + </a:t>
            </a:r>
            <a:r>
              <a:rPr sz="1200" b="1" spc="-10" dirty="0">
                <a:latin typeface="Times New Roman"/>
                <a:cs typeface="Times New Roman"/>
              </a:rPr>
              <a:t>b, </a:t>
            </a:r>
            <a:r>
              <a:rPr sz="1200" b="1" dirty="0">
                <a:latin typeface="Times New Roman"/>
                <a:cs typeface="Times New Roman"/>
              </a:rPr>
              <a:t>m &gt;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  <a:p>
            <a:pPr marL="104139" algn="just">
              <a:lnSpc>
                <a:spcPct val="100000"/>
              </a:lnSpc>
              <a:spcBef>
                <a:spcPts val="620"/>
              </a:spcBef>
            </a:pPr>
            <a:r>
              <a:rPr sz="1200" spc="-5" dirty="0">
                <a:latin typeface="Times New Roman"/>
                <a:cs typeface="Times New Roman"/>
              </a:rPr>
              <a:t>digunakan </a:t>
            </a:r>
            <a:r>
              <a:rPr sz="1200" spc="-10" dirty="0">
                <a:latin typeface="Times New Roman"/>
                <a:cs typeface="Times New Roman"/>
              </a:rPr>
              <a:t>fungsi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keputusan:</a:t>
            </a:r>
            <a:endParaRPr sz="1200">
              <a:latin typeface="Times New Roman"/>
              <a:cs typeface="Times New Roman"/>
            </a:endParaRPr>
          </a:p>
          <a:p>
            <a:pPr marL="2052320" algn="just">
              <a:lnSpc>
                <a:spcPct val="100000"/>
              </a:lnSpc>
              <a:spcBef>
                <a:spcPts val="640"/>
              </a:spcBef>
            </a:pPr>
            <a:r>
              <a:rPr sz="1200" b="1" spc="-5" dirty="0">
                <a:latin typeface="Times New Roman"/>
                <a:cs typeface="Times New Roman"/>
              </a:rPr>
              <a:t>p </a:t>
            </a:r>
            <a:r>
              <a:rPr sz="1200" b="1" dirty="0">
                <a:latin typeface="Times New Roman"/>
                <a:cs typeface="Times New Roman"/>
              </a:rPr>
              <a:t>= m </a:t>
            </a:r>
            <a:r>
              <a:rPr sz="1200" b="1" spc="-5" dirty="0">
                <a:latin typeface="Times New Roman"/>
                <a:cs typeface="Times New Roman"/>
              </a:rPr>
              <a:t>(xi </a:t>
            </a:r>
            <a:r>
              <a:rPr sz="1200" b="1" dirty="0">
                <a:latin typeface="Times New Roman"/>
                <a:cs typeface="Times New Roman"/>
              </a:rPr>
              <a:t>+ 1) + </a:t>
            </a:r>
            <a:r>
              <a:rPr sz="1200" b="1" spc="-5" dirty="0">
                <a:latin typeface="Times New Roman"/>
                <a:cs typeface="Times New Roman"/>
              </a:rPr>
              <a:t>b </a:t>
            </a:r>
            <a:r>
              <a:rPr sz="1200" b="1" dirty="0">
                <a:latin typeface="Times New Roman"/>
                <a:cs typeface="Times New Roman"/>
              </a:rPr>
              <a:t>- </a:t>
            </a:r>
            <a:r>
              <a:rPr sz="1200" b="1" spc="5" dirty="0">
                <a:latin typeface="Times New Roman"/>
                <a:cs typeface="Times New Roman"/>
              </a:rPr>
              <a:t>(yi </a:t>
            </a:r>
            <a:r>
              <a:rPr sz="1200" b="1" dirty="0">
                <a:latin typeface="Times New Roman"/>
                <a:cs typeface="Times New Roman"/>
              </a:rPr>
              <a:t>+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½)</a:t>
            </a:r>
            <a:endParaRPr sz="1200">
              <a:latin typeface="Times New Roman"/>
              <a:cs typeface="Times New Roman"/>
            </a:endParaRPr>
          </a:p>
          <a:p>
            <a:pPr marL="104139" marR="6985" algn="just">
              <a:lnSpc>
                <a:spcPct val="143100"/>
              </a:lnSpc>
            </a:pPr>
            <a:r>
              <a:rPr sz="1200" spc="-5" dirty="0">
                <a:latin typeface="Times New Roman"/>
                <a:cs typeface="Times New Roman"/>
              </a:rPr>
              <a:t>Sementara bagian </a:t>
            </a:r>
            <a:r>
              <a:rPr sz="1200" dirty="0">
                <a:latin typeface="Times New Roman"/>
                <a:cs typeface="Times New Roman"/>
              </a:rPr>
              <a:t>piksel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tertutup area di bawah </a:t>
            </a:r>
            <a:r>
              <a:rPr sz="1200" spc="-5" dirty="0">
                <a:latin typeface="Times New Roman"/>
                <a:cs typeface="Times New Roman"/>
              </a:rPr>
              <a:t>garis </a:t>
            </a:r>
            <a:r>
              <a:rPr sz="1200" dirty="0">
                <a:latin typeface="Times New Roman"/>
                <a:cs typeface="Times New Roman"/>
              </a:rPr>
              <a:t>tersebut adalah suatu </a:t>
            </a:r>
            <a:r>
              <a:rPr sz="1200" spc="-5" dirty="0">
                <a:latin typeface="Times New Roman"/>
                <a:cs typeface="Times New Roman"/>
              </a:rPr>
              <a:t>trapesium  dengan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ketinggian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kiri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y =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(xi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-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½)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+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-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(yi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–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½)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dan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ketinggian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kanan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=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(xi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+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½)</a:t>
            </a:r>
            <a:endParaRPr sz="1200">
              <a:latin typeface="Times New Roman"/>
              <a:cs typeface="Times New Roman"/>
            </a:endParaRPr>
          </a:p>
          <a:p>
            <a:pPr marL="104139" marR="11430" algn="just">
              <a:lnSpc>
                <a:spcPct val="143100"/>
              </a:lnSpc>
              <a:spcBef>
                <a:spcPts val="15"/>
              </a:spcBef>
            </a:pPr>
            <a:r>
              <a:rPr sz="1200" dirty="0">
                <a:latin typeface="Times New Roman"/>
                <a:cs typeface="Times New Roman"/>
              </a:rPr>
              <a:t>+ b - </a:t>
            </a:r>
            <a:r>
              <a:rPr sz="1200" spc="-5" dirty="0">
                <a:latin typeface="Times New Roman"/>
                <a:cs typeface="Times New Roman"/>
              </a:rPr>
              <a:t>(yi </a:t>
            </a:r>
            <a:r>
              <a:rPr sz="1200" dirty="0">
                <a:latin typeface="Times New Roman"/>
                <a:cs typeface="Times New Roman"/>
              </a:rPr>
              <a:t>– ½) serta lebar 1 </a:t>
            </a:r>
            <a:r>
              <a:rPr sz="1200" spc="-5" dirty="0">
                <a:latin typeface="Times New Roman"/>
                <a:cs typeface="Times New Roman"/>
              </a:rPr>
              <a:t>(satuan </a:t>
            </a:r>
            <a:r>
              <a:rPr sz="1200" dirty="0">
                <a:latin typeface="Times New Roman"/>
                <a:cs typeface="Times New Roman"/>
              </a:rPr>
              <a:t>piksel). </a:t>
            </a:r>
            <a:r>
              <a:rPr sz="1200" spc="-10" dirty="0">
                <a:latin typeface="Times New Roman"/>
                <a:cs typeface="Times New Roman"/>
              </a:rPr>
              <a:t>Luas </a:t>
            </a:r>
            <a:r>
              <a:rPr sz="1200" dirty="0">
                <a:latin typeface="Times New Roman"/>
                <a:cs typeface="Times New Roman"/>
              </a:rPr>
              <a:t>trapesium ini adalah = m xi + b - </a:t>
            </a:r>
            <a:r>
              <a:rPr sz="1200" spc="-10" dirty="0">
                <a:latin typeface="Times New Roman"/>
                <a:cs typeface="Times New Roman"/>
              </a:rPr>
              <a:t>(yi </a:t>
            </a:r>
            <a:r>
              <a:rPr sz="1200" dirty="0">
                <a:latin typeface="Times New Roman"/>
                <a:cs typeface="Times New Roman"/>
              </a:rPr>
              <a:t>- 0.5) =  p - (1 -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m)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50">
              <a:latin typeface="Times New Roman"/>
              <a:cs typeface="Times New Roman"/>
            </a:endParaRPr>
          </a:p>
          <a:p>
            <a:pPr marL="546100" lvl="2" indent="-442595">
              <a:lnSpc>
                <a:spcPct val="100000"/>
              </a:lnSpc>
              <a:buFont typeface="Times New Roman"/>
              <a:buAutoNum type="arabicPeriod" startAt="3"/>
              <a:tabLst>
                <a:tab pos="546735" algn="l"/>
              </a:tabLst>
            </a:pPr>
            <a:r>
              <a:rPr sz="1200" b="1" i="1" dirty="0">
                <a:latin typeface="Times New Roman"/>
                <a:cs typeface="Times New Roman"/>
              </a:rPr>
              <a:t>Pixel </a:t>
            </a:r>
            <a:r>
              <a:rPr sz="1200" b="1" i="1" spc="-5" dirty="0">
                <a:latin typeface="Times New Roman"/>
                <a:cs typeface="Times New Roman"/>
              </a:rPr>
              <a:t>Phasing</a:t>
            </a:r>
            <a:endParaRPr sz="1200">
              <a:latin typeface="Times New Roman"/>
              <a:cs typeface="Times New Roman"/>
            </a:endParaRPr>
          </a:p>
          <a:p>
            <a:pPr marL="104139" marR="6350" indent="365760">
              <a:lnSpc>
                <a:spcPct val="143100"/>
              </a:lnSpc>
            </a:pPr>
            <a:r>
              <a:rPr sz="1200" spc="-5" dirty="0">
                <a:latin typeface="Times New Roman"/>
                <a:cs typeface="Times New Roman"/>
              </a:rPr>
              <a:t>Pergeseran </a:t>
            </a:r>
            <a:r>
              <a:rPr sz="1200" dirty="0">
                <a:latin typeface="Times New Roman"/>
                <a:cs typeface="Times New Roman"/>
              </a:rPr>
              <a:t>mikro </a:t>
            </a:r>
            <a:r>
              <a:rPr sz="1200" spc="-5" dirty="0">
                <a:latin typeface="Times New Roman"/>
                <a:cs typeface="Times New Roman"/>
              </a:rPr>
              <a:t>(</a:t>
            </a:r>
            <a:r>
              <a:rPr sz="1200" i="1" spc="-5" dirty="0">
                <a:latin typeface="Times New Roman"/>
                <a:cs typeface="Times New Roman"/>
              </a:rPr>
              <a:t>microposition</a:t>
            </a:r>
            <a:r>
              <a:rPr sz="1200" spc="-5" dirty="0">
                <a:latin typeface="Times New Roman"/>
                <a:cs typeface="Times New Roman"/>
              </a:rPr>
              <a:t>)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dilakukan </a:t>
            </a:r>
            <a:r>
              <a:rPr sz="1200" spc="-5" dirty="0">
                <a:latin typeface="Times New Roman"/>
                <a:cs typeface="Times New Roman"/>
              </a:rPr>
              <a:t>oleh deflektor elektron sebesar 1/4,  1/2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atau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3/4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diameter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piksel.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Metode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ini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biasanya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dipasang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built-in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pada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chipset</a:t>
            </a:r>
            <a:r>
              <a:rPr sz="1200" i="1" spc="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grafis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dan</a:t>
            </a:r>
            <a:endParaRPr sz="1200">
              <a:latin typeface="Times New Roman"/>
              <a:cs typeface="Times New Roman"/>
            </a:endParaRPr>
          </a:p>
          <a:p>
            <a:pPr marL="104139">
              <a:lnSpc>
                <a:spcPct val="100000"/>
              </a:lnSpc>
              <a:spcBef>
                <a:spcPts val="640"/>
              </a:spcBef>
            </a:pPr>
            <a:r>
              <a:rPr sz="1200" dirty="0">
                <a:latin typeface="Times New Roman"/>
                <a:cs typeface="Times New Roman"/>
              </a:rPr>
              <a:t>pada </a:t>
            </a:r>
            <a:r>
              <a:rPr sz="1200" i="1" dirty="0">
                <a:latin typeface="Times New Roman"/>
                <a:cs typeface="Times New Roman"/>
              </a:rPr>
              <a:t>graphics</a:t>
            </a:r>
            <a:r>
              <a:rPr sz="1200" i="1" spc="-10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driver</a:t>
            </a:r>
            <a:r>
              <a:rPr sz="1200" spc="-5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50">
              <a:latin typeface="Times New Roman"/>
              <a:cs typeface="Times New Roman"/>
            </a:endParaRPr>
          </a:p>
          <a:p>
            <a:pPr marL="548640" lvl="2" indent="-445134" algn="just">
              <a:lnSpc>
                <a:spcPct val="100000"/>
              </a:lnSpc>
              <a:buAutoNum type="arabicPeriod" startAt="4"/>
              <a:tabLst>
                <a:tab pos="549275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Kompensasi Perbedaan </a:t>
            </a:r>
            <a:r>
              <a:rPr sz="1200" b="1" dirty="0">
                <a:latin typeface="Times New Roman"/>
                <a:cs typeface="Times New Roman"/>
              </a:rPr>
              <a:t>Intensitas</a:t>
            </a:r>
            <a:r>
              <a:rPr sz="1200" b="1" spc="-1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Garis</a:t>
            </a:r>
            <a:endParaRPr sz="1200">
              <a:latin typeface="Times New Roman"/>
              <a:cs typeface="Times New Roman"/>
            </a:endParaRPr>
          </a:p>
          <a:p>
            <a:pPr marL="104139" indent="365760" algn="just">
              <a:lnSpc>
                <a:spcPct val="100000"/>
              </a:lnSpc>
              <a:spcBef>
                <a:spcPts val="600"/>
              </a:spcBef>
            </a:pPr>
            <a:r>
              <a:rPr sz="1200" dirty="0">
                <a:latin typeface="Times New Roman"/>
                <a:cs typeface="Times New Roman"/>
              </a:rPr>
              <a:t>Secara </a:t>
            </a:r>
            <a:r>
              <a:rPr sz="1200" spc="-5" dirty="0">
                <a:latin typeface="Times New Roman"/>
                <a:cs typeface="Times New Roman"/>
              </a:rPr>
              <a:t>normal garis diagonal </a:t>
            </a:r>
            <a:r>
              <a:rPr sz="1200" dirty="0">
                <a:latin typeface="Times New Roman"/>
                <a:cs typeface="Times New Roman"/>
              </a:rPr>
              <a:t>(tanpa </a:t>
            </a:r>
            <a:r>
              <a:rPr sz="1200" spc="-5" dirty="0">
                <a:latin typeface="Times New Roman"/>
                <a:cs typeface="Times New Roman"/>
              </a:rPr>
              <a:t>antialiasing) </a:t>
            </a:r>
            <a:r>
              <a:rPr sz="1200" dirty="0">
                <a:latin typeface="Times New Roman"/>
                <a:cs typeface="Times New Roman"/>
              </a:rPr>
              <a:t>lebih tipis</a:t>
            </a:r>
            <a:r>
              <a:rPr sz="1200" spc="1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dari </a:t>
            </a:r>
            <a:r>
              <a:rPr sz="1200" spc="-5" dirty="0">
                <a:latin typeface="Times New Roman"/>
                <a:cs typeface="Times New Roman"/>
              </a:rPr>
              <a:t>garis</a:t>
            </a:r>
            <a:endParaRPr sz="1200">
              <a:latin typeface="Times New Roman"/>
              <a:cs typeface="Times New Roman"/>
            </a:endParaRPr>
          </a:p>
          <a:p>
            <a:pPr marL="104139" marR="6985" algn="just">
              <a:lnSpc>
                <a:spcPct val="143800"/>
              </a:lnSpc>
              <a:spcBef>
                <a:spcPts val="10"/>
              </a:spcBef>
            </a:pPr>
            <a:r>
              <a:rPr sz="1200" spc="-5" dirty="0">
                <a:latin typeface="Times New Roman"/>
                <a:cs typeface="Times New Roman"/>
              </a:rPr>
              <a:t>horisontal/vertikal karena pada garis tsb. piksel-piksel </a:t>
            </a:r>
            <a:r>
              <a:rPr sz="1200" dirty="0">
                <a:latin typeface="Times New Roman"/>
                <a:cs typeface="Times New Roman"/>
              </a:rPr>
              <a:t>lebih </a:t>
            </a:r>
            <a:r>
              <a:rPr sz="1200" i="1" spc="-5" dirty="0">
                <a:latin typeface="Times New Roman"/>
                <a:cs typeface="Times New Roman"/>
              </a:rPr>
              <a:t>spanned </a:t>
            </a:r>
            <a:r>
              <a:rPr sz="1200" spc="-5" dirty="0">
                <a:latin typeface="Times New Roman"/>
                <a:cs typeface="Times New Roman"/>
              </a:rPr>
              <a:t>dari </a:t>
            </a:r>
            <a:r>
              <a:rPr sz="1200" dirty="0">
                <a:latin typeface="Times New Roman"/>
                <a:cs typeface="Times New Roman"/>
              </a:rPr>
              <a:t>pada </a:t>
            </a:r>
            <a:r>
              <a:rPr sz="1200" spc="-5" dirty="0">
                <a:latin typeface="Times New Roman"/>
                <a:cs typeface="Times New Roman"/>
              </a:rPr>
              <a:t>piksel-piksel  </a:t>
            </a:r>
            <a:r>
              <a:rPr sz="1200" dirty="0">
                <a:latin typeface="Times New Roman"/>
                <a:cs typeface="Times New Roman"/>
              </a:rPr>
              <a:t>pada </a:t>
            </a:r>
            <a:r>
              <a:rPr sz="1200" spc="-5" dirty="0">
                <a:latin typeface="Times New Roman"/>
                <a:cs typeface="Times New Roman"/>
              </a:rPr>
              <a:t>garis horisontal/diagonal. Jadi </a:t>
            </a:r>
            <a:r>
              <a:rPr sz="1200" spc="-10" dirty="0">
                <a:latin typeface="Times New Roman"/>
                <a:cs typeface="Times New Roman"/>
              </a:rPr>
              <a:t>secara </a:t>
            </a:r>
            <a:r>
              <a:rPr sz="1200" spc="-5" dirty="0">
                <a:latin typeface="Times New Roman"/>
                <a:cs typeface="Times New Roman"/>
              </a:rPr>
              <a:t>visual </a:t>
            </a:r>
            <a:r>
              <a:rPr sz="1200" dirty="0">
                <a:latin typeface="Times New Roman"/>
                <a:cs typeface="Times New Roman"/>
              </a:rPr>
              <a:t>efek ini </a:t>
            </a:r>
            <a:r>
              <a:rPr sz="1200" spc="-5" dirty="0">
                <a:latin typeface="Times New Roman"/>
                <a:cs typeface="Times New Roman"/>
              </a:rPr>
              <a:t>dapat juga dikurangi dengan  </a:t>
            </a:r>
            <a:r>
              <a:rPr sz="1200" dirty="0">
                <a:latin typeface="Times New Roman"/>
                <a:cs typeface="Times New Roman"/>
              </a:rPr>
              <a:t>menaikkan intensitas </a:t>
            </a:r>
            <a:r>
              <a:rPr sz="1200" spc="-5" dirty="0">
                <a:latin typeface="Times New Roman"/>
                <a:cs typeface="Times New Roman"/>
              </a:rPr>
              <a:t>garis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mengarah </a:t>
            </a:r>
            <a:r>
              <a:rPr sz="1200" spc="-5" dirty="0">
                <a:latin typeface="Times New Roman"/>
                <a:cs typeface="Times New Roman"/>
              </a:rPr>
              <a:t>diagonal sesuai dengan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sudut.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Times New Roman"/>
                <a:cs typeface="Times New Roman"/>
              </a:rPr>
              <a:t>Latihan</a:t>
            </a:r>
            <a:endParaRPr sz="1400">
              <a:latin typeface="Times New Roman"/>
              <a:cs typeface="Times New Roman"/>
            </a:endParaRPr>
          </a:p>
          <a:p>
            <a:pPr marL="469900" lvl="3" indent="-228600">
              <a:lnSpc>
                <a:spcPct val="100000"/>
              </a:lnSpc>
              <a:spcBef>
                <a:spcPts val="720"/>
              </a:spcBef>
              <a:buAutoNum type="arabicPeriod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Sebutkan </a:t>
            </a:r>
            <a:r>
              <a:rPr sz="1200" spc="-5" dirty="0">
                <a:latin typeface="Times New Roman"/>
                <a:cs typeface="Times New Roman"/>
              </a:rPr>
              <a:t>karakteristik atau </a:t>
            </a:r>
            <a:r>
              <a:rPr sz="1200" dirty="0">
                <a:latin typeface="Times New Roman"/>
                <a:cs typeface="Times New Roman"/>
              </a:rPr>
              <a:t>properties </a:t>
            </a:r>
            <a:r>
              <a:rPr sz="1200" spc="-5" dirty="0">
                <a:latin typeface="Times New Roman"/>
                <a:cs typeface="Times New Roman"/>
              </a:rPr>
              <a:t>dari </a:t>
            </a:r>
            <a:r>
              <a:rPr sz="1200" dirty="0">
                <a:latin typeface="Times New Roman"/>
                <a:cs typeface="Times New Roman"/>
              </a:rPr>
              <a:t>sebuah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garis</a:t>
            </a:r>
            <a:endParaRPr sz="1200">
              <a:latin typeface="Times New Roman"/>
              <a:cs typeface="Times New Roman"/>
            </a:endParaRPr>
          </a:p>
          <a:p>
            <a:pPr marL="469900" lvl="3" indent="-228600">
              <a:lnSpc>
                <a:spcPct val="100000"/>
              </a:lnSpc>
              <a:spcBef>
                <a:spcPts val="640"/>
              </a:spcBef>
              <a:buAutoNum type="arabicPeriod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Jelaskan </a:t>
            </a:r>
            <a:r>
              <a:rPr sz="1200" spc="-5" dirty="0">
                <a:latin typeface="Times New Roman"/>
                <a:cs typeface="Times New Roman"/>
              </a:rPr>
              <a:t>perbedaan </a:t>
            </a:r>
            <a:r>
              <a:rPr sz="1200" dirty="0">
                <a:latin typeface="Times New Roman"/>
                <a:cs typeface="Times New Roman"/>
              </a:rPr>
              <a:t>anda </a:t>
            </a:r>
            <a:r>
              <a:rPr sz="1200" i="1" spc="-5" dirty="0">
                <a:latin typeface="Times New Roman"/>
                <a:cs typeface="Times New Roman"/>
              </a:rPr>
              <a:t>proportional spacing </a:t>
            </a:r>
            <a:r>
              <a:rPr sz="1200" i="1" dirty="0">
                <a:latin typeface="Times New Roman"/>
                <a:cs typeface="Times New Roman"/>
              </a:rPr>
              <a:t>font </a:t>
            </a:r>
            <a:r>
              <a:rPr sz="1200" spc="-10" dirty="0">
                <a:latin typeface="Times New Roman"/>
                <a:cs typeface="Times New Roman"/>
              </a:rPr>
              <a:t>dan </a:t>
            </a:r>
            <a:r>
              <a:rPr sz="1200" i="1" spc="-5" dirty="0">
                <a:latin typeface="Times New Roman"/>
                <a:cs typeface="Times New Roman"/>
              </a:rPr>
              <a:t>monospace </a:t>
            </a:r>
            <a:r>
              <a:rPr sz="1200" i="1" dirty="0">
                <a:latin typeface="Times New Roman"/>
                <a:cs typeface="Times New Roman"/>
              </a:rPr>
              <a:t>font</a:t>
            </a:r>
            <a:r>
              <a:rPr sz="1200" i="1" spc="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!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49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889000" y="810209"/>
            <a:ext cx="5848985" cy="2964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marR="497840" indent="-228600">
              <a:lnSpc>
                <a:spcPct val="1431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3. </a:t>
            </a:r>
            <a:r>
              <a:rPr sz="1200" spc="-5" dirty="0">
                <a:latin typeface="Times New Roman"/>
                <a:cs typeface="Times New Roman"/>
              </a:rPr>
              <a:t>Gambarkan </a:t>
            </a:r>
            <a:r>
              <a:rPr sz="1200" dirty="0">
                <a:latin typeface="Times New Roman"/>
                <a:cs typeface="Times New Roman"/>
              </a:rPr>
              <a:t>apa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dimaksud </a:t>
            </a:r>
            <a:r>
              <a:rPr sz="1200" spc="-5" dirty="0">
                <a:latin typeface="Times New Roman"/>
                <a:cs typeface="Times New Roman"/>
              </a:rPr>
              <a:t>dengan antialiasing, </a:t>
            </a:r>
            <a:r>
              <a:rPr sz="1200" dirty="0">
                <a:latin typeface="Times New Roman"/>
                <a:cs typeface="Times New Roman"/>
              </a:rPr>
              <a:t>metode apa </a:t>
            </a:r>
            <a:r>
              <a:rPr sz="1200" spc="-5" dirty="0">
                <a:latin typeface="Times New Roman"/>
                <a:cs typeface="Times New Roman"/>
              </a:rPr>
              <a:t>saja yang yang  </a:t>
            </a:r>
            <a:r>
              <a:rPr sz="1200" dirty="0">
                <a:latin typeface="Times New Roman"/>
                <a:cs typeface="Times New Roman"/>
              </a:rPr>
              <a:t>termasuk di </a:t>
            </a:r>
            <a:r>
              <a:rPr sz="1200" spc="-10" dirty="0">
                <a:latin typeface="Times New Roman"/>
                <a:cs typeface="Times New Roman"/>
              </a:rPr>
              <a:t>dalamnya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5"/>
              </a:spcBef>
            </a:pPr>
            <a:r>
              <a:rPr sz="1400" b="1" dirty="0">
                <a:latin typeface="Times New Roman"/>
                <a:cs typeface="Times New Roman"/>
              </a:rPr>
              <a:t>Daftar </a:t>
            </a:r>
            <a:r>
              <a:rPr sz="1400" b="1" spc="-5" dirty="0">
                <a:latin typeface="Times New Roman"/>
                <a:cs typeface="Times New Roman"/>
              </a:rPr>
              <a:t>Pustaka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>
              <a:latin typeface="Times New Roman"/>
              <a:cs typeface="Times New Roman"/>
            </a:endParaRPr>
          </a:p>
          <a:p>
            <a:pPr marL="482600" marR="367665" indent="-228600">
              <a:lnSpc>
                <a:spcPct val="111100"/>
              </a:lnSpc>
              <a:buAutoNum type="arabicPeriod"/>
              <a:tabLst>
                <a:tab pos="482600" algn="l"/>
              </a:tabLst>
            </a:pPr>
            <a:r>
              <a:rPr sz="1200" spc="-5" dirty="0">
                <a:latin typeface="Times New Roman"/>
                <a:cs typeface="Times New Roman"/>
              </a:rPr>
              <a:t>David </a:t>
            </a:r>
            <a:r>
              <a:rPr sz="1200" spc="-20" dirty="0">
                <a:latin typeface="Times New Roman"/>
                <a:cs typeface="Times New Roman"/>
              </a:rPr>
              <a:t>F. </a:t>
            </a:r>
            <a:r>
              <a:rPr sz="1200" spc="-5" dirty="0">
                <a:latin typeface="Times New Roman"/>
                <a:cs typeface="Times New Roman"/>
              </a:rPr>
              <a:t>Rogers, Alan </a:t>
            </a:r>
            <a:r>
              <a:rPr sz="1200" dirty="0">
                <a:latin typeface="Times New Roman"/>
                <a:cs typeface="Times New Roman"/>
              </a:rPr>
              <a:t>J. </a:t>
            </a:r>
            <a:r>
              <a:rPr sz="1200" spc="-5" dirty="0">
                <a:latin typeface="Times New Roman"/>
                <a:cs typeface="Times New Roman"/>
              </a:rPr>
              <a:t>Adams </a:t>
            </a:r>
            <a:r>
              <a:rPr sz="1200" dirty="0">
                <a:latin typeface="Times New Roman"/>
                <a:cs typeface="Times New Roman"/>
              </a:rPr>
              <a:t>, Mathematical </a:t>
            </a:r>
            <a:r>
              <a:rPr sz="1200" spc="-5" dirty="0">
                <a:latin typeface="Times New Roman"/>
                <a:cs typeface="Times New Roman"/>
              </a:rPr>
              <a:t>Elements </a:t>
            </a:r>
            <a:r>
              <a:rPr sz="1200" dirty="0">
                <a:latin typeface="Times New Roman"/>
                <a:cs typeface="Times New Roman"/>
              </a:rPr>
              <a:t>for Computer </a:t>
            </a:r>
            <a:r>
              <a:rPr sz="1200" spc="-5" dirty="0">
                <a:latin typeface="Times New Roman"/>
                <a:cs typeface="Times New Roman"/>
              </a:rPr>
              <a:t>Graphics  </a:t>
            </a:r>
            <a:r>
              <a:rPr sz="1200" dirty="0">
                <a:latin typeface="Times New Roman"/>
                <a:cs typeface="Times New Roman"/>
              </a:rPr>
              <a:t>(2nd edition), </a:t>
            </a:r>
            <a:r>
              <a:rPr sz="1200" spc="-5" dirty="0">
                <a:latin typeface="Times New Roman"/>
                <a:cs typeface="Times New Roman"/>
              </a:rPr>
              <a:t>McGraw-Hill, </a:t>
            </a:r>
            <a:r>
              <a:rPr sz="1200" dirty="0">
                <a:latin typeface="Times New Roman"/>
                <a:cs typeface="Times New Roman"/>
              </a:rPr>
              <a:t>1989</a:t>
            </a:r>
            <a:endParaRPr sz="1200">
              <a:latin typeface="Times New Roman"/>
              <a:cs typeface="Times New Roman"/>
            </a:endParaRPr>
          </a:p>
          <a:p>
            <a:pPr marL="482600" indent="-228600">
              <a:lnSpc>
                <a:spcPct val="100000"/>
              </a:lnSpc>
              <a:spcBef>
                <a:spcPts val="140"/>
              </a:spcBef>
              <a:buAutoNum type="arabicPeriod"/>
              <a:tabLst>
                <a:tab pos="482600" algn="l"/>
              </a:tabLst>
            </a:pPr>
            <a:r>
              <a:rPr sz="1200" dirty="0">
                <a:latin typeface="Times New Roman"/>
                <a:cs typeface="Times New Roman"/>
              </a:rPr>
              <a:t>Donald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D.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Hearn,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M.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Pauline,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Warren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Carithers,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Computer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Graphics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Open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GL</a:t>
            </a:r>
            <a:endParaRPr sz="1200">
              <a:latin typeface="Times New Roman"/>
              <a:cs typeface="Times New Roman"/>
            </a:endParaRPr>
          </a:p>
          <a:p>
            <a:pPr marL="482600">
              <a:lnSpc>
                <a:spcPct val="100000"/>
              </a:lnSpc>
              <a:spcBef>
                <a:spcPts val="620"/>
              </a:spcBef>
            </a:pPr>
            <a:r>
              <a:rPr sz="1200" dirty="0">
                <a:latin typeface="Times New Roman"/>
                <a:cs typeface="Times New Roman"/>
              </a:rPr>
              <a:t>(4th Edition), </a:t>
            </a:r>
            <a:r>
              <a:rPr sz="1200" spc="-5" dirty="0">
                <a:latin typeface="Times New Roman"/>
                <a:cs typeface="Times New Roman"/>
              </a:rPr>
              <a:t>Prentice-Hall, </a:t>
            </a:r>
            <a:r>
              <a:rPr sz="1200" dirty="0">
                <a:latin typeface="Times New Roman"/>
                <a:cs typeface="Times New Roman"/>
              </a:rPr>
              <a:t>2011</a:t>
            </a:r>
            <a:endParaRPr sz="1200">
              <a:latin typeface="Times New Roman"/>
              <a:cs typeface="Times New Roman"/>
            </a:endParaRPr>
          </a:p>
          <a:p>
            <a:pPr marL="482600" marR="81280" indent="-228600" algn="just">
              <a:lnSpc>
                <a:spcPct val="143700"/>
              </a:lnSpc>
              <a:spcBef>
                <a:spcPts val="10"/>
              </a:spcBef>
              <a:buAutoNum type="arabicPeriod" startAt="3"/>
              <a:tabLst>
                <a:tab pos="482600" algn="l"/>
              </a:tabLst>
            </a:pPr>
            <a:r>
              <a:rPr sz="1200" dirty="0">
                <a:latin typeface="Times New Roman"/>
                <a:cs typeface="Times New Roman"/>
              </a:rPr>
              <a:t>John </a:t>
            </a:r>
            <a:r>
              <a:rPr sz="1200" spc="-30" dirty="0">
                <a:latin typeface="Times New Roman"/>
                <a:cs typeface="Times New Roman"/>
              </a:rPr>
              <a:t>F. </a:t>
            </a:r>
            <a:r>
              <a:rPr sz="1200" spc="-5" dirty="0">
                <a:latin typeface="Times New Roman"/>
                <a:cs typeface="Times New Roman"/>
              </a:rPr>
              <a:t>Hughes, Andries Van </a:t>
            </a:r>
            <a:r>
              <a:rPr sz="1200" dirty="0">
                <a:latin typeface="Times New Roman"/>
                <a:cs typeface="Times New Roman"/>
              </a:rPr>
              <a:t>Dam, </a:t>
            </a:r>
            <a:r>
              <a:rPr sz="1200" spc="-5" dirty="0">
                <a:latin typeface="Times New Roman"/>
                <a:cs typeface="Times New Roman"/>
              </a:rPr>
              <a:t>Morgan Mcguire, David </a:t>
            </a:r>
            <a:r>
              <a:rPr sz="1200" spc="-20" dirty="0">
                <a:latin typeface="Times New Roman"/>
                <a:cs typeface="Times New Roman"/>
              </a:rPr>
              <a:t>F. </a:t>
            </a:r>
            <a:r>
              <a:rPr sz="1200" dirty="0">
                <a:latin typeface="Times New Roman"/>
                <a:cs typeface="Times New Roman"/>
              </a:rPr>
              <a:t>Sklar, James </a:t>
            </a:r>
            <a:r>
              <a:rPr sz="1200" spc="-10" dirty="0">
                <a:latin typeface="Times New Roman"/>
                <a:cs typeface="Times New Roman"/>
              </a:rPr>
              <a:t>D.  </a:t>
            </a:r>
            <a:r>
              <a:rPr sz="1200" spc="-5" dirty="0">
                <a:latin typeface="Times New Roman"/>
                <a:cs typeface="Times New Roman"/>
              </a:rPr>
              <a:t>Foley, </a:t>
            </a:r>
            <a:r>
              <a:rPr sz="1200" dirty="0">
                <a:latin typeface="Times New Roman"/>
                <a:cs typeface="Times New Roman"/>
              </a:rPr>
              <a:t>Steven </a:t>
            </a:r>
            <a:r>
              <a:rPr sz="1200" spc="-20" dirty="0">
                <a:latin typeface="Times New Roman"/>
                <a:cs typeface="Times New Roman"/>
              </a:rPr>
              <a:t>K. </a:t>
            </a:r>
            <a:r>
              <a:rPr sz="1200" spc="-5" dirty="0">
                <a:latin typeface="Times New Roman"/>
                <a:cs typeface="Times New Roman"/>
              </a:rPr>
              <a:t>Feiner, </a:t>
            </a:r>
            <a:r>
              <a:rPr sz="1200" spc="-10" dirty="0">
                <a:latin typeface="Times New Roman"/>
                <a:cs typeface="Times New Roman"/>
              </a:rPr>
              <a:t>Kurt </a:t>
            </a:r>
            <a:r>
              <a:rPr sz="1200" spc="-5" dirty="0">
                <a:latin typeface="Times New Roman"/>
                <a:cs typeface="Times New Roman"/>
              </a:rPr>
              <a:t>Akeley, </a:t>
            </a:r>
            <a:r>
              <a:rPr sz="1200" dirty="0">
                <a:latin typeface="Times New Roman"/>
                <a:cs typeface="Times New Roman"/>
              </a:rPr>
              <a:t>Computer </a:t>
            </a:r>
            <a:r>
              <a:rPr sz="1200" spc="-5" dirty="0">
                <a:latin typeface="Times New Roman"/>
                <a:cs typeface="Times New Roman"/>
              </a:rPr>
              <a:t>Graphics: </a:t>
            </a:r>
            <a:r>
              <a:rPr sz="1200" dirty="0">
                <a:latin typeface="Times New Roman"/>
                <a:cs typeface="Times New Roman"/>
              </a:rPr>
              <a:t>Principles and Practice  </a:t>
            </a:r>
            <a:r>
              <a:rPr sz="1200" spc="-5" dirty="0">
                <a:latin typeface="Times New Roman"/>
                <a:cs typeface="Times New Roman"/>
              </a:rPr>
              <a:t>(3</a:t>
            </a:r>
            <a:r>
              <a:rPr sz="1200" spc="-7" baseline="38194" dirty="0">
                <a:latin typeface="Times New Roman"/>
                <a:cs typeface="Times New Roman"/>
              </a:rPr>
              <a:t>rd </a:t>
            </a:r>
            <a:r>
              <a:rPr sz="1200" dirty="0">
                <a:latin typeface="Times New Roman"/>
                <a:cs typeface="Times New Roman"/>
              </a:rPr>
              <a:t>edition), </a:t>
            </a:r>
            <a:r>
              <a:rPr sz="1200" spc="-5" dirty="0">
                <a:latin typeface="Times New Roman"/>
                <a:cs typeface="Times New Roman"/>
              </a:rPr>
              <a:t>Addison-Wesley,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2014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50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901852" y="889000"/>
            <a:ext cx="5760720" cy="1659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Caladea"/>
                <a:cs typeface="Caladea"/>
              </a:rPr>
              <a:t>MODUL IV </a:t>
            </a:r>
            <a:r>
              <a:rPr sz="1600" b="1" i="1" spc="-70" dirty="0">
                <a:latin typeface="Times New Roman"/>
                <a:cs typeface="Times New Roman"/>
              </a:rPr>
              <a:t>WINDOWING </a:t>
            </a:r>
            <a:r>
              <a:rPr sz="1600" b="1" spc="-10" dirty="0">
                <a:latin typeface="Caladea"/>
                <a:cs typeface="Caladea"/>
              </a:rPr>
              <a:t>DAN</a:t>
            </a:r>
            <a:r>
              <a:rPr sz="1600" b="1" spc="60" dirty="0">
                <a:latin typeface="Caladea"/>
                <a:cs typeface="Caladea"/>
              </a:rPr>
              <a:t> </a:t>
            </a:r>
            <a:r>
              <a:rPr sz="1600" b="1" i="1" spc="-100" dirty="0">
                <a:latin typeface="Times New Roman"/>
                <a:cs typeface="Times New Roman"/>
              </a:rPr>
              <a:t>CLIPPING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 marR="5080" indent="456565" algn="just">
              <a:lnSpc>
                <a:spcPct val="143500"/>
              </a:lnSpc>
            </a:pPr>
            <a:r>
              <a:rPr sz="1200" dirty="0">
                <a:latin typeface="Times New Roman"/>
                <a:cs typeface="Times New Roman"/>
              </a:rPr>
              <a:t>Setelah </a:t>
            </a:r>
            <a:r>
              <a:rPr sz="1200" spc="-5" dirty="0">
                <a:latin typeface="Times New Roman"/>
                <a:cs typeface="Times New Roman"/>
              </a:rPr>
              <a:t>membaca modul ini, mahasiswa akan memiliki pengetahuan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mampu  </a:t>
            </a:r>
            <a:r>
              <a:rPr sz="1200" dirty="0">
                <a:latin typeface="Times New Roman"/>
                <a:cs typeface="Times New Roman"/>
              </a:rPr>
              <a:t>menjelaskan (i) </a:t>
            </a:r>
            <a:r>
              <a:rPr sz="1200" spc="-5" dirty="0">
                <a:latin typeface="Times New Roman"/>
                <a:cs typeface="Times New Roman"/>
              </a:rPr>
              <a:t>konsep transformasi </a:t>
            </a:r>
            <a:r>
              <a:rPr sz="1200" spc="-15" dirty="0">
                <a:latin typeface="Times New Roman"/>
                <a:cs typeface="Times New Roman"/>
              </a:rPr>
              <a:t>umum </a:t>
            </a:r>
            <a:r>
              <a:rPr sz="1200" spc="-5" dirty="0">
                <a:latin typeface="Times New Roman"/>
                <a:cs typeface="Times New Roman"/>
              </a:rPr>
              <a:t>dalam </a:t>
            </a:r>
            <a:r>
              <a:rPr sz="1200" dirty="0">
                <a:latin typeface="Times New Roman"/>
                <a:cs typeface="Times New Roman"/>
              </a:rPr>
              <a:t>konteks </a:t>
            </a:r>
            <a:r>
              <a:rPr sz="1200" spc="-5" dirty="0">
                <a:latin typeface="Times New Roman"/>
                <a:cs typeface="Times New Roman"/>
              </a:rPr>
              <a:t>konseptual grafika komputer </a:t>
            </a:r>
            <a:r>
              <a:rPr sz="1200" dirty="0">
                <a:latin typeface="Times New Roman"/>
                <a:cs typeface="Times New Roman"/>
              </a:rPr>
              <a:t>(ii)  </a:t>
            </a:r>
            <a:r>
              <a:rPr sz="1200" spc="-5" dirty="0">
                <a:latin typeface="Times New Roman"/>
                <a:cs typeface="Times New Roman"/>
              </a:rPr>
              <a:t>proses </a:t>
            </a:r>
            <a:r>
              <a:rPr sz="1200" dirty="0">
                <a:latin typeface="Times New Roman"/>
                <a:cs typeface="Times New Roman"/>
              </a:rPr>
              <a:t>transformasi </a:t>
            </a:r>
            <a:r>
              <a:rPr sz="1200" i="1" dirty="0">
                <a:latin typeface="Times New Roman"/>
                <a:cs typeface="Times New Roman"/>
              </a:rPr>
              <a:t>windows-viewport </a:t>
            </a:r>
            <a:r>
              <a:rPr sz="1200" dirty="0">
                <a:latin typeface="Times New Roman"/>
                <a:cs typeface="Times New Roman"/>
              </a:rPr>
              <a:t>serta </a:t>
            </a:r>
            <a:r>
              <a:rPr sz="1200" spc="-5" dirty="0">
                <a:latin typeface="Times New Roman"/>
                <a:cs typeface="Times New Roman"/>
              </a:rPr>
              <a:t>komputasinya </a:t>
            </a:r>
            <a:r>
              <a:rPr sz="1200" dirty="0">
                <a:latin typeface="Times New Roman"/>
                <a:cs typeface="Times New Roman"/>
              </a:rPr>
              <a:t>(iii) </a:t>
            </a:r>
            <a:r>
              <a:rPr sz="1200" spc="-5" dirty="0">
                <a:latin typeface="Times New Roman"/>
                <a:cs typeface="Times New Roman"/>
              </a:rPr>
              <a:t>proses </a:t>
            </a:r>
            <a:r>
              <a:rPr sz="1200" i="1" spc="-5" dirty="0">
                <a:latin typeface="Times New Roman"/>
                <a:cs typeface="Times New Roman"/>
              </a:rPr>
              <a:t>clipping </a:t>
            </a:r>
            <a:r>
              <a:rPr sz="1200" spc="-5" dirty="0">
                <a:latin typeface="Times New Roman"/>
                <a:cs typeface="Times New Roman"/>
              </a:rPr>
              <a:t>dengan  algoritma-algoritma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standar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3119119"/>
            <a:ext cx="5762625" cy="6017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Times New Roman"/>
                <a:cs typeface="Times New Roman"/>
              </a:rPr>
              <a:t>IV. </a:t>
            </a:r>
            <a:r>
              <a:rPr sz="1400" b="1" dirty="0">
                <a:latin typeface="Times New Roman"/>
                <a:cs typeface="Times New Roman"/>
              </a:rPr>
              <a:t>1 </a:t>
            </a:r>
            <a:r>
              <a:rPr sz="1400" b="1" spc="-5" dirty="0">
                <a:latin typeface="Times New Roman"/>
                <a:cs typeface="Times New Roman"/>
              </a:rPr>
              <a:t>Model Konseptual </a:t>
            </a:r>
            <a:r>
              <a:rPr sz="1400" b="1" dirty="0">
                <a:latin typeface="Times New Roman"/>
                <a:cs typeface="Times New Roman"/>
              </a:rPr>
              <a:t>Grafika</a:t>
            </a:r>
            <a:r>
              <a:rPr sz="1400" b="1" spc="-3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Komputer</a:t>
            </a:r>
            <a:endParaRPr sz="1400">
              <a:latin typeface="Times New Roman"/>
              <a:cs typeface="Times New Roman"/>
            </a:endParaRPr>
          </a:p>
          <a:p>
            <a:pPr marL="12700" marR="6985" indent="228600" algn="just">
              <a:lnSpc>
                <a:spcPct val="143500"/>
              </a:lnSpc>
              <a:spcBef>
                <a:spcPts val="1110"/>
              </a:spcBef>
            </a:pPr>
            <a:r>
              <a:rPr sz="1200" spc="-5" dirty="0">
                <a:latin typeface="Times New Roman"/>
                <a:cs typeface="Times New Roman"/>
              </a:rPr>
              <a:t>Sebagaimana sudah </a:t>
            </a:r>
            <a:r>
              <a:rPr sz="1200" dirty="0">
                <a:latin typeface="Times New Roman"/>
                <a:cs typeface="Times New Roman"/>
              </a:rPr>
              <a:t>dijelaskan </a:t>
            </a:r>
            <a:r>
              <a:rPr sz="1200" spc="-5" dirty="0">
                <a:latin typeface="Times New Roman"/>
                <a:cs typeface="Times New Roman"/>
              </a:rPr>
              <a:t>pada bagian </a:t>
            </a:r>
            <a:r>
              <a:rPr sz="1200" dirty="0">
                <a:latin typeface="Times New Roman"/>
                <a:cs typeface="Times New Roman"/>
              </a:rPr>
              <a:t>awal buku ini, </a:t>
            </a:r>
            <a:r>
              <a:rPr sz="1200" spc="-5" dirty="0">
                <a:latin typeface="Times New Roman"/>
                <a:cs typeface="Times New Roman"/>
              </a:rPr>
              <a:t>grafika </a:t>
            </a:r>
            <a:r>
              <a:rPr sz="1200" dirty="0">
                <a:latin typeface="Times New Roman"/>
                <a:cs typeface="Times New Roman"/>
              </a:rPr>
              <a:t>komputer </a:t>
            </a:r>
            <a:r>
              <a:rPr sz="1200" spc="-5" dirty="0">
                <a:latin typeface="Times New Roman"/>
                <a:cs typeface="Times New Roman"/>
              </a:rPr>
              <a:t>adalah </a:t>
            </a:r>
            <a:r>
              <a:rPr sz="1200" dirty="0">
                <a:latin typeface="Times New Roman"/>
                <a:cs typeface="Times New Roman"/>
              </a:rPr>
              <a:t>ilmu  yang dipelajari dan </a:t>
            </a:r>
            <a:r>
              <a:rPr sz="1200" spc="-5" dirty="0">
                <a:latin typeface="Times New Roman"/>
                <a:cs typeface="Times New Roman"/>
              </a:rPr>
              <a:t>dikembangkan untuk mentransformasikan suasana </a:t>
            </a:r>
            <a:r>
              <a:rPr sz="1200" dirty="0">
                <a:latin typeface="Times New Roman"/>
                <a:cs typeface="Times New Roman"/>
              </a:rPr>
              <a:t>atau </a:t>
            </a:r>
            <a:r>
              <a:rPr sz="1200" spc="-5" dirty="0">
                <a:latin typeface="Times New Roman"/>
                <a:cs typeface="Times New Roman"/>
              </a:rPr>
              <a:t>pemandangan  </a:t>
            </a:r>
            <a:r>
              <a:rPr sz="1200" dirty="0">
                <a:latin typeface="Times New Roman"/>
                <a:cs typeface="Times New Roman"/>
              </a:rPr>
              <a:t>(</a:t>
            </a:r>
            <a:r>
              <a:rPr sz="1200" i="1" dirty="0">
                <a:latin typeface="Times New Roman"/>
                <a:cs typeface="Times New Roman"/>
              </a:rPr>
              <a:t>scene</a:t>
            </a:r>
            <a:r>
              <a:rPr sz="1200" dirty="0">
                <a:latin typeface="Times New Roman"/>
                <a:cs typeface="Times New Roman"/>
              </a:rPr>
              <a:t>) </a:t>
            </a:r>
            <a:r>
              <a:rPr sz="1200" spc="-5" dirty="0">
                <a:latin typeface="Times New Roman"/>
                <a:cs typeface="Times New Roman"/>
              </a:rPr>
              <a:t>nyata yang </a:t>
            </a:r>
            <a:r>
              <a:rPr sz="1200" dirty="0">
                <a:latin typeface="Times New Roman"/>
                <a:cs typeface="Times New Roman"/>
              </a:rPr>
              <a:t>ada dalam ruang 3 dimensi ke </a:t>
            </a:r>
            <a:r>
              <a:rPr sz="1200" spc="-5" dirty="0">
                <a:latin typeface="Times New Roman"/>
                <a:cs typeface="Times New Roman"/>
              </a:rPr>
              <a:t>dalam </a:t>
            </a:r>
            <a:r>
              <a:rPr sz="1200" dirty="0">
                <a:latin typeface="Times New Roman"/>
                <a:cs typeface="Times New Roman"/>
              </a:rPr>
              <a:t>peralatan </a:t>
            </a:r>
            <a:r>
              <a:rPr sz="1200" spc="-5" dirty="0">
                <a:latin typeface="Times New Roman"/>
                <a:cs typeface="Times New Roman"/>
              </a:rPr>
              <a:t>komputer, dalam </a:t>
            </a:r>
            <a:r>
              <a:rPr sz="1200" dirty="0">
                <a:latin typeface="Times New Roman"/>
                <a:cs typeface="Times New Roman"/>
              </a:rPr>
              <a:t>hal ini  adalah </a:t>
            </a:r>
            <a:r>
              <a:rPr sz="1200" spc="-5" dirty="0">
                <a:latin typeface="Times New Roman"/>
                <a:cs typeface="Times New Roman"/>
              </a:rPr>
              <a:t>layar </a:t>
            </a:r>
            <a:r>
              <a:rPr sz="1200" dirty="0">
                <a:latin typeface="Times New Roman"/>
                <a:cs typeface="Times New Roman"/>
              </a:rPr>
              <a:t>monitor,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pada </a:t>
            </a:r>
            <a:r>
              <a:rPr sz="1200" spc="-5" dirty="0">
                <a:latin typeface="Times New Roman"/>
                <a:cs typeface="Times New Roman"/>
              </a:rPr>
              <a:t>dasarnya </a:t>
            </a:r>
            <a:r>
              <a:rPr sz="1200" dirty="0">
                <a:latin typeface="Times New Roman"/>
                <a:cs typeface="Times New Roman"/>
              </a:rPr>
              <a:t>bekerja </a:t>
            </a:r>
            <a:r>
              <a:rPr sz="1200" spc="-10" dirty="0">
                <a:latin typeface="Times New Roman"/>
                <a:cs typeface="Times New Roman"/>
              </a:rPr>
              <a:t>dalam </a:t>
            </a:r>
            <a:r>
              <a:rPr sz="1200" dirty="0">
                <a:latin typeface="Times New Roman"/>
                <a:cs typeface="Times New Roman"/>
              </a:rPr>
              <a:t>2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dimensi.</a:t>
            </a:r>
            <a:endParaRPr sz="1200">
              <a:latin typeface="Times New Roman"/>
              <a:cs typeface="Times New Roman"/>
            </a:endParaRPr>
          </a:p>
          <a:p>
            <a:pPr marL="12700" marR="6985" indent="228600" algn="just">
              <a:lnSpc>
                <a:spcPct val="143500"/>
              </a:lnSpc>
              <a:spcBef>
                <a:spcPts val="1015"/>
              </a:spcBef>
            </a:pPr>
            <a:r>
              <a:rPr sz="1200" spc="-5" dirty="0">
                <a:latin typeface="Times New Roman"/>
                <a:cs typeface="Times New Roman"/>
              </a:rPr>
              <a:t>Proses </a:t>
            </a:r>
            <a:r>
              <a:rPr sz="1200" dirty="0">
                <a:latin typeface="Times New Roman"/>
                <a:cs typeface="Times New Roman"/>
              </a:rPr>
              <a:t>transformasi </a:t>
            </a:r>
            <a:r>
              <a:rPr sz="1200" spc="-5" dirty="0">
                <a:latin typeface="Times New Roman"/>
                <a:cs typeface="Times New Roman"/>
              </a:rPr>
              <a:t>pemandangan nyata yang begitu </a:t>
            </a:r>
            <a:r>
              <a:rPr sz="1200" dirty="0">
                <a:latin typeface="Times New Roman"/>
                <a:cs typeface="Times New Roman"/>
              </a:rPr>
              <a:t>luas ke dalam </a:t>
            </a:r>
            <a:r>
              <a:rPr sz="1200" spc="-5" dirty="0">
                <a:latin typeface="Times New Roman"/>
                <a:cs typeface="Times New Roman"/>
              </a:rPr>
              <a:t>monitor komputer  </a:t>
            </a:r>
            <a:r>
              <a:rPr sz="1200" dirty="0">
                <a:latin typeface="Times New Roman"/>
                <a:cs typeface="Times New Roman"/>
              </a:rPr>
              <a:t>yang relatif sempit </a:t>
            </a:r>
            <a:r>
              <a:rPr sz="1200" spc="-5" dirty="0">
                <a:latin typeface="Times New Roman"/>
                <a:cs typeface="Times New Roman"/>
              </a:rPr>
              <a:t>memberikan pemahaman </a:t>
            </a:r>
            <a:r>
              <a:rPr sz="1200" dirty="0">
                <a:latin typeface="Times New Roman"/>
                <a:cs typeface="Times New Roman"/>
              </a:rPr>
              <a:t>baru akan </a:t>
            </a:r>
            <a:r>
              <a:rPr sz="1200" spc="-5" dirty="0">
                <a:latin typeface="Times New Roman"/>
                <a:cs typeface="Times New Roman"/>
              </a:rPr>
              <a:t>perlunya </a:t>
            </a:r>
            <a:r>
              <a:rPr sz="1200" i="1" dirty="0">
                <a:latin typeface="Times New Roman"/>
                <a:cs typeface="Times New Roman"/>
              </a:rPr>
              <a:t>windowing </a:t>
            </a:r>
            <a:r>
              <a:rPr sz="1200" spc="-5" dirty="0">
                <a:latin typeface="Times New Roman"/>
                <a:cs typeface="Times New Roman"/>
              </a:rPr>
              <a:t>dalam proses  </a:t>
            </a:r>
            <a:r>
              <a:rPr sz="1200" dirty="0">
                <a:latin typeface="Times New Roman"/>
                <a:cs typeface="Times New Roman"/>
              </a:rPr>
              <a:t>tersebut. </a:t>
            </a:r>
            <a:r>
              <a:rPr sz="1200" spc="-5" dirty="0">
                <a:latin typeface="Times New Roman"/>
                <a:cs typeface="Times New Roman"/>
              </a:rPr>
              <a:t>Proses </a:t>
            </a:r>
            <a:r>
              <a:rPr sz="1200" i="1" dirty="0">
                <a:latin typeface="Times New Roman"/>
                <a:cs typeface="Times New Roman"/>
              </a:rPr>
              <a:t>windowing </a:t>
            </a:r>
            <a:r>
              <a:rPr sz="1200" dirty="0">
                <a:latin typeface="Times New Roman"/>
                <a:cs typeface="Times New Roman"/>
              </a:rPr>
              <a:t>akan </a:t>
            </a:r>
            <a:r>
              <a:rPr sz="1200" spc="-5" dirty="0">
                <a:latin typeface="Times New Roman"/>
                <a:cs typeface="Times New Roman"/>
              </a:rPr>
              <a:t>membatasi </a:t>
            </a:r>
            <a:r>
              <a:rPr sz="1200" dirty="0">
                <a:latin typeface="Times New Roman"/>
                <a:cs typeface="Times New Roman"/>
              </a:rPr>
              <a:t>luas pandang dari objek </a:t>
            </a:r>
            <a:r>
              <a:rPr sz="1200" spc="-5" dirty="0">
                <a:latin typeface="Times New Roman"/>
                <a:cs typeface="Times New Roman"/>
              </a:rPr>
              <a:t>sesuai dengan </a:t>
            </a:r>
            <a:r>
              <a:rPr sz="1200" dirty="0">
                <a:latin typeface="Times New Roman"/>
                <a:cs typeface="Times New Roman"/>
              </a:rPr>
              <a:t>ukuran  </a:t>
            </a:r>
            <a:r>
              <a:rPr sz="1200" i="1" dirty="0">
                <a:latin typeface="Times New Roman"/>
                <a:cs typeface="Times New Roman"/>
              </a:rPr>
              <a:t>window.</a:t>
            </a:r>
            <a:endParaRPr sz="1200">
              <a:latin typeface="Times New Roman"/>
              <a:cs typeface="Times New Roman"/>
            </a:endParaRPr>
          </a:p>
          <a:p>
            <a:pPr marL="12700" marR="5080" indent="228600" algn="just">
              <a:lnSpc>
                <a:spcPct val="143800"/>
              </a:lnSpc>
              <a:spcBef>
                <a:spcPts val="1010"/>
              </a:spcBef>
            </a:pPr>
            <a:r>
              <a:rPr sz="1200" spc="-5" dirty="0">
                <a:latin typeface="Times New Roman"/>
                <a:cs typeface="Times New Roman"/>
              </a:rPr>
              <a:t>Berikut </a:t>
            </a:r>
            <a:r>
              <a:rPr sz="1200" dirty="0">
                <a:latin typeface="Times New Roman"/>
                <a:cs typeface="Times New Roman"/>
              </a:rPr>
              <a:t>ini </a:t>
            </a:r>
            <a:r>
              <a:rPr sz="1200" spc="-5" dirty="0">
                <a:latin typeface="Times New Roman"/>
                <a:cs typeface="Times New Roman"/>
              </a:rPr>
              <a:t>adalah definisi </a:t>
            </a:r>
            <a:r>
              <a:rPr sz="1200" dirty="0">
                <a:latin typeface="Times New Roman"/>
                <a:cs typeface="Times New Roman"/>
              </a:rPr>
              <a:t>dari </a:t>
            </a:r>
            <a:r>
              <a:rPr sz="1200" spc="-5" dirty="0">
                <a:latin typeface="Times New Roman"/>
                <a:cs typeface="Times New Roman"/>
              </a:rPr>
              <a:t>beberapa istilah yang bisa </a:t>
            </a:r>
            <a:r>
              <a:rPr sz="1200" dirty="0">
                <a:latin typeface="Times New Roman"/>
                <a:cs typeface="Times New Roman"/>
              </a:rPr>
              <a:t>mengantarkan </a:t>
            </a:r>
            <a:r>
              <a:rPr sz="1200" spc="-5" dirty="0">
                <a:latin typeface="Times New Roman"/>
                <a:cs typeface="Times New Roman"/>
              </a:rPr>
              <a:t>kita kepada  </a:t>
            </a:r>
            <a:r>
              <a:rPr sz="1200" dirty="0">
                <a:latin typeface="Times New Roman"/>
                <a:cs typeface="Times New Roman"/>
              </a:rPr>
              <a:t>pemahaman </a:t>
            </a:r>
            <a:r>
              <a:rPr sz="1200" spc="-5" dirty="0">
                <a:latin typeface="Times New Roman"/>
                <a:cs typeface="Times New Roman"/>
              </a:rPr>
              <a:t>konsep </a:t>
            </a:r>
            <a:r>
              <a:rPr sz="1200" i="1" spc="-5" dirty="0">
                <a:latin typeface="Times New Roman"/>
                <a:cs typeface="Times New Roman"/>
              </a:rPr>
              <a:t>windowing</a:t>
            </a:r>
            <a:r>
              <a:rPr sz="1200" spc="-5" dirty="0">
                <a:latin typeface="Times New Roman"/>
                <a:cs typeface="Times New Roman"/>
              </a:rPr>
              <a:t>. </a:t>
            </a:r>
            <a:r>
              <a:rPr sz="1200" i="1" spc="-5" dirty="0">
                <a:latin typeface="Times New Roman"/>
                <a:cs typeface="Times New Roman"/>
              </a:rPr>
              <a:t>Window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spc="-5" dirty="0">
                <a:latin typeface="Times New Roman"/>
                <a:cs typeface="Times New Roman"/>
              </a:rPr>
              <a:t>sebuah area </a:t>
            </a:r>
            <a:r>
              <a:rPr sz="1200" dirty="0">
                <a:latin typeface="Times New Roman"/>
                <a:cs typeface="Times New Roman"/>
              </a:rPr>
              <a:t>pada </a:t>
            </a:r>
            <a:r>
              <a:rPr sz="1200" spc="-5" dirty="0">
                <a:latin typeface="Times New Roman"/>
                <a:cs typeface="Times New Roman"/>
              </a:rPr>
              <a:t>koordinat dunia </a:t>
            </a:r>
            <a:r>
              <a:rPr sz="1200" spc="-10" dirty="0">
                <a:latin typeface="Times New Roman"/>
                <a:cs typeface="Times New Roman"/>
              </a:rPr>
              <a:t>yang  </a:t>
            </a:r>
            <a:r>
              <a:rPr sz="1200" dirty="0">
                <a:latin typeface="Times New Roman"/>
                <a:cs typeface="Times New Roman"/>
              </a:rPr>
              <a:t>dipilih </a:t>
            </a:r>
            <a:r>
              <a:rPr sz="1200" spc="-5" dirty="0">
                <a:latin typeface="Times New Roman"/>
                <a:cs typeface="Times New Roman"/>
              </a:rPr>
              <a:t>untuk ditampilkan pada alat </a:t>
            </a:r>
            <a:r>
              <a:rPr sz="1200" i="1" spc="-5" dirty="0">
                <a:latin typeface="Times New Roman"/>
                <a:cs typeface="Times New Roman"/>
              </a:rPr>
              <a:t>display</a:t>
            </a:r>
            <a:r>
              <a:rPr sz="1200" spc="-5" dirty="0">
                <a:latin typeface="Times New Roman"/>
                <a:cs typeface="Times New Roman"/>
              </a:rPr>
              <a:t>; sedangkan </a:t>
            </a:r>
            <a:r>
              <a:rPr sz="1200" i="1" spc="-5" dirty="0">
                <a:latin typeface="Times New Roman"/>
                <a:cs typeface="Times New Roman"/>
              </a:rPr>
              <a:t>Viewport </a:t>
            </a:r>
            <a:r>
              <a:rPr sz="1200" spc="-5" dirty="0">
                <a:latin typeface="Times New Roman"/>
                <a:cs typeface="Times New Roman"/>
              </a:rPr>
              <a:t>adalah sebuah area </a:t>
            </a:r>
            <a:r>
              <a:rPr sz="1200" dirty="0">
                <a:latin typeface="Times New Roman"/>
                <a:cs typeface="Times New Roman"/>
              </a:rPr>
              <a:t>pada alat  </a:t>
            </a:r>
            <a:r>
              <a:rPr sz="1200" i="1" dirty="0">
                <a:latin typeface="Times New Roman"/>
                <a:cs typeface="Times New Roman"/>
              </a:rPr>
              <a:t>display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merupakan hasil </a:t>
            </a:r>
            <a:r>
              <a:rPr sz="1200" spc="-5" dirty="0">
                <a:latin typeface="Times New Roman"/>
                <a:cs typeface="Times New Roman"/>
              </a:rPr>
              <a:t>pemetaan </a:t>
            </a:r>
            <a:r>
              <a:rPr sz="1200" dirty="0">
                <a:latin typeface="Times New Roman"/>
                <a:cs typeface="Times New Roman"/>
              </a:rPr>
              <a:t>dari </a:t>
            </a:r>
            <a:r>
              <a:rPr sz="1200" i="1" dirty="0">
                <a:latin typeface="Times New Roman"/>
                <a:cs typeface="Times New Roman"/>
              </a:rPr>
              <a:t>window</a:t>
            </a:r>
            <a:r>
              <a:rPr sz="1200" dirty="0">
                <a:latin typeface="Times New Roman"/>
                <a:cs typeface="Times New Roman"/>
              </a:rPr>
              <a:t>. </a:t>
            </a:r>
            <a:r>
              <a:rPr sz="1200" spc="-5" dirty="0">
                <a:latin typeface="Times New Roman"/>
                <a:cs typeface="Times New Roman"/>
              </a:rPr>
              <a:t>Ilustrasi </a:t>
            </a:r>
            <a:r>
              <a:rPr sz="1200" dirty="0">
                <a:latin typeface="Times New Roman"/>
                <a:cs typeface="Times New Roman"/>
              </a:rPr>
              <a:t>pada </a:t>
            </a:r>
            <a:r>
              <a:rPr sz="1200" spc="-5" dirty="0">
                <a:latin typeface="Times New Roman"/>
                <a:cs typeface="Times New Roman"/>
              </a:rPr>
              <a:t>Gambar </a:t>
            </a:r>
            <a:r>
              <a:rPr sz="1200" dirty="0">
                <a:latin typeface="Times New Roman"/>
                <a:cs typeface="Times New Roman"/>
              </a:rPr>
              <a:t>4.1 akan  memberikan </a:t>
            </a:r>
            <a:r>
              <a:rPr sz="1200" spc="-5" dirty="0">
                <a:latin typeface="Times New Roman"/>
                <a:cs typeface="Times New Roman"/>
              </a:rPr>
              <a:t>kejelasan </a:t>
            </a:r>
            <a:r>
              <a:rPr sz="1200" dirty="0">
                <a:latin typeface="Times New Roman"/>
                <a:cs typeface="Times New Roman"/>
              </a:rPr>
              <a:t>tentang </a:t>
            </a:r>
            <a:r>
              <a:rPr sz="1200" spc="-5" dirty="0">
                <a:latin typeface="Times New Roman"/>
                <a:cs typeface="Times New Roman"/>
              </a:rPr>
              <a:t>proses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windowing</a:t>
            </a:r>
            <a:r>
              <a:rPr sz="1200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  <a:p>
            <a:pPr marL="12700" marR="5715" indent="228600" algn="just">
              <a:lnSpc>
                <a:spcPct val="143800"/>
              </a:lnSpc>
              <a:spcBef>
                <a:spcPts val="990"/>
              </a:spcBef>
            </a:pPr>
            <a:r>
              <a:rPr sz="1200" spc="-5" dirty="0">
                <a:latin typeface="Times New Roman"/>
                <a:cs typeface="Times New Roman"/>
              </a:rPr>
              <a:t>Gambar </a:t>
            </a:r>
            <a:r>
              <a:rPr sz="1200" dirty="0">
                <a:latin typeface="Times New Roman"/>
                <a:cs typeface="Times New Roman"/>
              </a:rPr>
              <a:t>4.1 adalah </a:t>
            </a:r>
            <a:r>
              <a:rPr sz="1200" spc="-5" dirty="0">
                <a:latin typeface="Times New Roman"/>
                <a:cs typeface="Times New Roman"/>
              </a:rPr>
              <a:t>pemandangan </a:t>
            </a:r>
            <a:r>
              <a:rPr sz="1200" spc="-10" dirty="0">
                <a:latin typeface="Times New Roman"/>
                <a:cs typeface="Times New Roman"/>
              </a:rPr>
              <a:t>nyata </a:t>
            </a:r>
            <a:r>
              <a:rPr sz="1200" dirty="0">
                <a:latin typeface="Times New Roman"/>
                <a:cs typeface="Times New Roman"/>
              </a:rPr>
              <a:t>dalam </a:t>
            </a:r>
            <a:r>
              <a:rPr sz="1200" spc="-5" dirty="0">
                <a:latin typeface="Times New Roman"/>
                <a:cs typeface="Times New Roman"/>
              </a:rPr>
              <a:t>koordinat dunia. Region persegi </a:t>
            </a:r>
            <a:r>
              <a:rPr sz="1200" dirty="0">
                <a:latin typeface="Times New Roman"/>
                <a:cs typeface="Times New Roman"/>
              </a:rPr>
              <a:t>empat  adalah </a:t>
            </a:r>
            <a:r>
              <a:rPr sz="1200" spc="-5" dirty="0">
                <a:latin typeface="Times New Roman"/>
                <a:cs typeface="Times New Roman"/>
              </a:rPr>
              <a:t>windows yang tentunya </a:t>
            </a:r>
            <a:r>
              <a:rPr sz="1200" dirty="0">
                <a:latin typeface="Times New Roman"/>
                <a:cs typeface="Times New Roman"/>
              </a:rPr>
              <a:t>memiliki ukuran </a:t>
            </a:r>
            <a:r>
              <a:rPr sz="1200" spc="-5" dirty="0">
                <a:latin typeface="Times New Roman"/>
                <a:cs typeface="Times New Roman"/>
              </a:rPr>
              <a:t>tertentu. Pada saat kita </a:t>
            </a:r>
            <a:r>
              <a:rPr sz="1200" dirty="0">
                <a:latin typeface="Times New Roman"/>
                <a:cs typeface="Times New Roman"/>
              </a:rPr>
              <a:t>akan </a:t>
            </a:r>
            <a:r>
              <a:rPr sz="1200" spc="-5" dirty="0">
                <a:latin typeface="Times New Roman"/>
                <a:cs typeface="Times New Roman"/>
              </a:rPr>
              <a:t>memindahkan  </a:t>
            </a:r>
            <a:r>
              <a:rPr sz="1200" dirty="0">
                <a:latin typeface="Times New Roman"/>
                <a:cs typeface="Times New Roman"/>
              </a:rPr>
              <a:t>objek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ada </a:t>
            </a:r>
            <a:r>
              <a:rPr sz="1200" spc="-5" dirty="0">
                <a:latin typeface="Times New Roman"/>
                <a:cs typeface="Times New Roman"/>
              </a:rPr>
              <a:t>pada </a:t>
            </a:r>
            <a:r>
              <a:rPr sz="1200" i="1" dirty="0">
                <a:latin typeface="Times New Roman"/>
                <a:cs typeface="Times New Roman"/>
              </a:rPr>
              <a:t>window </a:t>
            </a:r>
            <a:r>
              <a:rPr sz="1200" dirty="0">
                <a:latin typeface="Times New Roman"/>
                <a:cs typeface="Times New Roman"/>
              </a:rPr>
              <a:t>ke </a:t>
            </a:r>
            <a:r>
              <a:rPr sz="1200" spc="-10" dirty="0">
                <a:latin typeface="Times New Roman"/>
                <a:cs typeface="Times New Roman"/>
              </a:rPr>
              <a:t>dalam </a:t>
            </a:r>
            <a:r>
              <a:rPr sz="1200" dirty="0">
                <a:latin typeface="Times New Roman"/>
                <a:cs typeface="Times New Roman"/>
              </a:rPr>
              <a:t>alat, maka </a:t>
            </a:r>
            <a:r>
              <a:rPr sz="1200" spc="-5" dirty="0">
                <a:latin typeface="Times New Roman"/>
                <a:cs typeface="Times New Roman"/>
              </a:rPr>
              <a:t>kita </a:t>
            </a:r>
            <a:r>
              <a:rPr sz="1200" dirty="0">
                <a:latin typeface="Times New Roman"/>
                <a:cs typeface="Times New Roman"/>
              </a:rPr>
              <a:t>melakukan </a:t>
            </a:r>
            <a:r>
              <a:rPr sz="1200" spc="-5" dirty="0">
                <a:latin typeface="Times New Roman"/>
                <a:cs typeface="Times New Roman"/>
              </a:rPr>
              <a:t>proses </a:t>
            </a:r>
            <a:r>
              <a:rPr sz="1200" i="1" dirty="0">
                <a:latin typeface="Times New Roman"/>
                <a:cs typeface="Times New Roman"/>
              </a:rPr>
              <a:t>windowing</a:t>
            </a:r>
            <a:r>
              <a:rPr sz="1200" dirty="0">
                <a:latin typeface="Times New Roman"/>
                <a:cs typeface="Times New Roman"/>
              </a:rPr>
              <a:t>.  </a:t>
            </a:r>
            <a:r>
              <a:rPr sz="1200" spc="-10" dirty="0">
                <a:latin typeface="Times New Roman"/>
                <a:cs typeface="Times New Roman"/>
              </a:rPr>
              <a:t>Hasilnya </a:t>
            </a:r>
            <a:r>
              <a:rPr sz="1200" dirty="0">
                <a:latin typeface="Times New Roman"/>
                <a:cs typeface="Times New Roman"/>
              </a:rPr>
              <a:t>seperti </a:t>
            </a:r>
            <a:r>
              <a:rPr sz="1200" spc="-5" dirty="0">
                <a:latin typeface="Times New Roman"/>
                <a:cs typeface="Times New Roman"/>
              </a:rPr>
              <a:t>ditunjukkan pada gambar </a:t>
            </a:r>
            <a:r>
              <a:rPr sz="1200" dirty="0">
                <a:latin typeface="Times New Roman"/>
                <a:cs typeface="Times New Roman"/>
              </a:rPr>
              <a:t>di </a:t>
            </a:r>
            <a:r>
              <a:rPr sz="1200" spc="-5" dirty="0">
                <a:latin typeface="Times New Roman"/>
                <a:cs typeface="Times New Roman"/>
              </a:rPr>
              <a:t>bawahnya. </a:t>
            </a:r>
            <a:r>
              <a:rPr sz="1200" dirty="0">
                <a:latin typeface="Times New Roman"/>
                <a:cs typeface="Times New Roman"/>
              </a:rPr>
              <a:t>Tentu </a:t>
            </a:r>
            <a:r>
              <a:rPr sz="1200" spc="-5" dirty="0">
                <a:latin typeface="Times New Roman"/>
                <a:cs typeface="Times New Roman"/>
              </a:rPr>
              <a:t>saja sistem kordinat </a:t>
            </a:r>
            <a:r>
              <a:rPr sz="1200" dirty="0">
                <a:latin typeface="Times New Roman"/>
                <a:cs typeface="Times New Roman"/>
              </a:rPr>
              <a:t>pada </a:t>
            </a:r>
            <a:r>
              <a:rPr sz="1200" spc="-5" dirty="0">
                <a:latin typeface="Times New Roman"/>
                <a:cs typeface="Times New Roman"/>
              </a:rPr>
              <a:t>alat  </a:t>
            </a:r>
            <a:r>
              <a:rPr sz="1200" dirty="0">
                <a:latin typeface="Times New Roman"/>
                <a:cs typeface="Times New Roman"/>
              </a:rPr>
              <a:t>berbeda </a:t>
            </a:r>
            <a:r>
              <a:rPr sz="1200" spc="-5" dirty="0">
                <a:latin typeface="Times New Roman"/>
                <a:cs typeface="Times New Roman"/>
              </a:rPr>
              <a:t>dengan sistem </a:t>
            </a:r>
            <a:r>
              <a:rPr sz="1200" dirty="0">
                <a:latin typeface="Times New Roman"/>
                <a:cs typeface="Times New Roman"/>
              </a:rPr>
              <a:t>koordinat </a:t>
            </a:r>
            <a:r>
              <a:rPr sz="1200" spc="-5" dirty="0">
                <a:latin typeface="Times New Roman"/>
                <a:cs typeface="Times New Roman"/>
              </a:rPr>
              <a:t>nyata. Koordinat nyata </a:t>
            </a:r>
            <a:r>
              <a:rPr sz="1200" dirty="0">
                <a:latin typeface="Times New Roman"/>
                <a:cs typeface="Times New Roman"/>
              </a:rPr>
              <a:t>bekerja pada </a:t>
            </a:r>
            <a:r>
              <a:rPr sz="1200" spc="-5" dirty="0">
                <a:latin typeface="Times New Roman"/>
                <a:cs typeface="Times New Roman"/>
              </a:rPr>
              <a:t>domain </a:t>
            </a:r>
            <a:r>
              <a:rPr sz="1200" dirty="0">
                <a:latin typeface="Times New Roman"/>
                <a:cs typeface="Times New Roman"/>
              </a:rPr>
              <a:t>derajat,  </a:t>
            </a:r>
            <a:r>
              <a:rPr sz="1200" spc="-5" dirty="0">
                <a:latin typeface="Times New Roman"/>
                <a:cs typeface="Times New Roman"/>
              </a:rPr>
              <a:t>sedangkan </a:t>
            </a:r>
            <a:r>
              <a:rPr sz="1200" dirty="0">
                <a:latin typeface="Times New Roman"/>
                <a:cs typeface="Times New Roman"/>
              </a:rPr>
              <a:t>koordinat </a:t>
            </a:r>
            <a:r>
              <a:rPr sz="1200" spc="-5" dirty="0">
                <a:latin typeface="Times New Roman"/>
                <a:cs typeface="Times New Roman"/>
              </a:rPr>
              <a:t>alat bekerja </a:t>
            </a:r>
            <a:r>
              <a:rPr sz="1200" dirty="0">
                <a:latin typeface="Times New Roman"/>
                <a:cs typeface="Times New Roman"/>
              </a:rPr>
              <a:t>pada </a:t>
            </a:r>
            <a:r>
              <a:rPr sz="1200" spc="-5" dirty="0">
                <a:latin typeface="Times New Roman"/>
                <a:cs typeface="Times New Roman"/>
              </a:rPr>
              <a:t>domain </a:t>
            </a:r>
            <a:r>
              <a:rPr sz="1200" dirty="0">
                <a:latin typeface="Times New Roman"/>
                <a:cs typeface="Times New Roman"/>
              </a:rPr>
              <a:t>piksel. </a:t>
            </a:r>
            <a:r>
              <a:rPr sz="1200" spc="-10" dirty="0">
                <a:latin typeface="Times New Roman"/>
                <a:cs typeface="Times New Roman"/>
              </a:rPr>
              <a:t>Hal </a:t>
            </a:r>
            <a:r>
              <a:rPr sz="1200" dirty="0">
                <a:latin typeface="Times New Roman"/>
                <a:cs typeface="Times New Roman"/>
              </a:rPr>
              <a:t>ini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membuat </a:t>
            </a:r>
            <a:r>
              <a:rPr sz="1200" spc="-5" dirty="0">
                <a:latin typeface="Times New Roman"/>
                <a:cs typeface="Times New Roman"/>
              </a:rPr>
              <a:t>diperlukannya  </a:t>
            </a:r>
            <a:r>
              <a:rPr sz="1200" dirty="0">
                <a:latin typeface="Times New Roman"/>
                <a:cs typeface="Times New Roman"/>
              </a:rPr>
              <a:t>pemetaan atau </a:t>
            </a:r>
            <a:r>
              <a:rPr sz="1200" i="1" spc="-5" dirty="0">
                <a:latin typeface="Times New Roman"/>
                <a:cs typeface="Times New Roman"/>
              </a:rPr>
              <a:t>mapping </a:t>
            </a:r>
            <a:r>
              <a:rPr sz="1200" spc="-5" dirty="0">
                <a:latin typeface="Times New Roman"/>
                <a:cs typeface="Times New Roman"/>
              </a:rPr>
              <a:t>dari koordinat dunia </a:t>
            </a:r>
            <a:r>
              <a:rPr sz="1200" dirty="0">
                <a:latin typeface="Times New Roman"/>
                <a:cs typeface="Times New Roman"/>
              </a:rPr>
              <a:t>ke </a:t>
            </a:r>
            <a:r>
              <a:rPr sz="1200" spc="-5" dirty="0">
                <a:latin typeface="Times New Roman"/>
                <a:cs typeface="Times New Roman"/>
              </a:rPr>
              <a:t>koordinat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alat.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96539" y="4584700"/>
            <a:ext cx="1967864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Times New Roman"/>
                <a:cs typeface="Times New Roman"/>
              </a:rPr>
              <a:t>Gambar 4.1 </a:t>
            </a:r>
            <a:r>
              <a:rPr sz="1100" b="1" spc="-10" dirty="0">
                <a:latin typeface="Times New Roman"/>
                <a:cs typeface="Times New Roman"/>
              </a:rPr>
              <a:t>Ilustrasi</a:t>
            </a:r>
            <a:r>
              <a:rPr sz="1100" b="1" spc="-30" dirty="0">
                <a:latin typeface="Times New Roman"/>
                <a:cs typeface="Times New Roman"/>
              </a:rPr>
              <a:t> </a:t>
            </a:r>
            <a:r>
              <a:rPr sz="1100" b="1" i="1" dirty="0">
                <a:latin typeface="Times New Roman"/>
                <a:cs typeface="Times New Roman"/>
              </a:rPr>
              <a:t>Windowing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5260340"/>
            <a:ext cx="5760085" cy="904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Times New Roman"/>
                <a:cs typeface="Times New Roman"/>
              </a:rPr>
              <a:t>IV. </a:t>
            </a:r>
            <a:r>
              <a:rPr sz="1400" b="1" dirty="0">
                <a:latin typeface="Times New Roman"/>
                <a:cs typeface="Times New Roman"/>
              </a:rPr>
              <a:t>2 </a:t>
            </a:r>
            <a:r>
              <a:rPr sz="1400" b="1" spc="-5" dirty="0">
                <a:latin typeface="Times New Roman"/>
                <a:cs typeface="Times New Roman"/>
              </a:rPr>
              <a:t>Transformasi</a:t>
            </a:r>
            <a:r>
              <a:rPr sz="1400" b="1" spc="-45" dirty="0">
                <a:latin typeface="Times New Roman"/>
                <a:cs typeface="Times New Roman"/>
              </a:rPr>
              <a:t> </a:t>
            </a:r>
            <a:r>
              <a:rPr sz="1400" b="1" i="1" spc="-5" dirty="0">
                <a:latin typeface="Times New Roman"/>
                <a:cs typeface="Times New Roman"/>
              </a:rPr>
              <a:t>Windows-Viewport</a:t>
            </a:r>
            <a:endParaRPr sz="1400">
              <a:latin typeface="Times New Roman"/>
              <a:cs typeface="Times New Roman"/>
            </a:endParaRPr>
          </a:p>
          <a:p>
            <a:pPr marL="12700" marR="5080" indent="225425">
              <a:lnSpc>
                <a:spcPct val="144400"/>
              </a:lnSpc>
              <a:spcBef>
                <a:spcPts val="1080"/>
              </a:spcBef>
            </a:pPr>
            <a:r>
              <a:rPr sz="1200" spc="-5" dirty="0">
                <a:latin typeface="Times New Roman"/>
                <a:cs typeface="Times New Roman"/>
              </a:rPr>
              <a:t>Ketika pemandangan ditampilkan pada layar, </a:t>
            </a:r>
            <a:r>
              <a:rPr sz="1200" dirty="0">
                <a:latin typeface="Times New Roman"/>
                <a:cs typeface="Times New Roman"/>
              </a:rPr>
              <a:t>maka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kelihatan </a:t>
            </a:r>
            <a:r>
              <a:rPr sz="1200" spc="-15" dirty="0">
                <a:latin typeface="Times New Roman"/>
                <a:cs typeface="Times New Roman"/>
              </a:rPr>
              <a:t>hanya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ada di  dalam </a:t>
            </a:r>
            <a:r>
              <a:rPr sz="1200" spc="-5" dirty="0">
                <a:latin typeface="Times New Roman"/>
                <a:cs typeface="Times New Roman"/>
              </a:rPr>
              <a:t>window sebagaimana ditunjukkan </a:t>
            </a:r>
            <a:r>
              <a:rPr sz="1200" dirty="0">
                <a:latin typeface="Times New Roman"/>
                <a:cs typeface="Times New Roman"/>
              </a:rPr>
              <a:t>pada </a:t>
            </a:r>
            <a:r>
              <a:rPr sz="1200" spc="-5" dirty="0">
                <a:latin typeface="Times New Roman"/>
                <a:cs typeface="Times New Roman"/>
              </a:rPr>
              <a:t>gambar </a:t>
            </a:r>
            <a:r>
              <a:rPr sz="1200" dirty="0">
                <a:latin typeface="Times New Roman"/>
                <a:cs typeface="Times New Roman"/>
              </a:rPr>
              <a:t>di </a:t>
            </a:r>
            <a:r>
              <a:rPr sz="1200" spc="-5" dirty="0">
                <a:latin typeface="Times New Roman"/>
                <a:cs typeface="Times New Roman"/>
              </a:rPr>
              <a:t>bawah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ini.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19400" y="8448040"/>
            <a:ext cx="192214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Times New Roman"/>
                <a:cs typeface="Times New Roman"/>
              </a:rPr>
              <a:t>Gambar 4.2 Konsep</a:t>
            </a:r>
            <a:r>
              <a:rPr sz="1100" b="1" spc="-30" dirty="0">
                <a:latin typeface="Times New Roman"/>
                <a:cs typeface="Times New Roman"/>
              </a:rPr>
              <a:t> </a:t>
            </a:r>
            <a:r>
              <a:rPr sz="1100" b="1" i="1" spc="-5" dirty="0">
                <a:latin typeface="Times New Roman"/>
                <a:cs typeface="Times New Roman"/>
              </a:rPr>
              <a:t>Windowing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143000" y="914400"/>
            <a:ext cx="5748655" cy="3488054"/>
            <a:chOff x="1143000" y="914400"/>
            <a:chExt cx="5748655" cy="3488054"/>
          </a:xfrm>
        </p:grpSpPr>
        <p:sp>
          <p:nvSpPr>
            <p:cNvPr id="6" name="object 6"/>
            <p:cNvSpPr/>
            <p:nvPr/>
          </p:nvSpPr>
          <p:spPr>
            <a:xfrm>
              <a:off x="1143000" y="914400"/>
              <a:ext cx="5729605" cy="10541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43000" y="2183117"/>
              <a:ext cx="2981971" cy="22193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124960" y="3374377"/>
              <a:ext cx="2519680" cy="690880"/>
            </a:xfrm>
            <a:custGeom>
              <a:avLst/>
              <a:gdLst/>
              <a:ahLst/>
              <a:cxnLst/>
              <a:rect l="l" t="t" r="r" b="b"/>
              <a:pathLst>
                <a:path w="2519679" h="690879">
                  <a:moveTo>
                    <a:pt x="0" y="345440"/>
                  </a:moveTo>
                  <a:lnTo>
                    <a:pt x="345440" y="0"/>
                  </a:lnTo>
                  <a:lnTo>
                    <a:pt x="345440" y="172720"/>
                  </a:lnTo>
                  <a:lnTo>
                    <a:pt x="2519680" y="172720"/>
                  </a:lnTo>
                  <a:lnTo>
                    <a:pt x="2519680" y="518160"/>
                  </a:lnTo>
                  <a:lnTo>
                    <a:pt x="345440" y="518160"/>
                  </a:lnTo>
                  <a:lnTo>
                    <a:pt x="345440" y="690880"/>
                  </a:lnTo>
                  <a:lnTo>
                    <a:pt x="0" y="34544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975859" y="2024380"/>
              <a:ext cx="1903095" cy="1233170"/>
            </a:xfrm>
            <a:custGeom>
              <a:avLst/>
              <a:gdLst/>
              <a:ahLst/>
              <a:cxnLst/>
              <a:rect l="l" t="t" r="r" b="b"/>
              <a:pathLst>
                <a:path w="1903095" h="1233170">
                  <a:moveTo>
                    <a:pt x="0" y="616584"/>
                  </a:moveTo>
                  <a:lnTo>
                    <a:pt x="951547" y="0"/>
                  </a:lnTo>
                  <a:lnTo>
                    <a:pt x="1903095" y="616584"/>
                  </a:lnTo>
                  <a:lnTo>
                    <a:pt x="1427314" y="616584"/>
                  </a:lnTo>
                  <a:lnTo>
                    <a:pt x="1427314" y="1233169"/>
                  </a:lnTo>
                  <a:lnTo>
                    <a:pt x="475780" y="1233169"/>
                  </a:lnTo>
                  <a:lnTo>
                    <a:pt x="475780" y="616584"/>
                  </a:lnTo>
                  <a:lnTo>
                    <a:pt x="0" y="616584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756727" y="6461273"/>
            <a:ext cx="4016998" cy="18558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78020" y="2352038"/>
            <a:ext cx="1983739" cy="14376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09980" marR="190500" indent="-635" algn="ctr">
              <a:lnSpc>
                <a:spcPct val="110200"/>
              </a:lnSpc>
              <a:spcBef>
                <a:spcPts val="90"/>
              </a:spcBef>
            </a:pPr>
            <a:r>
              <a:rPr sz="1200" b="1" spc="-5" dirty="0">
                <a:latin typeface="Times New Roman"/>
                <a:cs typeface="Times New Roman"/>
              </a:rPr>
              <a:t>Gambar  dalam  </a:t>
            </a:r>
            <a:r>
              <a:rPr sz="1200" b="1" spc="5" dirty="0">
                <a:latin typeface="Times New Roman"/>
                <a:cs typeface="Times New Roman"/>
              </a:rPr>
              <a:t>K</a:t>
            </a:r>
            <a:r>
              <a:rPr sz="1200" b="1" dirty="0">
                <a:latin typeface="Times New Roman"/>
                <a:cs typeface="Times New Roman"/>
              </a:rPr>
              <a:t>o</a:t>
            </a:r>
            <a:r>
              <a:rPr sz="1200" b="1" spc="-25" dirty="0">
                <a:latin typeface="Times New Roman"/>
                <a:cs typeface="Times New Roman"/>
              </a:rPr>
              <a:t>o</a:t>
            </a:r>
            <a:r>
              <a:rPr sz="1200" b="1" spc="25" dirty="0">
                <a:latin typeface="Times New Roman"/>
                <a:cs typeface="Times New Roman"/>
              </a:rPr>
              <a:t>r</a:t>
            </a:r>
            <a:r>
              <a:rPr sz="1200" b="1" spc="-35" dirty="0">
                <a:latin typeface="Times New Roman"/>
                <a:cs typeface="Times New Roman"/>
              </a:rPr>
              <a:t>d</a:t>
            </a:r>
            <a:r>
              <a:rPr sz="1200" b="1" spc="5" dirty="0">
                <a:latin typeface="Times New Roman"/>
                <a:cs typeface="Times New Roman"/>
              </a:rPr>
              <a:t>i</a:t>
            </a:r>
            <a:r>
              <a:rPr sz="1200" b="1" spc="-15" dirty="0">
                <a:latin typeface="Times New Roman"/>
                <a:cs typeface="Times New Roman"/>
              </a:rPr>
              <a:t>n</a:t>
            </a:r>
            <a:r>
              <a:rPr sz="1200" b="1" dirty="0">
                <a:latin typeface="Times New Roman"/>
                <a:cs typeface="Times New Roman"/>
              </a:rPr>
              <a:t>at  </a:t>
            </a:r>
            <a:r>
              <a:rPr sz="1200" b="1" spc="-10" dirty="0">
                <a:latin typeface="Times New Roman"/>
                <a:cs typeface="Times New Roman"/>
              </a:rPr>
              <a:t>Dunia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spc="-5" dirty="0">
                <a:latin typeface="Times New Roman"/>
                <a:cs typeface="Times New Roman"/>
              </a:rPr>
              <a:t>Gambar dalam koordinat</a:t>
            </a:r>
            <a:r>
              <a:rPr sz="1200" b="1" spc="-2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alat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51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810209"/>
            <a:ext cx="5674995" cy="8134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360680">
              <a:lnSpc>
                <a:spcPct val="143800"/>
              </a:lnSpc>
              <a:spcBef>
                <a:spcPts val="90"/>
              </a:spcBef>
            </a:pPr>
            <a:r>
              <a:rPr sz="1200" spc="-5" dirty="0">
                <a:latin typeface="Times New Roman"/>
                <a:cs typeface="Times New Roman"/>
              </a:rPr>
              <a:t>Proses </a:t>
            </a:r>
            <a:r>
              <a:rPr sz="1200" dirty="0">
                <a:latin typeface="Times New Roman"/>
                <a:cs typeface="Times New Roman"/>
              </a:rPr>
              <a:t>pencuplikan </a:t>
            </a:r>
            <a:r>
              <a:rPr sz="1200" spc="-5" dirty="0">
                <a:latin typeface="Times New Roman"/>
                <a:cs typeface="Times New Roman"/>
              </a:rPr>
              <a:t>pada </a:t>
            </a:r>
            <a:r>
              <a:rPr sz="1200" i="1" dirty="0">
                <a:latin typeface="Times New Roman"/>
                <a:cs typeface="Times New Roman"/>
              </a:rPr>
              <a:t>windows </a:t>
            </a:r>
            <a:r>
              <a:rPr sz="1200" dirty="0">
                <a:latin typeface="Times New Roman"/>
                <a:cs typeface="Times New Roman"/>
              </a:rPr>
              <a:t>disebut </a:t>
            </a:r>
            <a:r>
              <a:rPr sz="1200" spc="-5" dirty="0">
                <a:latin typeface="Times New Roman"/>
                <a:cs typeface="Times New Roman"/>
              </a:rPr>
              <a:t>juga proses </a:t>
            </a:r>
            <a:r>
              <a:rPr sz="1200" i="1" dirty="0">
                <a:latin typeface="Times New Roman"/>
                <a:cs typeface="Times New Roman"/>
              </a:rPr>
              <a:t>clipping</a:t>
            </a:r>
            <a:r>
              <a:rPr sz="1200" dirty="0">
                <a:latin typeface="Times New Roman"/>
                <a:cs typeface="Times New Roman"/>
              </a:rPr>
              <a:t>, </a:t>
            </a:r>
            <a:r>
              <a:rPr sz="1200" spc="-5" dirty="0">
                <a:latin typeface="Times New Roman"/>
                <a:cs typeface="Times New Roman"/>
              </a:rPr>
              <a:t>dimana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terlihat  oleh </a:t>
            </a:r>
            <a:r>
              <a:rPr sz="1200" spc="-5" dirty="0">
                <a:latin typeface="Times New Roman"/>
                <a:cs typeface="Times New Roman"/>
              </a:rPr>
              <a:t>alat hanyalah yang </a:t>
            </a:r>
            <a:r>
              <a:rPr sz="1200" dirty="0">
                <a:latin typeface="Times New Roman"/>
                <a:cs typeface="Times New Roman"/>
              </a:rPr>
              <a:t>ada di dalam </a:t>
            </a:r>
            <a:r>
              <a:rPr sz="1200" i="1" spc="-10" dirty="0">
                <a:latin typeface="Times New Roman"/>
                <a:cs typeface="Times New Roman"/>
              </a:rPr>
              <a:t>windows </a:t>
            </a:r>
            <a:r>
              <a:rPr sz="1200" dirty="0">
                <a:latin typeface="Times New Roman"/>
                <a:cs typeface="Times New Roman"/>
              </a:rPr>
              <a:t>saja, </a:t>
            </a:r>
            <a:r>
              <a:rPr sz="1200" spc="-5" dirty="0">
                <a:latin typeface="Times New Roman"/>
                <a:cs typeface="Times New Roman"/>
              </a:rPr>
              <a:t>sebagaimana </a:t>
            </a:r>
            <a:r>
              <a:rPr sz="1200" dirty="0">
                <a:latin typeface="Times New Roman"/>
                <a:cs typeface="Times New Roman"/>
              </a:rPr>
              <a:t>diilustrasikan </a:t>
            </a:r>
            <a:r>
              <a:rPr sz="1200" spc="-5" dirty="0">
                <a:latin typeface="Times New Roman"/>
                <a:cs typeface="Times New Roman"/>
              </a:rPr>
              <a:t>pada gambar  </a:t>
            </a:r>
            <a:r>
              <a:rPr sz="1200" dirty="0">
                <a:latin typeface="Times New Roman"/>
                <a:cs typeface="Times New Roman"/>
              </a:rPr>
              <a:t>berikut.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852" y="4119879"/>
            <a:ext cx="5453380" cy="1084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5435" algn="ctr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Times New Roman"/>
                <a:cs typeface="Times New Roman"/>
              </a:rPr>
              <a:t>Gambar 4.3 Konsep</a:t>
            </a:r>
            <a:r>
              <a:rPr sz="1100" b="1" dirty="0">
                <a:latin typeface="Times New Roman"/>
                <a:cs typeface="Times New Roman"/>
              </a:rPr>
              <a:t> </a:t>
            </a:r>
            <a:r>
              <a:rPr sz="1100" b="1" i="1" spc="-10" dirty="0">
                <a:latin typeface="Times New Roman"/>
                <a:cs typeface="Times New Roman"/>
              </a:rPr>
              <a:t>Clipping</a:t>
            </a: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 marR="5080" indent="360045">
              <a:lnSpc>
                <a:spcPct val="144400"/>
              </a:lnSpc>
            </a:pPr>
            <a:r>
              <a:rPr sz="1200" spc="-5" dirty="0">
                <a:latin typeface="Times New Roman"/>
                <a:cs typeface="Times New Roman"/>
              </a:rPr>
              <a:t>Langkah-langkah yang kelihatannya </a:t>
            </a:r>
            <a:r>
              <a:rPr sz="1200" dirty="0">
                <a:latin typeface="Times New Roman"/>
                <a:cs typeface="Times New Roman"/>
              </a:rPr>
              <a:t>sederhana </a:t>
            </a:r>
            <a:r>
              <a:rPr sz="1200" spc="-5" dirty="0">
                <a:latin typeface="Times New Roman"/>
                <a:cs typeface="Times New Roman"/>
              </a:rPr>
              <a:t>tersebut dapat digambarkan dengan  </a:t>
            </a:r>
            <a:r>
              <a:rPr sz="1200" dirty="0">
                <a:latin typeface="Times New Roman"/>
                <a:cs typeface="Times New Roman"/>
              </a:rPr>
              <a:t>skema </a:t>
            </a:r>
            <a:r>
              <a:rPr sz="1200" spc="-5" dirty="0">
                <a:latin typeface="Times New Roman"/>
                <a:cs typeface="Times New Roman"/>
              </a:rPr>
              <a:t>sebagai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berikut: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700" y="7066280"/>
            <a:ext cx="5761990" cy="2525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Times New Roman"/>
                <a:cs typeface="Times New Roman"/>
              </a:rPr>
              <a:t>Gambar 4.4 Diagram </a:t>
            </a:r>
            <a:r>
              <a:rPr sz="1100" b="1" spc="5" dirty="0">
                <a:latin typeface="Times New Roman"/>
                <a:cs typeface="Times New Roman"/>
              </a:rPr>
              <a:t>Blok </a:t>
            </a:r>
            <a:r>
              <a:rPr sz="1100" b="1" spc="-5" dirty="0">
                <a:latin typeface="Times New Roman"/>
                <a:cs typeface="Times New Roman"/>
              </a:rPr>
              <a:t>Transformasi</a:t>
            </a:r>
            <a:r>
              <a:rPr sz="1100" b="1" spc="-30" dirty="0">
                <a:latin typeface="Times New Roman"/>
                <a:cs typeface="Times New Roman"/>
              </a:rPr>
              <a:t> </a:t>
            </a:r>
            <a:r>
              <a:rPr sz="1100" b="1" i="1" spc="-5" dirty="0">
                <a:latin typeface="Times New Roman"/>
                <a:cs typeface="Times New Roman"/>
              </a:rPr>
              <a:t>Windowing</a:t>
            </a: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 marR="127635" indent="360680">
              <a:lnSpc>
                <a:spcPct val="143700"/>
              </a:lnSpc>
            </a:pPr>
            <a:r>
              <a:rPr sz="1200" spc="-5" dirty="0">
                <a:latin typeface="Times New Roman"/>
                <a:cs typeface="Times New Roman"/>
              </a:rPr>
              <a:t>Proses </a:t>
            </a:r>
            <a:r>
              <a:rPr sz="1200" dirty="0">
                <a:latin typeface="Times New Roman"/>
                <a:cs typeface="Times New Roman"/>
              </a:rPr>
              <a:t>pemetaan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dilakukan </a:t>
            </a:r>
            <a:r>
              <a:rPr sz="1200" spc="-5" dirty="0">
                <a:latin typeface="Times New Roman"/>
                <a:cs typeface="Times New Roman"/>
              </a:rPr>
              <a:t>melibatkan proses Matematika yang </a:t>
            </a:r>
            <a:r>
              <a:rPr sz="1200" dirty="0">
                <a:latin typeface="Times New Roman"/>
                <a:cs typeface="Times New Roman"/>
              </a:rPr>
              <a:t>pada </a:t>
            </a:r>
            <a:r>
              <a:rPr sz="1200" spc="-5" dirty="0">
                <a:latin typeface="Times New Roman"/>
                <a:cs typeface="Times New Roman"/>
              </a:rPr>
              <a:t>dasarnya  </a:t>
            </a:r>
            <a:r>
              <a:rPr sz="1200" dirty="0">
                <a:latin typeface="Times New Roman"/>
                <a:cs typeface="Times New Roman"/>
              </a:rPr>
              <a:t>tidak </a:t>
            </a:r>
            <a:r>
              <a:rPr sz="1200" spc="-5" dirty="0">
                <a:latin typeface="Times New Roman"/>
                <a:cs typeface="Times New Roman"/>
              </a:rPr>
              <a:t>terlalu rumit. </a:t>
            </a:r>
            <a:r>
              <a:rPr sz="1200" spc="-10" dirty="0">
                <a:latin typeface="Times New Roman"/>
                <a:cs typeface="Times New Roman"/>
              </a:rPr>
              <a:t>Di </a:t>
            </a:r>
            <a:r>
              <a:rPr sz="1200" dirty="0">
                <a:latin typeface="Times New Roman"/>
                <a:cs typeface="Times New Roman"/>
              </a:rPr>
              <a:t>bawah ini </a:t>
            </a:r>
            <a:r>
              <a:rPr sz="1200" spc="-5" dirty="0">
                <a:latin typeface="Times New Roman"/>
                <a:cs typeface="Times New Roman"/>
              </a:rPr>
              <a:t>disajikan </a:t>
            </a:r>
            <a:r>
              <a:rPr sz="1200" dirty="0">
                <a:latin typeface="Times New Roman"/>
                <a:cs typeface="Times New Roman"/>
              </a:rPr>
              <a:t>penurunan </a:t>
            </a:r>
            <a:r>
              <a:rPr sz="1200" spc="-5" dirty="0">
                <a:latin typeface="Times New Roman"/>
                <a:cs typeface="Times New Roman"/>
              </a:rPr>
              <a:t>formulasi </a:t>
            </a:r>
            <a:r>
              <a:rPr sz="1200" dirty="0">
                <a:latin typeface="Times New Roman"/>
                <a:cs typeface="Times New Roman"/>
              </a:rPr>
              <a:t>untuk </a:t>
            </a:r>
            <a:r>
              <a:rPr sz="1200" spc="-5" dirty="0">
                <a:latin typeface="Times New Roman"/>
                <a:cs typeface="Times New Roman"/>
              </a:rPr>
              <a:t>mendapatkan </a:t>
            </a:r>
            <a:r>
              <a:rPr sz="1200" dirty="0">
                <a:latin typeface="Times New Roman"/>
                <a:cs typeface="Times New Roman"/>
              </a:rPr>
              <a:t>korelasi  antara </a:t>
            </a:r>
            <a:r>
              <a:rPr sz="1200" spc="-5" dirty="0">
                <a:latin typeface="Times New Roman"/>
                <a:cs typeface="Times New Roman"/>
              </a:rPr>
              <a:t>kordinat </a:t>
            </a:r>
            <a:r>
              <a:rPr sz="1200" dirty="0">
                <a:latin typeface="Times New Roman"/>
                <a:cs typeface="Times New Roman"/>
              </a:rPr>
              <a:t>dunia </a:t>
            </a:r>
            <a:r>
              <a:rPr sz="1200" spc="-10" dirty="0">
                <a:latin typeface="Times New Roman"/>
                <a:cs typeface="Times New Roman"/>
              </a:rPr>
              <a:t>dan </a:t>
            </a:r>
            <a:r>
              <a:rPr sz="1200" dirty="0">
                <a:latin typeface="Times New Roman"/>
                <a:cs typeface="Times New Roman"/>
              </a:rPr>
              <a:t>(</a:t>
            </a:r>
            <a:r>
              <a:rPr sz="1200" i="1" dirty="0">
                <a:latin typeface="Times New Roman"/>
                <a:cs typeface="Times New Roman"/>
              </a:rPr>
              <a:t>window)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koordinat alat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(</a:t>
            </a:r>
            <a:r>
              <a:rPr sz="1200" i="1" spc="-5" dirty="0">
                <a:latin typeface="Times New Roman"/>
                <a:cs typeface="Times New Roman"/>
              </a:rPr>
              <a:t>viewport</a:t>
            </a:r>
            <a:r>
              <a:rPr sz="1200" spc="-5" dirty="0">
                <a:latin typeface="Times New Roman"/>
                <a:cs typeface="Times New Roman"/>
              </a:rPr>
              <a:t>).</a:t>
            </a:r>
            <a:endParaRPr sz="1200">
              <a:latin typeface="Times New Roman"/>
              <a:cs typeface="Times New Roman"/>
            </a:endParaRPr>
          </a:p>
          <a:p>
            <a:pPr marL="12700" marR="5080" indent="360045" algn="just">
              <a:lnSpc>
                <a:spcPct val="143500"/>
              </a:lnSpc>
              <a:spcBef>
                <a:spcPts val="1015"/>
              </a:spcBef>
            </a:pPr>
            <a:r>
              <a:rPr sz="1200" spc="-5" dirty="0">
                <a:latin typeface="Times New Roman"/>
                <a:cs typeface="Times New Roman"/>
              </a:rPr>
              <a:t>Apabila </a:t>
            </a:r>
            <a:r>
              <a:rPr sz="1200" dirty="0">
                <a:latin typeface="Times New Roman"/>
                <a:cs typeface="Times New Roman"/>
              </a:rPr>
              <a:t>diasumsikan ada sebuah titik </a:t>
            </a:r>
            <a:r>
              <a:rPr sz="1200" spc="-5" dirty="0">
                <a:latin typeface="Times New Roman"/>
                <a:cs typeface="Times New Roman"/>
              </a:rPr>
              <a:t>pada </a:t>
            </a:r>
            <a:r>
              <a:rPr sz="1200" dirty="0">
                <a:latin typeface="Times New Roman"/>
                <a:cs typeface="Times New Roman"/>
              </a:rPr>
              <a:t>kordinat dunia </a:t>
            </a:r>
            <a:r>
              <a:rPr sz="1200" spc="-10" dirty="0">
                <a:latin typeface="Times New Roman"/>
                <a:cs typeface="Times New Roman"/>
              </a:rPr>
              <a:t>(Xw, Yw), </a:t>
            </a:r>
            <a:r>
              <a:rPr sz="1200" dirty="0">
                <a:latin typeface="Times New Roman"/>
                <a:cs typeface="Times New Roman"/>
              </a:rPr>
              <a:t>dan diketahui  ukuran </a:t>
            </a:r>
            <a:r>
              <a:rPr sz="1200" spc="-5" dirty="0">
                <a:latin typeface="Times New Roman"/>
                <a:cs typeface="Times New Roman"/>
              </a:rPr>
              <a:t>windows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spc="-5" dirty="0">
                <a:latin typeface="Times New Roman"/>
                <a:cs typeface="Times New Roman"/>
              </a:rPr>
              <a:t>(Xwmin, </a:t>
            </a:r>
            <a:r>
              <a:rPr sz="1200" spc="-10" dirty="0">
                <a:latin typeface="Times New Roman"/>
                <a:cs typeface="Times New Roman"/>
              </a:rPr>
              <a:t>Ywmin, </a:t>
            </a:r>
            <a:r>
              <a:rPr sz="1200" spc="-5" dirty="0">
                <a:latin typeface="Times New Roman"/>
                <a:cs typeface="Times New Roman"/>
              </a:rPr>
              <a:t>Xwmax, Ywmax), </a:t>
            </a:r>
            <a:r>
              <a:rPr sz="1200" dirty="0">
                <a:latin typeface="Times New Roman"/>
                <a:cs typeface="Times New Roman"/>
              </a:rPr>
              <a:t>dan ukuran </a:t>
            </a:r>
            <a:r>
              <a:rPr sz="1200" i="1" spc="-5" dirty="0">
                <a:latin typeface="Times New Roman"/>
                <a:cs typeface="Times New Roman"/>
              </a:rPr>
              <a:t>viewpor</a:t>
            </a:r>
            <a:r>
              <a:rPr sz="1200" spc="-5" dirty="0">
                <a:latin typeface="Times New Roman"/>
                <a:cs typeface="Times New Roman"/>
              </a:rPr>
              <a:t>t </a:t>
            </a:r>
            <a:r>
              <a:rPr sz="1200" dirty="0">
                <a:latin typeface="Times New Roman"/>
                <a:cs typeface="Times New Roman"/>
              </a:rPr>
              <a:t>adalah  </a:t>
            </a:r>
            <a:r>
              <a:rPr sz="1200" spc="-5" dirty="0">
                <a:latin typeface="Times New Roman"/>
                <a:cs typeface="Times New Roman"/>
              </a:rPr>
              <a:t>(Xvmin, Yvmin, Xvmax, Yvmax), </a:t>
            </a:r>
            <a:r>
              <a:rPr sz="1200" dirty="0">
                <a:latin typeface="Times New Roman"/>
                <a:cs typeface="Times New Roman"/>
              </a:rPr>
              <a:t>maka koordinat titik </a:t>
            </a:r>
            <a:r>
              <a:rPr sz="1200" spc="-10" dirty="0">
                <a:latin typeface="Times New Roman"/>
                <a:cs typeface="Times New Roman"/>
              </a:rPr>
              <a:t>(Xw, Yw) </a:t>
            </a:r>
            <a:r>
              <a:rPr sz="1200" dirty="0">
                <a:latin typeface="Times New Roman"/>
                <a:cs typeface="Times New Roman"/>
              </a:rPr>
              <a:t>pada </a:t>
            </a:r>
            <a:r>
              <a:rPr sz="1200" i="1" spc="-5" dirty="0">
                <a:latin typeface="Times New Roman"/>
                <a:cs typeface="Times New Roman"/>
              </a:rPr>
              <a:t>viewport </a:t>
            </a:r>
            <a:r>
              <a:rPr sz="1200" spc="-5" dirty="0">
                <a:latin typeface="Times New Roman"/>
                <a:cs typeface="Times New Roman"/>
              </a:rPr>
              <a:t>(Xv,Yv)  </a:t>
            </a:r>
            <a:r>
              <a:rPr sz="1200" dirty="0">
                <a:latin typeface="Times New Roman"/>
                <a:cs typeface="Times New Roman"/>
              </a:rPr>
              <a:t>dapat </a:t>
            </a:r>
            <a:r>
              <a:rPr sz="1200" spc="-5" dirty="0">
                <a:latin typeface="Times New Roman"/>
                <a:cs typeface="Times New Roman"/>
              </a:rPr>
              <a:t>dihitung dengan </a:t>
            </a:r>
            <a:r>
              <a:rPr sz="1200" dirty="0">
                <a:latin typeface="Times New Roman"/>
                <a:cs typeface="Times New Roman"/>
              </a:rPr>
              <a:t>formulasi </a:t>
            </a:r>
            <a:r>
              <a:rPr sz="1200" spc="-5" dirty="0">
                <a:latin typeface="Times New Roman"/>
                <a:cs typeface="Times New Roman"/>
              </a:rPr>
              <a:t>berikut ini.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14841" y="1911478"/>
            <a:ext cx="4488016" cy="2057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4400" y="5411203"/>
            <a:ext cx="5730303" cy="1518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52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2837180"/>
            <a:ext cx="5760085" cy="1694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i="1" spc="-10" dirty="0">
                <a:latin typeface="Times New Roman"/>
                <a:cs typeface="Times New Roman"/>
              </a:rPr>
              <a:t>IV. </a:t>
            </a:r>
            <a:r>
              <a:rPr sz="1400" b="1" i="1" dirty="0">
                <a:latin typeface="Times New Roman"/>
                <a:cs typeface="Times New Roman"/>
              </a:rPr>
              <a:t>3</a:t>
            </a:r>
            <a:r>
              <a:rPr sz="1400" b="1" i="1" spc="35" dirty="0">
                <a:latin typeface="Times New Roman"/>
                <a:cs typeface="Times New Roman"/>
              </a:rPr>
              <a:t> </a:t>
            </a:r>
            <a:r>
              <a:rPr sz="1400" b="1" i="1" spc="-5" dirty="0">
                <a:latin typeface="Times New Roman"/>
                <a:cs typeface="Times New Roman"/>
              </a:rPr>
              <a:t>Clipping</a:t>
            </a:r>
            <a:endParaRPr sz="1400">
              <a:latin typeface="Times New Roman"/>
              <a:cs typeface="Times New Roman"/>
            </a:endParaRPr>
          </a:p>
          <a:p>
            <a:pPr marL="12700" marR="5080" indent="225425" algn="just">
              <a:lnSpc>
                <a:spcPct val="143800"/>
              </a:lnSpc>
              <a:spcBef>
                <a:spcPts val="1110"/>
              </a:spcBef>
            </a:pPr>
            <a:r>
              <a:rPr sz="1200" dirty="0">
                <a:latin typeface="Times New Roman"/>
                <a:cs typeface="Times New Roman"/>
              </a:rPr>
              <a:t>Clipping adalah </a:t>
            </a:r>
            <a:r>
              <a:rPr sz="1200" spc="-5" dirty="0">
                <a:latin typeface="Times New Roman"/>
                <a:cs typeface="Times New Roman"/>
              </a:rPr>
              <a:t>proses pemotongan </a:t>
            </a:r>
            <a:r>
              <a:rPr sz="1200" dirty="0">
                <a:latin typeface="Times New Roman"/>
                <a:cs typeface="Times New Roman"/>
              </a:rPr>
              <a:t>objek atau </a:t>
            </a:r>
            <a:r>
              <a:rPr sz="1200" spc="-5" dirty="0">
                <a:latin typeface="Times New Roman"/>
                <a:cs typeface="Times New Roman"/>
              </a:rPr>
              <a:t>pengguntingan </a:t>
            </a:r>
            <a:r>
              <a:rPr sz="1200" dirty="0">
                <a:latin typeface="Times New Roman"/>
                <a:cs typeface="Times New Roman"/>
              </a:rPr>
              <a:t>objek </a:t>
            </a:r>
            <a:r>
              <a:rPr sz="1200" spc="-5" dirty="0">
                <a:latin typeface="Times New Roman"/>
                <a:cs typeface="Times New Roman"/>
              </a:rPr>
              <a:t>sehingga hanya  </a:t>
            </a:r>
            <a:r>
              <a:rPr sz="1200" dirty="0">
                <a:latin typeface="Times New Roman"/>
                <a:cs typeface="Times New Roman"/>
              </a:rPr>
              <a:t>objek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berada pada </a:t>
            </a:r>
            <a:r>
              <a:rPr sz="1200" spc="-5" dirty="0">
                <a:latin typeface="Times New Roman"/>
                <a:cs typeface="Times New Roman"/>
              </a:rPr>
              <a:t>area yang menjadi </a:t>
            </a:r>
            <a:r>
              <a:rPr sz="1200" dirty="0">
                <a:latin typeface="Times New Roman"/>
                <a:cs typeface="Times New Roman"/>
              </a:rPr>
              <a:t>perhatian </a:t>
            </a:r>
            <a:r>
              <a:rPr sz="1200" spc="-5" dirty="0">
                <a:latin typeface="Times New Roman"/>
                <a:cs typeface="Times New Roman"/>
              </a:rPr>
              <a:t>saja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terlihat. </a:t>
            </a:r>
            <a:r>
              <a:rPr sz="1200" spc="-5" dirty="0">
                <a:latin typeface="Times New Roman"/>
                <a:cs typeface="Times New Roman"/>
              </a:rPr>
              <a:t>Proses </a:t>
            </a:r>
            <a:r>
              <a:rPr sz="1200" dirty="0">
                <a:latin typeface="Times New Roman"/>
                <a:cs typeface="Times New Roman"/>
              </a:rPr>
              <a:t>ini merupakan  hal </a:t>
            </a:r>
            <a:r>
              <a:rPr sz="1200" spc="-5" dirty="0">
                <a:latin typeface="Times New Roman"/>
                <a:cs typeface="Times New Roman"/>
              </a:rPr>
              <a:t>yang bisa dengan teknologi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ada </a:t>
            </a:r>
            <a:r>
              <a:rPr sz="1200" spc="-5" dirty="0">
                <a:latin typeface="Times New Roman"/>
                <a:cs typeface="Times New Roman"/>
              </a:rPr>
              <a:t>dewasa </a:t>
            </a:r>
            <a:r>
              <a:rPr sz="1200" dirty="0">
                <a:latin typeface="Times New Roman"/>
                <a:cs typeface="Times New Roman"/>
              </a:rPr>
              <a:t>ini, </a:t>
            </a:r>
            <a:r>
              <a:rPr sz="1200" spc="-5" dirty="0">
                <a:latin typeface="Times New Roman"/>
                <a:cs typeface="Times New Roman"/>
              </a:rPr>
              <a:t>namun proses </a:t>
            </a:r>
            <a:r>
              <a:rPr sz="1200" dirty="0">
                <a:latin typeface="Times New Roman"/>
                <a:cs typeface="Times New Roman"/>
              </a:rPr>
              <a:t>internlk </a:t>
            </a:r>
            <a:r>
              <a:rPr sz="1200" spc="-5" dirty="0">
                <a:latin typeface="Times New Roman"/>
                <a:cs typeface="Times New Roman"/>
              </a:rPr>
              <a:t>pemrograman </a:t>
            </a:r>
            <a:r>
              <a:rPr sz="1200" dirty="0">
                <a:latin typeface="Times New Roman"/>
                <a:cs typeface="Times New Roman"/>
              </a:rPr>
              <a:t>di  </a:t>
            </a:r>
            <a:r>
              <a:rPr sz="1200" spc="-5" dirty="0">
                <a:latin typeface="Times New Roman"/>
                <a:cs typeface="Times New Roman"/>
              </a:rPr>
              <a:t>dalamnya </a:t>
            </a:r>
            <a:r>
              <a:rPr sz="1200" dirty="0">
                <a:latin typeface="Times New Roman"/>
                <a:cs typeface="Times New Roman"/>
              </a:rPr>
              <a:t>tidak </a:t>
            </a:r>
            <a:r>
              <a:rPr sz="1200" spc="-5" dirty="0">
                <a:latin typeface="Times New Roman"/>
                <a:cs typeface="Times New Roman"/>
              </a:rPr>
              <a:t>sesederhana memakainya. Gambar </a:t>
            </a:r>
            <a:r>
              <a:rPr sz="1200" dirty="0">
                <a:latin typeface="Times New Roman"/>
                <a:cs typeface="Times New Roman"/>
              </a:rPr>
              <a:t>di bawah ini </a:t>
            </a:r>
            <a:r>
              <a:rPr sz="1200" spc="-5" dirty="0">
                <a:latin typeface="Times New Roman"/>
                <a:cs typeface="Times New Roman"/>
              </a:rPr>
              <a:t>mengilustrasikan proses  </a:t>
            </a:r>
            <a:r>
              <a:rPr sz="1200" dirty="0">
                <a:latin typeface="Times New Roman"/>
                <a:cs typeface="Times New Roman"/>
              </a:rPr>
              <a:t>clipping </a:t>
            </a:r>
            <a:r>
              <a:rPr sz="1200" spc="-5" dirty="0">
                <a:latin typeface="Times New Roman"/>
                <a:cs typeface="Times New Roman"/>
              </a:rPr>
              <a:t>garis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i="1" dirty="0">
                <a:latin typeface="Times New Roman"/>
                <a:cs typeface="Times New Roman"/>
              </a:rPr>
              <a:t>clipping</a:t>
            </a:r>
            <a:r>
              <a:rPr sz="1200" i="1" spc="-35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poligon</a:t>
            </a:r>
            <a:r>
              <a:rPr sz="1200" spc="-5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44420" y="6703059"/>
            <a:ext cx="28714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Times New Roman"/>
                <a:cs typeface="Times New Roman"/>
              </a:rPr>
              <a:t>Gambar 4.5 </a:t>
            </a:r>
            <a:r>
              <a:rPr sz="1100" b="1" i="1" dirty="0">
                <a:latin typeface="Times New Roman"/>
                <a:cs typeface="Times New Roman"/>
              </a:rPr>
              <a:t>Line </a:t>
            </a:r>
            <a:r>
              <a:rPr sz="1100" b="1" i="1" spc="-5" dirty="0">
                <a:latin typeface="Times New Roman"/>
                <a:cs typeface="Times New Roman"/>
              </a:rPr>
              <a:t>Clipping </a:t>
            </a:r>
            <a:r>
              <a:rPr sz="1100" b="1" dirty="0">
                <a:latin typeface="Times New Roman"/>
                <a:cs typeface="Times New Roman"/>
              </a:rPr>
              <a:t>dan </a:t>
            </a:r>
            <a:r>
              <a:rPr sz="1100" b="1" i="1" spc="-5" dirty="0">
                <a:latin typeface="Times New Roman"/>
                <a:cs typeface="Times New Roman"/>
              </a:rPr>
              <a:t>Polygon</a:t>
            </a:r>
            <a:r>
              <a:rPr sz="1100" b="1" i="1" spc="-55" dirty="0">
                <a:latin typeface="Times New Roman"/>
                <a:cs typeface="Times New Roman"/>
              </a:rPr>
              <a:t> </a:t>
            </a:r>
            <a:r>
              <a:rPr sz="1100" b="1" i="1" spc="-5" dirty="0">
                <a:latin typeface="Times New Roman"/>
                <a:cs typeface="Times New Roman"/>
              </a:rPr>
              <a:t>Clipping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750" y="7378751"/>
            <a:ext cx="5760085" cy="1776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Penampakan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Garis</a:t>
            </a:r>
            <a:endParaRPr sz="1200">
              <a:latin typeface="Times New Roman"/>
              <a:cs typeface="Times New Roman"/>
            </a:endParaRPr>
          </a:p>
          <a:p>
            <a:pPr marL="12700" marR="5080" indent="228600">
              <a:lnSpc>
                <a:spcPct val="143100"/>
              </a:lnSpc>
              <a:spcBef>
                <a:spcPts val="1000"/>
              </a:spcBef>
            </a:pPr>
            <a:r>
              <a:rPr sz="1200" spc="-5" dirty="0">
                <a:latin typeface="Times New Roman"/>
                <a:cs typeface="Times New Roman"/>
              </a:rPr>
              <a:t>Garis-garis yang </a:t>
            </a:r>
            <a:r>
              <a:rPr sz="1200" dirty="0">
                <a:latin typeface="Times New Roman"/>
                <a:cs typeface="Times New Roman"/>
              </a:rPr>
              <a:t>tampak </a:t>
            </a:r>
            <a:r>
              <a:rPr sz="1200" spc="-5" dirty="0">
                <a:latin typeface="Times New Roman"/>
                <a:cs typeface="Times New Roman"/>
              </a:rPr>
              <a:t>pada area </a:t>
            </a:r>
            <a:r>
              <a:rPr sz="1200" spc="-10" dirty="0">
                <a:latin typeface="Times New Roman"/>
                <a:cs typeface="Times New Roman"/>
              </a:rPr>
              <a:t>gambar </a:t>
            </a:r>
            <a:r>
              <a:rPr sz="1200" spc="-5" dirty="0">
                <a:latin typeface="Times New Roman"/>
                <a:cs typeface="Times New Roman"/>
              </a:rPr>
              <a:t>atau </a:t>
            </a:r>
            <a:r>
              <a:rPr sz="1200" i="1" spc="-5" dirty="0">
                <a:latin typeface="Times New Roman"/>
                <a:cs typeface="Times New Roman"/>
              </a:rPr>
              <a:t>viewport </a:t>
            </a:r>
            <a:r>
              <a:rPr sz="1200" spc="-5" dirty="0">
                <a:latin typeface="Times New Roman"/>
                <a:cs typeface="Times New Roman"/>
              </a:rPr>
              <a:t>dapat </a:t>
            </a:r>
            <a:r>
              <a:rPr sz="1200" dirty="0">
                <a:latin typeface="Times New Roman"/>
                <a:cs typeface="Times New Roman"/>
              </a:rPr>
              <a:t>dikelompokkan menjadi  </a:t>
            </a:r>
            <a:r>
              <a:rPr sz="1200" spc="-5" dirty="0">
                <a:latin typeface="Times New Roman"/>
                <a:cs typeface="Times New Roman"/>
              </a:rPr>
              <a:t>tiga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yaitu: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Garis </a:t>
            </a:r>
            <a:r>
              <a:rPr sz="1200" dirty="0">
                <a:latin typeface="Times New Roman"/>
                <a:cs typeface="Times New Roman"/>
              </a:rPr>
              <a:t>yang terlihat </a:t>
            </a:r>
            <a:r>
              <a:rPr sz="1200" spc="-10" dirty="0">
                <a:latin typeface="Times New Roman"/>
                <a:cs typeface="Times New Roman"/>
              </a:rPr>
              <a:t>seluruhnya </a:t>
            </a:r>
            <a:r>
              <a:rPr sz="1200" dirty="0">
                <a:latin typeface="Times New Roman"/>
                <a:cs typeface="Times New Roman"/>
              </a:rPr>
              <a:t>(</a:t>
            </a:r>
            <a:r>
              <a:rPr sz="1200" i="1" dirty="0">
                <a:latin typeface="Times New Roman"/>
                <a:cs typeface="Times New Roman"/>
              </a:rPr>
              <a:t>Fully</a:t>
            </a:r>
            <a:r>
              <a:rPr sz="1200" i="1" spc="15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visible</a:t>
            </a:r>
            <a:r>
              <a:rPr sz="1200" spc="-5" dirty="0">
                <a:latin typeface="Times New Roman"/>
                <a:cs typeface="Times New Roman"/>
              </a:rPr>
              <a:t>).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620"/>
              </a:spcBef>
              <a:buAutoNum type="arabicPeriod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Garis </a:t>
            </a:r>
            <a:r>
              <a:rPr sz="1200" dirty="0">
                <a:latin typeface="Times New Roman"/>
                <a:cs typeface="Times New Roman"/>
              </a:rPr>
              <a:t>yang </a:t>
            </a:r>
            <a:r>
              <a:rPr sz="1200" spc="-5" dirty="0">
                <a:latin typeface="Times New Roman"/>
                <a:cs typeface="Times New Roman"/>
              </a:rPr>
              <a:t>hanya </a:t>
            </a:r>
            <a:r>
              <a:rPr sz="1200" dirty="0">
                <a:latin typeface="Times New Roman"/>
                <a:cs typeface="Times New Roman"/>
              </a:rPr>
              <a:t>terlihat </a:t>
            </a:r>
            <a:r>
              <a:rPr sz="1200" spc="-5" dirty="0">
                <a:latin typeface="Times New Roman"/>
                <a:cs typeface="Times New Roman"/>
              </a:rPr>
              <a:t>sebagian </a:t>
            </a:r>
            <a:r>
              <a:rPr sz="1200" dirty="0">
                <a:latin typeface="Times New Roman"/>
                <a:cs typeface="Times New Roman"/>
              </a:rPr>
              <a:t>(</a:t>
            </a:r>
            <a:r>
              <a:rPr sz="1200" i="1" dirty="0">
                <a:latin typeface="Times New Roman"/>
                <a:cs typeface="Times New Roman"/>
              </a:rPr>
              <a:t>Partiality</a:t>
            </a:r>
            <a:r>
              <a:rPr sz="1200" i="1" spc="-10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Visible</a:t>
            </a:r>
            <a:r>
              <a:rPr sz="1200" spc="-5" dirty="0">
                <a:latin typeface="Times New Roman"/>
                <a:cs typeface="Times New Roman"/>
              </a:rPr>
              <a:t>).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640"/>
              </a:spcBef>
              <a:buAutoNum type="arabicPeriod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Garis </a:t>
            </a:r>
            <a:r>
              <a:rPr sz="1200" dirty="0">
                <a:latin typeface="Times New Roman"/>
                <a:cs typeface="Times New Roman"/>
              </a:rPr>
              <a:t>yang tidak </a:t>
            </a:r>
            <a:r>
              <a:rPr sz="1200" spc="-5" dirty="0">
                <a:latin typeface="Times New Roman"/>
                <a:cs typeface="Times New Roman"/>
              </a:rPr>
              <a:t>terlihat </a:t>
            </a:r>
            <a:r>
              <a:rPr sz="1200" dirty="0">
                <a:latin typeface="Times New Roman"/>
                <a:cs typeface="Times New Roman"/>
              </a:rPr>
              <a:t>sama </a:t>
            </a:r>
            <a:r>
              <a:rPr sz="1200" spc="-5" dirty="0">
                <a:latin typeface="Times New Roman"/>
                <a:cs typeface="Times New Roman"/>
              </a:rPr>
              <a:t>sekali (</a:t>
            </a:r>
            <a:r>
              <a:rPr sz="1200" i="1" spc="-5" dirty="0">
                <a:latin typeface="Times New Roman"/>
                <a:cs typeface="Times New Roman"/>
              </a:rPr>
              <a:t>Fully</a:t>
            </a:r>
            <a:r>
              <a:rPr sz="1200" i="1" spc="20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Invisible</a:t>
            </a:r>
            <a:r>
              <a:rPr sz="1200" spc="-5" dirty="0">
                <a:latin typeface="Times New Roman"/>
                <a:cs typeface="Times New Roman"/>
              </a:rPr>
              <a:t>).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8596" y="4739640"/>
            <a:ext cx="4739871" cy="17313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13980" y="844983"/>
            <a:ext cx="985519" cy="0"/>
          </a:xfrm>
          <a:custGeom>
            <a:avLst/>
            <a:gdLst/>
            <a:ahLst/>
            <a:cxnLst/>
            <a:rect l="l" t="t" r="r" b="b"/>
            <a:pathLst>
              <a:path w="985519">
                <a:moveTo>
                  <a:pt x="0" y="0"/>
                </a:moveTo>
                <a:lnTo>
                  <a:pt x="985283" y="0"/>
                </a:lnTo>
              </a:path>
            </a:pathLst>
          </a:custGeom>
          <a:ln w="10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22156" y="844983"/>
            <a:ext cx="1035050" cy="0"/>
          </a:xfrm>
          <a:custGeom>
            <a:avLst/>
            <a:gdLst/>
            <a:ahLst/>
            <a:cxnLst/>
            <a:rect l="l" t="t" r="r" b="b"/>
            <a:pathLst>
              <a:path w="1035050">
                <a:moveTo>
                  <a:pt x="0" y="0"/>
                </a:moveTo>
                <a:lnTo>
                  <a:pt x="1034674" y="0"/>
                </a:lnTo>
              </a:path>
            </a:pathLst>
          </a:custGeom>
          <a:ln w="10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42018" y="844983"/>
            <a:ext cx="1010919" cy="0"/>
          </a:xfrm>
          <a:custGeom>
            <a:avLst/>
            <a:gdLst/>
            <a:ahLst/>
            <a:cxnLst/>
            <a:rect l="l" t="t" r="r" b="b"/>
            <a:pathLst>
              <a:path w="1010920">
                <a:moveTo>
                  <a:pt x="0" y="0"/>
                </a:moveTo>
                <a:lnTo>
                  <a:pt x="1010612" y="0"/>
                </a:lnTo>
              </a:path>
            </a:pathLst>
          </a:custGeom>
          <a:ln w="10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75522" y="844983"/>
            <a:ext cx="1060450" cy="0"/>
          </a:xfrm>
          <a:custGeom>
            <a:avLst/>
            <a:gdLst/>
            <a:ahLst/>
            <a:cxnLst/>
            <a:rect l="l" t="t" r="r" b="b"/>
            <a:pathLst>
              <a:path w="1060450">
                <a:moveTo>
                  <a:pt x="0" y="0"/>
                </a:moveTo>
                <a:lnTo>
                  <a:pt x="1060003" y="0"/>
                </a:lnTo>
              </a:path>
            </a:pathLst>
          </a:custGeom>
          <a:ln w="10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21138" y="1783977"/>
            <a:ext cx="1035050" cy="0"/>
          </a:xfrm>
          <a:custGeom>
            <a:avLst/>
            <a:gdLst/>
            <a:ahLst/>
            <a:cxnLst/>
            <a:rect l="l" t="t" r="r" b="b"/>
            <a:pathLst>
              <a:path w="1035050">
                <a:moveTo>
                  <a:pt x="0" y="0"/>
                </a:moveTo>
                <a:lnTo>
                  <a:pt x="1034674" y="0"/>
                </a:lnTo>
              </a:path>
            </a:pathLst>
          </a:custGeom>
          <a:ln w="10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383628" y="598006"/>
            <a:ext cx="83820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400" i="1" spc="22" baseline="13888" dirty="0">
                <a:latin typeface="Times New Roman"/>
                <a:cs typeface="Times New Roman"/>
              </a:rPr>
              <a:t>y</a:t>
            </a:r>
            <a:r>
              <a:rPr sz="900" i="1" spc="15" dirty="0">
                <a:latin typeface="Times New Roman"/>
                <a:cs typeface="Times New Roman"/>
              </a:rPr>
              <a:t>w </a:t>
            </a:r>
            <a:r>
              <a:rPr sz="2400" spc="-7" baseline="13888" dirty="0">
                <a:latin typeface="Symbol"/>
                <a:cs typeface="Symbol"/>
              </a:rPr>
              <a:t></a:t>
            </a:r>
            <a:r>
              <a:rPr sz="2400" spc="-7" baseline="13888" dirty="0">
                <a:latin typeface="Times New Roman"/>
                <a:cs typeface="Times New Roman"/>
              </a:rPr>
              <a:t> </a:t>
            </a:r>
            <a:r>
              <a:rPr sz="2400" i="1" spc="22" baseline="13888" dirty="0">
                <a:latin typeface="Times New Roman"/>
                <a:cs typeface="Times New Roman"/>
              </a:rPr>
              <a:t>y</a:t>
            </a:r>
            <a:r>
              <a:rPr sz="900" i="1" spc="15" dirty="0">
                <a:latin typeface="Times New Roman"/>
                <a:cs typeface="Times New Roman"/>
              </a:rPr>
              <a:t>w</a:t>
            </a:r>
            <a:r>
              <a:rPr sz="900" i="1" spc="-175" dirty="0">
                <a:latin typeface="Times New Roman"/>
                <a:cs typeface="Times New Roman"/>
              </a:rPr>
              <a:t> </a:t>
            </a:r>
            <a:r>
              <a:rPr sz="900" spc="5" dirty="0">
                <a:latin typeface="Times New Roman"/>
                <a:cs typeface="Times New Roman"/>
              </a:rPr>
              <a:t>min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25166" y="1916937"/>
            <a:ext cx="901065" cy="1663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614680" algn="l"/>
              </a:tabLst>
            </a:pPr>
            <a:r>
              <a:rPr sz="900" i="1" spc="10" dirty="0">
                <a:latin typeface="Times New Roman"/>
                <a:cs typeface="Times New Roman"/>
              </a:rPr>
              <a:t>w</a:t>
            </a:r>
            <a:r>
              <a:rPr sz="900" i="1" spc="-114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max	</a:t>
            </a:r>
            <a:r>
              <a:rPr sz="900" i="1" spc="10" dirty="0">
                <a:latin typeface="Times New Roman"/>
                <a:cs typeface="Times New Roman"/>
              </a:rPr>
              <a:t>w</a:t>
            </a:r>
            <a:r>
              <a:rPr sz="900" i="1" spc="-165" dirty="0">
                <a:latin typeface="Times New Roman"/>
                <a:cs typeface="Times New Roman"/>
              </a:rPr>
              <a:t> </a:t>
            </a:r>
            <a:r>
              <a:rPr sz="900" spc="5" dirty="0">
                <a:latin typeface="Times New Roman"/>
                <a:cs typeface="Times New Roman"/>
              </a:rPr>
              <a:t>min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18022" y="1537094"/>
            <a:ext cx="120840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400" spc="-7" baseline="-22569" dirty="0">
                <a:latin typeface="Symbol"/>
                <a:cs typeface="Symbol"/>
              </a:rPr>
              <a:t></a:t>
            </a:r>
            <a:r>
              <a:rPr sz="2400" spc="-7" baseline="-22569" dirty="0">
                <a:latin typeface="Times New Roman"/>
                <a:cs typeface="Times New Roman"/>
              </a:rPr>
              <a:t> </a:t>
            </a:r>
            <a:r>
              <a:rPr sz="2400" i="1" spc="-15" baseline="13888" dirty="0">
                <a:latin typeface="Times New Roman"/>
                <a:cs typeface="Times New Roman"/>
              </a:rPr>
              <a:t>x</a:t>
            </a:r>
            <a:r>
              <a:rPr sz="900" i="1" spc="-10" dirty="0">
                <a:latin typeface="Times New Roman"/>
                <a:cs typeface="Times New Roman"/>
              </a:rPr>
              <a:t>v </a:t>
            </a:r>
            <a:r>
              <a:rPr sz="900" dirty="0">
                <a:latin typeface="Times New Roman"/>
                <a:cs typeface="Times New Roman"/>
              </a:rPr>
              <a:t>max </a:t>
            </a:r>
            <a:r>
              <a:rPr sz="2400" spc="-7" baseline="13888" dirty="0">
                <a:latin typeface="Symbol"/>
                <a:cs typeface="Symbol"/>
              </a:rPr>
              <a:t></a:t>
            </a:r>
            <a:r>
              <a:rPr sz="2400" spc="-7" baseline="13888" dirty="0">
                <a:latin typeface="Times New Roman"/>
                <a:cs typeface="Times New Roman"/>
              </a:rPr>
              <a:t> </a:t>
            </a:r>
            <a:r>
              <a:rPr sz="2400" i="1" spc="-15" baseline="13888" dirty="0">
                <a:latin typeface="Times New Roman"/>
                <a:cs typeface="Times New Roman"/>
              </a:rPr>
              <a:t>x</a:t>
            </a:r>
            <a:r>
              <a:rPr sz="900" i="1" spc="-10" dirty="0">
                <a:latin typeface="Times New Roman"/>
                <a:cs typeface="Times New Roman"/>
              </a:rPr>
              <a:t>v</a:t>
            </a:r>
            <a:r>
              <a:rPr sz="900" i="1" spc="-165" dirty="0">
                <a:latin typeface="Times New Roman"/>
                <a:cs typeface="Times New Roman"/>
              </a:rPr>
              <a:t> </a:t>
            </a:r>
            <a:r>
              <a:rPr sz="900" spc="5" dirty="0">
                <a:latin typeface="Times New Roman"/>
                <a:cs typeface="Times New Roman"/>
              </a:rPr>
              <a:t>min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12655" y="545453"/>
            <a:ext cx="21526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i="1" spc="-15" dirty="0">
                <a:latin typeface="Times New Roman"/>
                <a:cs typeface="Times New Roman"/>
              </a:rPr>
              <a:t>x</a:t>
            </a:r>
            <a:r>
              <a:rPr sz="1350" i="1" spc="-22" baseline="-24691" dirty="0">
                <a:latin typeface="Times New Roman"/>
                <a:cs typeface="Times New Roman"/>
              </a:rPr>
              <a:t>v</a:t>
            </a:r>
            <a:endParaRPr sz="1350" baseline="-24691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01368" y="598006"/>
            <a:ext cx="185420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7010" indent="-156845">
              <a:lnSpc>
                <a:spcPct val="100000"/>
              </a:lnSpc>
              <a:spcBef>
                <a:spcPts val="95"/>
              </a:spcBef>
              <a:buFont typeface="Symbol"/>
              <a:buChar char=""/>
              <a:tabLst>
                <a:tab pos="207645" algn="l"/>
                <a:tab pos="1057275" algn="l"/>
              </a:tabLst>
            </a:pPr>
            <a:r>
              <a:rPr sz="2400" i="1" spc="-22" baseline="13888" dirty="0">
                <a:latin typeface="Times New Roman"/>
                <a:cs typeface="Times New Roman"/>
              </a:rPr>
              <a:t>x</a:t>
            </a:r>
            <a:r>
              <a:rPr sz="900" i="1" spc="-15" dirty="0">
                <a:latin typeface="Times New Roman"/>
                <a:cs typeface="Times New Roman"/>
              </a:rPr>
              <a:t>v</a:t>
            </a:r>
            <a:r>
              <a:rPr sz="900" i="1" spc="-65" dirty="0">
                <a:latin typeface="Times New Roman"/>
                <a:cs typeface="Times New Roman"/>
              </a:rPr>
              <a:t> </a:t>
            </a:r>
            <a:r>
              <a:rPr sz="900" spc="5" dirty="0">
                <a:latin typeface="Times New Roman"/>
                <a:cs typeface="Times New Roman"/>
              </a:rPr>
              <a:t>min	</a:t>
            </a:r>
            <a:r>
              <a:rPr sz="2400" i="1" baseline="13888" dirty="0">
                <a:latin typeface="Times New Roman"/>
                <a:cs typeface="Times New Roman"/>
              </a:rPr>
              <a:t>x</a:t>
            </a:r>
            <a:r>
              <a:rPr sz="900" i="1" dirty="0">
                <a:latin typeface="Times New Roman"/>
                <a:cs typeface="Times New Roman"/>
              </a:rPr>
              <a:t>w </a:t>
            </a:r>
            <a:r>
              <a:rPr sz="2400" spc="-7" baseline="13888" dirty="0">
                <a:latin typeface="Symbol"/>
                <a:cs typeface="Symbol"/>
              </a:rPr>
              <a:t></a:t>
            </a:r>
            <a:r>
              <a:rPr sz="2400" spc="-7" baseline="13888" dirty="0">
                <a:latin typeface="Times New Roman"/>
                <a:cs typeface="Times New Roman"/>
              </a:rPr>
              <a:t> </a:t>
            </a:r>
            <a:r>
              <a:rPr sz="2400" i="1" baseline="13888" dirty="0">
                <a:latin typeface="Times New Roman"/>
                <a:cs typeface="Times New Roman"/>
              </a:rPr>
              <a:t>x</a:t>
            </a:r>
            <a:r>
              <a:rPr sz="900" i="1" dirty="0">
                <a:latin typeface="Times New Roman"/>
                <a:cs typeface="Times New Roman"/>
              </a:rPr>
              <a:t>w</a:t>
            </a:r>
            <a:r>
              <a:rPr sz="900" i="1" spc="20" dirty="0">
                <a:latin typeface="Times New Roman"/>
                <a:cs typeface="Times New Roman"/>
              </a:rPr>
              <a:t> </a:t>
            </a:r>
            <a:r>
              <a:rPr sz="900" spc="5" dirty="0">
                <a:latin typeface="Times New Roman"/>
                <a:cs typeface="Times New Roman"/>
              </a:rPr>
              <a:t>min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50259" y="545453"/>
            <a:ext cx="21844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i="1" dirty="0">
                <a:latin typeface="Times New Roman"/>
                <a:cs typeface="Times New Roman"/>
              </a:rPr>
              <a:t>y</a:t>
            </a:r>
            <a:r>
              <a:rPr sz="1350" i="1" baseline="-24691" dirty="0">
                <a:latin typeface="Times New Roman"/>
                <a:cs typeface="Times New Roman"/>
              </a:rPr>
              <a:t>v</a:t>
            </a:r>
            <a:endParaRPr sz="1350" baseline="-24691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354711" y="598006"/>
            <a:ext cx="58420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3835" indent="-166370">
              <a:lnSpc>
                <a:spcPct val="100000"/>
              </a:lnSpc>
              <a:spcBef>
                <a:spcPts val="95"/>
              </a:spcBef>
              <a:buFont typeface="Symbol"/>
              <a:buChar char=""/>
              <a:tabLst>
                <a:tab pos="204470" algn="l"/>
              </a:tabLst>
            </a:pPr>
            <a:r>
              <a:rPr sz="2400" i="1" baseline="13888" dirty="0">
                <a:latin typeface="Times New Roman"/>
                <a:cs typeface="Times New Roman"/>
              </a:rPr>
              <a:t>y</a:t>
            </a:r>
            <a:r>
              <a:rPr sz="900" i="1" dirty="0">
                <a:latin typeface="Times New Roman"/>
                <a:cs typeface="Times New Roman"/>
              </a:rPr>
              <a:t>v</a:t>
            </a:r>
            <a:r>
              <a:rPr sz="900" i="1" spc="-110" dirty="0">
                <a:latin typeface="Times New Roman"/>
                <a:cs typeface="Times New Roman"/>
              </a:rPr>
              <a:t> </a:t>
            </a:r>
            <a:r>
              <a:rPr sz="900" spc="5" dirty="0">
                <a:latin typeface="Times New Roman"/>
                <a:cs typeface="Times New Roman"/>
              </a:rPr>
              <a:t>min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13519" y="1757397"/>
            <a:ext cx="77470" cy="1663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i="1" spc="5" dirty="0">
                <a:latin typeface="Times New Roman"/>
                <a:cs typeface="Times New Roman"/>
              </a:rPr>
              <a:t>x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01281" y="1619310"/>
            <a:ext cx="12700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Times New Roman"/>
                <a:cs typeface="Times New Roman"/>
              </a:rPr>
              <a:t>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35109" y="1778970"/>
            <a:ext cx="71755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58470" algn="l"/>
              </a:tabLst>
            </a:pPr>
            <a:r>
              <a:rPr sz="1600" i="1" spc="-5" dirty="0">
                <a:latin typeface="Times New Roman"/>
                <a:cs typeface="Times New Roman"/>
              </a:rPr>
              <a:t>x	</a:t>
            </a:r>
            <a:r>
              <a:rPr sz="1600" spc="-5" dirty="0">
                <a:latin typeface="Symbol"/>
                <a:cs typeface="Symbol"/>
              </a:rPr>
              <a:t></a:t>
            </a:r>
            <a:r>
              <a:rPr sz="1600" spc="-125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x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044210" y="680395"/>
            <a:ext cx="13716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Symbol"/>
                <a:cs typeface="Symbol"/>
              </a:rPr>
              <a:t></a:t>
            </a:r>
            <a:endParaRPr sz="160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02628" y="892489"/>
            <a:ext cx="224980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1245870" algn="l"/>
              </a:tabLst>
            </a:pPr>
            <a:r>
              <a:rPr sz="2400" i="1" spc="-22" baseline="13888" dirty="0">
                <a:latin typeface="Times New Roman"/>
                <a:cs typeface="Times New Roman"/>
              </a:rPr>
              <a:t>x</a:t>
            </a:r>
            <a:r>
              <a:rPr sz="900" i="1" spc="-15" dirty="0">
                <a:latin typeface="Times New Roman"/>
                <a:cs typeface="Times New Roman"/>
              </a:rPr>
              <a:t>v </a:t>
            </a:r>
            <a:r>
              <a:rPr sz="900" dirty="0">
                <a:latin typeface="Times New Roman"/>
                <a:cs typeface="Times New Roman"/>
              </a:rPr>
              <a:t>max  </a:t>
            </a:r>
            <a:r>
              <a:rPr sz="2400" spc="-7" baseline="13888" dirty="0">
                <a:latin typeface="Symbol"/>
                <a:cs typeface="Symbol"/>
              </a:rPr>
              <a:t></a:t>
            </a:r>
            <a:r>
              <a:rPr sz="2400" spc="-60" baseline="13888" dirty="0">
                <a:latin typeface="Times New Roman"/>
                <a:cs typeface="Times New Roman"/>
              </a:rPr>
              <a:t> </a:t>
            </a:r>
            <a:r>
              <a:rPr sz="2400" i="1" spc="-22" baseline="13888" dirty="0">
                <a:latin typeface="Times New Roman"/>
                <a:cs typeface="Times New Roman"/>
              </a:rPr>
              <a:t>x</a:t>
            </a:r>
            <a:r>
              <a:rPr sz="900" i="1" spc="-15" dirty="0">
                <a:latin typeface="Times New Roman"/>
                <a:cs typeface="Times New Roman"/>
              </a:rPr>
              <a:t>v</a:t>
            </a:r>
            <a:r>
              <a:rPr sz="900" i="1" spc="-75" dirty="0">
                <a:latin typeface="Times New Roman"/>
                <a:cs typeface="Times New Roman"/>
              </a:rPr>
              <a:t> </a:t>
            </a:r>
            <a:r>
              <a:rPr sz="900" spc="5" dirty="0">
                <a:latin typeface="Times New Roman"/>
                <a:cs typeface="Times New Roman"/>
              </a:rPr>
              <a:t>min	</a:t>
            </a:r>
            <a:r>
              <a:rPr sz="2400" i="1" spc="7" baseline="13888" dirty="0">
                <a:latin typeface="Times New Roman"/>
                <a:cs typeface="Times New Roman"/>
              </a:rPr>
              <a:t>x</a:t>
            </a:r>
            <a:r>
              <a:rPr sz="900" i="1" spc="5" dirty="0">
                <a:latin typeface="Times New Roman"/>
                <a:cs typeface="Times New Roman"/>
              </a:rPr>
              <a:t>w </a:t>
            </a:r>
            <a:r>
              <a:rPr sz="900" dirty="0">
                <a:latin typeface="Times New Roman"/>
                <a:cs typeface="Times New Roman"/>
              </a:rPr>
              <a:t>max </a:t>
            </a:r>
            <a:r>
              <a:rPr sz="2400" spc="-7" baseline="13888" dirty="0">
                <a:latin typeface="Symbol"/>
                <a:cs typeface="Symbol"/>
              </a:rPr>
              <a:t></a:t>
            </a:r>
            <a:r>
              <a:rPr sz="2400" spc="-434" baseline="13888" dirty="0">
                <a:latin typeface="Times New Roman"/>
                <a:cs typeface="Times New Roman"/>
              </a:rPr>
              <a:t> </a:t>
            </a:r>
            <a:r>
              <a:rPr sz="2400" i="1" spc="7" baseline="13888" dirty="0">
                <a:latin typeface="Times New Roman"/>
                <a:cs typeface="Times New Roman"/>
              </a:rPr>
              <a:t>x</a:t>
            </a:r>
            <a:r>
              <a:rPr sz="900" i="1" spc="5" dirty="0">
                <a:latin typeface="Times New Roman"/>
                <a:cs typeface="Times New Roman"/>
              </a:rPr>
              <a:t>w </a:t>
            </a:r>
            <a:r>
              <a:rPr sz="900" spc="5" dirty="0">
                <a:latin typeface="Times New Roman"/>
                <a:cs typeface="Times New Roman"/>
              </a:rPr>
              <a:t>min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82365" y="1202785"/>
            <a:ext cx="80264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400" i="1" spc="-22" baseline="13888" dirty="0">
                <a:latin typeface="Times New Roman"/>
                <a:cs typeface="Times New Roman"/>
              </a:rPr>
              <a:t>x</a:t>
            </a:r>
            <a:r>
              <a:rPr sz="900" i="1" spc="-15" dirty="0">
                <a:latin typeface="Times New Roman"/>
                <a:cs typeface="Times New Roman"/>
              </a:rPr>
              <a:t>v </a:t>
            </a:r>
            <a:r>
              <a:rPr sz="2400" spc="-7" baseline="13888" dirty="0">
                <a:latin typeface="Symbol"/>
                <a:cs typeface="Symbol"/>
              </a:rPr>
              <a:t></a:t>
            </a:r>
            <a:r>
              <a:rPr sz="2400" spc="-7" baseline="13888" dirty="0">
                <a:latin typeface="Times New Roman"/>
                <a:cs typeface="Times New Roman"/>
              </a:rPr>
              <a:t> </a:t>
            </a:r>
            <a:r>
              <a:rPr sz="2400" i="1" spc="-22" baseline="13888" dirty="0">
                <a:latin typeface="Times New Roman"/>
                <a:cs typeface="Times New Roman"/>
              </a:rPr>
              <a:t>x</a:t>
            </a:r>
            <a:r>
              <a:rPr sz="900" i="1" spc="-15" dirty="0">
                <a:latin typeface="Times New Roman"/>
                <a:cs typeface="Times New Roman"/>
              </a:rPr>
              <a:t>v</a:t>
            </a:r>
            <a:r>
              <a:rPr sz="900" i="1" spc="-85" dirty="0">
                <a:latin typeface="Times New Roman"/>
                <a:cs typeface="Times New Roman"/>
              </a:rPr>
              <a:t> </a:t>
            </a:r>
            <a:r>
              <a:rPr sz="900" spc="5" dirty="0">
                <a:latin typeface="Times New Roman"/>
                <a:cs typeface="Times New Roman"/>
              </a:rPr>
              <a:t>min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773832" y="1150190"/>
            <a:ext cx="142049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785" indent="-147320">
              <a:lnSpc>
                <a:spcPct val="100000"/>
              </a:lnSpc>
              <a:spcBef>
                <a:spcPts val="95"/>
              </a:spcBef>
              <a:buFont typeface="Symbol"/>
              <a:buChar char=""/>
              <a:tabLst>
                <a:tab pos="185420" algn="l"/>
              </a:tabLst>
            </a:pPr>
            <a:r>
              <a:rPr sz="1600" spc="40" dirty="0">
                <a:latin typeface="Times New Roman"/>
                <a:cs typeface="Times New Roman"/>
              </a:rPr>
              <a:t>(</a:t>
            </a:r>
            <a:r>
              <a:rPr sz="1600" i="1" spc="40" dirty="0">
                <a:latin typeface="Times New Roman"/>
                <a:cs typeface="Times New Roman"/>
              </a:rPr>
              <a:t>x</a:t>
            </a:r>
            <a:r>
              <a:rPr sz="1350" i="1" spc="60" baseline="-24691" dirty="0">
                <a:latin typeface="Times New Roman"/>
                <a:cs typeface="Times New Roman"/>
              </a:rPr>
              <a:t>w</a:t>
            </a:r>
            <a:r>
              <a:rPr sz="1350" i="1" spc="315" baseline="-24691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Symbol"/>
                <a:cs typeface="Symbol"/>
              </a:rPr>
              <a:t>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x</a:t>
            </a:r>
            <a:r>
              <a:rPr sz="1350" i="1" baseline="-24691" dirty="0">
                <a:latin typeface="Times New Roman"/>
                <a:cs typeface="Times New Roman"/>
              </a:rPr>
              <a:t>w</a:t>
            </a:r>
            <a:r>
              <a:rPr sz="1350" i="1" spc="-179" baseline="-24691" dirty="0">
                <a:latin typeface="Times New Roman"/>
                <a:cs typeface="Times New Roman"/>
              </a:rPr>
              <a:t> </a:t>
            </a:r>
            <a:r>
              <a:rPr sz="1350" spc="7" baseline="-24691" dirty="0">
                <a:latin typeface="Times New Roman"/>
                <a:cs typeface="Times New Roman"/>
              </a:rPr>
              <a:t>min</a:t>
            </a:r>
            <a:r>
              <a:rPr sz="1350" spc="22" baseline="-24691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)</a:t>
            </a:r>
            <a:r>
              <a:rPr sz="1600" spc="-204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Symbol"/>
                <a:cs typeface="Symbol"/>
              </a:rPr>
              <a:t></a:t>
            </a:r>
            <a:r>
              <a:rPr sz="1600" spc="-180" dirty="0">
                <a:latin typeface="Times New Roman"/>
                <a:cs typeface="Times New Roman"/>
              </a:rPr>
              <a:t> </a:t>
            </a:r>
            <a:r>
              <a:rPr sz="1600" i="1" spc="40" dirty="0">
                <a:latin typeface="Times New Roman"/>
                <a:cs typeface="Times New Roman"/>
              </a:rPr>
              <a:t>S</a:t>
            </a:r>
            <a:r>
              <a:rPr sz="1350" i="1" spc="60" baseline="-24691" dirty="0">
                <a:latin typeface="Times New Roman"/>
                <a:cs typeface="Times New Roman"/>
              </a:rPr>
              <a:t>x</a:t>
            </a:r>
            <a:endParaRPr sz="1350" baseline="-24691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097619" y="680395"/>
            <a:ext cx="13716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Symbol"/>
                <a:cs typeface="Symbol"/>
              </a:rPr>
              <a:t></a:t>
            </a:r>
            <a:endParaRPr sz="160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039983" y="892489"/>
            <a:ext cx="229108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1271270" algn="l"/>
              </a:tabLst>
            </a:pPr>
            <a:r>
              <a:rPr sz="2400" i="1" baseline="13888" dirty="0">
                <a:latin typeface="Times New Roman"/>
                <a:cs typeface="Times New Roman"/>
              </a:rPr>
              <a:t>y</a:t>
            </a:r>
            <a:r>
              <a:rPr sz="900" i="1" dirty="0">
                <a:latin typeface="Times New Roman"/>
                <a:cs typeface="Times New Roman"/>
              </a:rPr>
              <a:t>v </a:t>
            </a:r>
            <a:r>
              <a:rPr sz="900" dirty="0">
                <a:latin typeface="Times New Roman"/>
                <a:cs typeface="Times New Roman"/>
              </a:rPr>
              <a:t>max  </a:t>
            </a:r>
            <a:r>
              <a:rPr sz="2400" spc="-7" baseline="13888" dirty="0">
                <a:latin typeface="Symbol"/>
                <a:cs typeface="Symbol"/>
              </a:rPr>
              <a:t></a:t>
            </a:r>
            <a:r>
              <a:rPr sz="2400" spc="22" baseline="13888" dirty="0">
                <a:latin typeface="Times New Roman"/>
                <a:cs typeface="Times New Roman"/>
              </a:rPr>
              <a:t> </a:t>
            </a:r>
            <a:r>
              <a:rPr sz="2400" i="1" baseline="13888" dirty="0">
                <a:latin typeface="Times New Roman"/>
                <a:cs typeface="Times New Roman"/>
              </a:rPr>
              <a:t>y</a:t>
            </a:r>
            <a:r>
              <a:rPr sz="900" i="1" dirty="0">
                <a:latin typeface="Times New Roman"/>
                <a:cs typeface="Times New Roman"/>
              </a:rPr>
              <a:t>v</a:t>
            </a:r>
            <a:r>
              <a:rPr sz="900" i="1" spc="-75" dirty="0">
                <a:latin typeface="Times New Roman"/>
                <a:cs typeface="Times New Roman"/>
              </a:rPr>
              <a:t> </a:t>
            </a:r>
            <a:r>
              <a:rPr sz="900" spc="5" dirty="0">
                <a:latin typeface="Times New Roman"/>
                <a:cs typeface="Times New Roman"/>
              </a:rPr>
              <a:t>min	</a:t>
            </a:r>
            <a:r>
              <a:rPr sz="2400" i="1" spc="22" baseline="13888" dirty="0">
                <a:latin typeface="Times New Roman"/>
                <a:cs typeface="Times New Roman"/>
              </a:rPr>
              <a:t>y</a:t>
            </a:r>
            <a:r>
              <a:rPr sz="900" i="1" spc="15" dirty="0">
                <a:latin typeface="Times New Roman"/>
                <a:cs typeface="Times New Roman"/>
              </a:rPr>
              <a:t>w </a:t>
            </a:r>
            <a:r>
              <a:rPr sz="900" dirty="0">
                <a:latin typeface="Times New Roman"/>
                <a:cs typeface="Times New Roman"/>
              </a:rPr>
              <a:t>max </a:t>
            </a:r>
            <a:r>
              <a:rPr sz="2400" spc="-7" baseline="13888" dirty="0">
                <a:latin typeface="Symbol"/>
                <a:cs typeface="Symbol"/>
              </a:rPr>
              <a:t></a:t>
            </a:r>
            <a:r>
              <a:rPr sz="2400" spc="-352" baseline="13888" dirty="0">
                <a:latin typeface="Times New Roman"/>
                <a:cs typeface="Times New Roman"/>
              </a:rPr>
              <a:t> </a:t>
            </a:r>
            <a:r>
              <a:rPr sz="2400" i="1" spc="22" baseline="13888" dirty="0">
                <a:latin typeface="Times New Roman"/>
                <a:cs typeface="Times New Roman"/>
              </a:rPr>
              <a:t>y</a:t>
            </a:r>
            <a:r>
              <a:rPr sz="900" i="1" spc="15" dirty="0">
                <a:latin typeface="Times New Roman"/>
                <a:cs typeface="Times New Roman"/>
              </a:rPr>
              <a:t>w </a:t>
            </a:r>
            <a:r>
              <a:rPr sz="900" spc="5" dirty="0">
                <a:latin typeface="Times New Roman"/>
                <a:cs typeface="Times New Roman"/>
              </a:rPr>
              <a:t>min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015450" y="1202785"/>
            <a:ext cx="81851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400" i="1" baseline="13888" dirty="0">
                <a:latin typeface="Times New Roman"/>
                <a:cs typeface="Times New Roman"/>
              </a:rPr>
              <a:t>y</a:t>
            </a:r>
            <a:r>
              <a:rPr sz="900" i="1" dirty="0">
                <a:latin typeface="Times New Roman"/>
                <a:cs typeface="Times New Roman"/>
              </a:rPr>
              <a:t>v </a:t>
            </a:r>
            <a:r>
              <a:rPr sz="2400" spc="-7" baseline="13888" dirty="0">
                <a:latin typeface="Symbol"/>
                <a:cs typeface="Symbol"/>
              </a:rPr>
              <a:t></a:t>
            </a:r>
            <a:r>
              <a:rPr sz="2400" spc="-7" baseline="13888" dirty="0">
                <a:latin typeface="Times New Roman"/>
                <a:cs typeface="Times New Roman"/>
              </a:rPr>
              <a:t> </a:t>
            </a:r>
            <a:r>
              <a:rPr sz="2400" i="1" baseline="13888" dirty="0">
                <a:latin typeface="Times New Roman"/>
                <a:cs typeface="Times New Roman"/>
              </a:rPr>
              <a:t>y</a:t>
            </a:r>
            <a:r>
              <a:rPr sz="900" i="1" dirty="0">
                <a:latin typeface="Times New Roman"/>
                <a:cs typeface="Times New Roman"/>
              </a:rPr>
              <a:t>v</a:t>
            </a:r>
            <a:r>
              <a:rPr sz="900" i="1" spc="-65" dirty="0">
                <a:latin typeface="Times New Roman"/>
                <a:cs typeface="Times New Roman"/>
              </a:rPr>
              <a:t> </a:t>
            </a:r>
            <a:r>
              <a:rPr sz="900" spc="5" dirty="0">
                <a:latin typeface="Times New Roman"/>
                <a:cs typeface="Times New Roman"/>
              </a:rPr>
              <a:t>min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376989" y="1783977"/>
            <a:ext cx="1060450" cy="0"/>
          </a:xfrm>
          <a:custGeom>
            <a:avLst/>
            <a:gdLst/>
            <a:ahLst/>
            <a:cxnLst/>
            <a:rect l="l" t="t" r="r" b="b"/>
            <a:pathLst>
              <a:path w="1060450">
                <a:moveTo>
                  <a:pt x="0" y="0"/>
                </a:moveTo>
                <a:lnTo>
                  <a:pt x="1060003" y="0"/>
                </a:lnTo>
              </a:path>
            </a:pathLst>
          </a:custGeom>
          <a:ln w="10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493435" y="1916849"/>
            <a:ext cx="316865" cy="1663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i="1" spc="10" dirty="0">
                <a:latin typeface="Times New Roman"/>
                <a:cs typeface="Times New Roman"/>
              </a:rPr>
              <a:t>w</a:t>
            </a:r>
            <a:r>
              <a:rPr sz="900" i="1" spc="-160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max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53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5108328" y="1916849"/>
            <a:ext cx="299085" cy="1663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i="1" spc="10" dirty="0">
                <a:latin typeface="Times New Roman"/>
                <a:cs typeface="Times New Roman"/>
              </a:rPr>
              <a:t>w</a:t>
            </a:r>
            <a:r>
              <a:rPr sz="900" i="1" spc="-165" dirty="0">
                <a:latin typeface="Times New Roman"/>
                <a:cs typeface="Times New Roman"/>
              </a:rPr>
              <a:t> </a:t>
            </a:r>
            <a:r>
              <a:rPr sz="900" spc="5" dirty="0">
                <a:latin typeface="Times New Roman"/>
                <a:cs typeface="Times New Roman"/>
              </a:rPr>
              <a:t>min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822818" y="1150190"/>
            <a:ext cx="1451610" cy="655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785" indent="-147320">
              <a:lnSpc>
                <a:spcPct val="100000"/>
              </a:lnSpc>
              <a:spcBef>
                <a:spcPts val="95"/>
              </a:spcBef>
              <a:buFont typeface="Symbol"/>
              <a:buChar char=""/>
              <a:tabLst>
                <a:tab pos="185420" algn="l"/>
              </a:tabLst>
            </a:pPr>
            <a:r>
              <a:rPr sz="1600" spc="-5" dirty="0">
                <a:latin typeface="Times New Roman"/>
                <a:cs typeface="Times New Roman"/>
              </a:rPr>
              <a:t>(</a:t>
            </a:r>
            <a:r>
              <a:rPr sz="1600" spc="-220" dirty="0">
                <a:latin typeface="Times New Roman"/>
                <a:cs typeface="Times New Roman"/>
              </a:rPr>
              <a:t> </a:t>
            </a:r>
            <a:r>
              <a:rPr sz="1600" i="1" spc="15" dirty="0">
                <a:latin typeface="Times New Roman"/>
                <a:cs typeface="Times New Roman"/>
              </a:rPr>
              <a:t>y</a:t>
            </a:r>
            <a:r>
              <a:rPr sz="1350" i="1" spc="22" baseline="-24691" dirty="0">
                <a:latin typeface="Times New Roman"/>
                <a:cs typeface="Times New Roman"/>
              </a:rPr>
              <a:t>w</a:t>
            </a:r>
            <a:r>
              <a:rPr sz="1350" i="1" spc="330" baseline="-24691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Symbol"/>
                <a:cs typeface="Symbol"/>
              </a:rPr>
              <a:t>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i="1" spc="15" dirty="0">
                <a:latin typeface="Times New Roman"/>
                <a:cs typeface="Times New Roman"/>
              </a:rPr>
              <a:t>y</a:t>
            </a:r>
            <a:r>
              <a:rPr sz="1350" i="1" spc="22" baseline="-24691" dirty="0">
                <a:latin typeface="Times New Roman"/>
                <a:cs typeface="Times New Roman"/>
              </a:rPr>
              <a:t>w</a:t>
            </a:r>
            <a:r>
              <a:rPr sz="1350" i="1" spc="-179" baseline="-24691" dirty="0">
                <a:latin typeface="Times New Roman"/>
                <a:cs typeface="Times New Roman"/>
              </a:rPr>
              <a:t> </a:t>
            </a:r>
            <a:r>
              <a:rPr sz="1350" spc="7" baseline="-24691" dirty="0">
                <a:latin typeface="Times New Roman"/>
                <a:cs typeface="Times New Roman"/>
              </a:rPr>
              <a:t>min</a:t>
            </a:r>
            <a:r>
              <a:rPr sz="1350" spc="30" baseline="-24691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)</a:t>
            </a:r>
            <a:r>
              <a:rPr sz="1600" spc="-204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Symbol"/>
                <a:cs typeface="Symbol"/>
              </a:rPr>
              <a:t></a:t>
            </a:r>
            <a:r>
              <a:rPr sz="1600" spc="-175" dirty="0">
                <a:latin typeface="Times New Roman"/>
                <a:cs typeface="Times New Roman"/>
              </a:rPr>
              <a:t> </a:t>
            </a:r>
            <a:r>
              <a:rPr sz="1600" i="1" spc="65" dirty="0">
                <a:latin typeface="Times New Roman"/>
                <a:cs typeface="Times New Roman"/>
              </a:rPr>
              <a:t>S</a:t>
            </a:r>
            <a:r>
              <a:rPr sz="1350" i="1" spc="97" baseline="-24691" dirty="0">
                <a:latin typeface="Times New Roman"/>
                <a:cs typeface="Times New Roman"/>
              </a:rPr>
              <a:t>y</a:t>
            </a:r>
            <a:endParaRPr sz="1350" baseline="-24691">
              <a:latin typeface="Times New Roman"/>
              <a:cs typeface="Times New Roman"/>
            </a:endParaRPr>
          </a:p>
          <a:p>
            <a:pPr marL="204470" indent="-166370">
              <a:lnSpc>
                <a:spcPct val="100000"/>
              </a:lnSpc>
              <a:spcBef>
                <a:spcPts val="1125"/>
              </a:spcBef>
              <a:buFont typeface="Symbol"/>
              <a:buChar char=""/>
              <a:tabLst>
                <a:tab pos="205104" algn="l"/>
              </a:tabLst>
            </a:pPr>
            <a:r>
              <a:rPr sz="2400" i="1" baseline="13888" dirty="0">
                <a:latin typeface="Times New Roman"/>
                <a:cs typeface="Times New Roman"/>
              </a:rPr>
              <a:t>y</a:t>
            </a:r>
            <a:r>
              <a:rPr sz="900" i="1" dirty="0">
                <a:latin typeface="Times New Roman"/>
                <a:cs typeface="Times New Roman"/>
              </a:rPr>
              <a:t>v</a:t>
            </a:r>
            <a:r>
              <a:rPr sz="900" i="1" spc="-85" dirty="0">
                <a:latin typeface="Times New Roman"/>
                <a:cs typeface="Times New Roman"/>
              </a:rPr>
              <a:t> </a:t>
            </a:r>
            <a:r>
              <a:rPr sz="900" spc="5" dirty="0">
                <a:latin typeface="Times New Roman"/>
                <a:cs typeface="Times New Roman"/>
              </a:rPr>
              <a:t>min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173742" y="1537006"/>
            <a:ext cx="66167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400" spc="-7" baseline="-22569" dirty="0">
                <a:latin typeface="Symbol"/>
                <a:cs typeface="Symbol"/>
              </a:rPr>
              <a:t></a:t>
            </a:r>
            <a:r>
              <a:rPr sz="2400" spc="-7" baseline="-22569" dirty="0">
                <a:latin typeface="Times New Roman"/>
                <a:cs typeface="Times New Roman"/>
              </a:rPr>
              <a:t> </a:t>
            </a:r>
            <a:r>
              <a:rPr sz="2400" i="1" baseline="13888" dirty="0">
                <a:latin typeface="Times New Roman"/>
                <a:cs typeface="Times New Roman"/>
              </a:rPr>
              <a:t>y</a:t>
            </a:r>
            <a:r>
              <a:rPr sz="900" i="1" dirty="0">
                <a:latin typeface="Times New Roman"/>
                <a:cs typeface="Times New Roman"/>
              </a:rPr>
              <a:t>v</a:t>
            </a:r>
            <a:r>
              <a:rPr sz="900" i="1" spc="-40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max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067965" y="1757308"/>
            <a:ext cx="77470" cy="1663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i="1" spc="5" dirty="0">
                <a:latin typeface="Times New Roman"/>
                <a:cs typeface="Times New Roman"/>
              </a:rPr>
              <a:t>y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950112" y="1619394"/>
            <a:ext cx="12700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Times New Roman"/>
                <a:cs typeface="Times New Roman"/>
              </a:rPr>
              <a:t>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00353" y="1778852"/>
            <a:ext cx="73025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61645" algn="l"/>
              </a:tabLst>
            </a:pPr>
            <a:r>
              <a:rPr sz="1600" i="1" spc="-5" dirty="0">
                <a:latin typeface="Times New Roman"/>
                <a:cs typeface="Times New Roman"/>
              </a:rPr>
              <a:t>y	</a:t>
            </a:r>
            <a:r>
              <a:rPr sz="1600" spc="-5" dirty="0">
                <a:latin typeface="Symbol"/>
                <a:cs typeface="Symbol"/>
              </a:rPr>
              <a:t>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y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3677920" y="9874334"/>
            <a:ext cx="205104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sz="1200" dirty="0">
                <a:latin typeface="Times New Roman"/>
                <a:cs typeface="Times New Roman"/>
              </a:rPr>
              <a:t>6</a:t>
            </a:fld>
            <a:endParaRPr sz="1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611120" y="889000"/>
            <a:ext cx="23406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Times New Roman"/>
                <a:cs typeface="Times New Roman"/>
              </a:rPr>
              <a:t>DESKRIPSI </a:t>
            </a:r>
            <a:r>
              <a:rPr sz="1400" b="1" dirty="0">
                <a:latin typeface="Times New Roman"/>
                <a:cs typeface="Times New Roman"/>
              </a:rPr>
              <a:t>MATA</a:t>
            </a:r>
            <a:r>
              <a:rPr sz="1400" b="1" spc="-3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KULIAH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58900" y="1590040"/>
            <a:ext cx="1196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Nama Mata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Kuliah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02610" y="1590040"/>
            <a:ext cx="13284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2405" algn="l"/>
              </a:tabLst>
            </a:pPr>
            <a:r>
              <a:rPr sz="1200" dirty="0">
                <a:latin typeface="Times New Roman"/>
                <a:cs typeface="Times New Roman"/>
              </a:rPr>
              <a:t>:	</a:t>
            </a:r>
            <a:r>
              <a:rPr sz="1200" spc="-5" dirty="0">
                <a:latin typeface="Times New Roman"/>
                <a:cs typeface="Times New Roman"/>
              </a:rPr>
              <a:t>Grafika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Komputer</a:t>
            </a:r>
            <a:endParaRPr sz="1200">
              <a:latin typeface="Times New Roman"/>
              <a:cs typeface="Times New Roman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32077" y="2007954"/>
          <a:ext cx="5348605" cy="5575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94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7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63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77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76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8695">
                <a:tc>
                  <a:txBody>
                    <a:bodyPr/>
                    <a:lstStyle/>
                    <a:p>
                      <a:pPr marL="39370">
                        <a:lnSpc>
                          <a:spcPts val="1310"/>
                        </a:lnSpc>
                        <a:tabLst>
                          <a:tab pos="1382395" algn="l"/>
                        </a:tabLst>
                      </a:pP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SKS	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: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31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695">
                <a:tc>
                  <a:txBody>
                    <a:bodyPr/>
                    <a:lstStyle/>
                    <a:p>
                      <a:pPr marL="31750">
                        <a:lnSpc>
                          <a:spcPts val="1360"/>
                        </a:lnSpc>
                        <a:spcBef>
                          <a:spcPts val="735"/>
                        </a:spcBef>
                        <a:tabLst>
                          <a:tab pos="1382395" algn="l"/>
                        </a:tabLst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Silabus	: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93345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360"/>
                        </a:lnSpc>
                        <a:spcBef>
                          <a:spcPts val="73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Mata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93345" marB="0"/>
                </a:tc>
                <a:tc>
                  <a:txBody>
                    <a:bodyPr/>
                    <a:lstStyle/>
                    <a:p>
                      <a:pPr marL="82550">
                        <a:lnSpc>
                          <a:spcPts val="1360"/>
                        </a:lnSpc>
                        <a:spcBef>
                          <a:spcPts val="73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kuliah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93345" marB="0"/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ts val="1360"/>
                        </a:lnSpc>
                        <a:spcBef>
                          <a:spcPts val="73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ini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93345" marB="0"/>
                </a:tc>
                <a:tc>
                  <a:txBody>
                    <a:bodyPr/>
                    <a:lstStyle/>
                    <a:p>
                      <a:pPr marL="82550">
                        <a:lnSpc>
                          <a:spcPts val="1360"/>
                        </a:lnSpc>
                        <a:spcBef>
                          <a:spcPts val="735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menjelaskan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93345" marB="0"/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ts val="1360"/>
                        </a:lnSpc>
                        <a:spcBef>
                          <a:spcPts val="735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konsep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93345" marB="0"/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ts val="1360"/>
                        </a:lnSpc>
                        <a:spcBef>
                          <a:spcPts val="73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dasar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93345" marB="0"/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ts val="1360"/>
                        </a:lnSpc>
                        <a:spcBef>
                          <a:spcPts val="735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sistem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9334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351280" y="2542540"/>
            <a:ext cx="5311775" cy="309118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543685" marR="5080" indent="-635" algn="just">
              <a:lnSpc>
                <a:spcPts val="1380"/>
              </a:lnSpc>
              <a:spcBef>
                <a:spcPts val="195"/>
              </a:spcBef>
            </a:pPr>
            <a:r>
              <a:rPr sz="1200" dirty="0">
                <a:latin typeface="Times New Roman"/>
                <a:cs typeface="Times New Roman"/>
              </a:rPr>
              <a:t>representasi </a:t>
            </a:r>
            <a:r>
              <a:rPr sz="1200" spc="-5" dirty="0">
                <a:latin typeface="Times New Roman"/>
                <a:cs typeface="Times New Roman"/>
              </a:rPr>
              <a:t>matematis objek-objek grafis </a:t>
            </a:r>
            <a:r>
              <a:rPr sz="1200" dirty="0">
                <a:latin typeface="Times New Roman"/>
                <a:cs typeface="Times New Roman"/>
              </a:rPr>
              <a:t>pada </a:t>
            </a:r>
            <a:r>
              <a:rPr sz="1200" spc="-5" dirty="0">
                <a:latin typeface="Times New Roman"/>
                <a:cs typeface="Times New Roman"/>
              </a:rPr>
              <a:t>peralatan  </a:t>
            </a:r>
            <a:r>
              <a:rPr sz="1200" dirty="0">
                <a:latin typeface="Times New Roman"/>
                <a:cs typeface="Times New Roman"/>
              </a:rPr>
              <a:t>komputasi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meliputi: </a:t>
            </a:r>
            <a:r>
              <a:rPr sz="1200" spc="-5" dirty="0">
                <a:latin typeface="Times New Roman"/>
                <a:cs typeface="Times New Roman"/>
              </a:rPr>
              <a:t>konsep </a:t>
            </a:r>
            <a:r>
              <a:rPr sz="1200" dirty="0">
                <a:latin typeface="Times New Roman"/>
                <a:cs typeface="Times New Roman"/>
              </a:rPr>
              <a:t>dasar </a:t>
            </a:r>
            <a:r>
              <a:rPr sz="1200" spc="-5" dirty="0">
                <a:latin typeface="Times New Roman"/>
                <a:cs typeface="Times New Roman"/>
              </a:rPr>
              <a:t>piksel,  </a:t>
            </a:r>
            <a:r>
              <a:rPr sz="1200" dirty="0">
                <a:latin typeface="Times New Roman"/>
                <a:cs typeface="Times New Roman"/>
              </a:rPr>
              <a:t>penggambaran objek-objek primitif, </a:t>
            </a:r>
            <a:r>
              <a:rPr sz="1200" spc="-5" dirty="0">
                <a:latin typeface="Times New Roman"/>
                <a:cs typeface="Times New Roman"/>
              </a:rPr>
              <a:t>koordinat </a:t>
            </a:r>
            <a:r>
              <a:rPr sz="1200" dirty="0">
                <a:latin typeface="Times New Roman"/>
                <a:cs typeface="Times New Roman"/>
              </a:rPr>
              <a:t>dua dimensi,  transformasi </a:t>
            </a:r>
            <a:r>
              <a:rPr sz="1200" spc="-5" dirty="0">
                <a:latin typeface="Times New Roman"/>
                <a:cs typeface="Times New Roman"/>
              </a:rPr>
              <a:t>objek </a:t>
            </a:r>
            <a:r>
              <a:rPr sz="1200" spc="-10" dirty="0">
                <a:latin typeface="Times New Roman"/>
                <a:cs typeface="Times New Roman"/>
              </a:rPr>
              <a:t>dua </a:t>
            </a:r>
            <a:r>
              <a:rPr sz="1200" spc="-5" dirty="0">
                <a:latin typeface="Times New Roman"/>
                <a:cs typeface="Times New Roman"/>
              </a:rPr>
              <a:t>dimensi </a:t>
            </a:r>
            <a:r>
              <a:rPr sz="1200" spc="-1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transformasi homogen,  </a:t>
            </a:r>
            <a:r>
              <a:rPr sz="1200" dirty="0">
                <a:latin typeface="Times New Roman"/>
                <a:cs typeface="Times New Roman"/>
              </a:rPr>
              <a:t>koordinat </a:t>
            </a:r>
            <a:r>
              <a:rPr sz="1200" spc="-5" dirty="0">
                <a:latin typeface="Times New Roman"/>
                <a:cs typeface="Times New Roman"/>
              </a:rPr>
              <a:t>tiga </a:t>
            </a:r>
            <a:r>
              <a:rPr sz="1200" dirty="0">
                <a:latin typeface="Times New Roman"/>
                <a:cs typeface="Times New Roman"/>
              </a:rPr>
              <a:t>dimensi dan </a:t>
            </a:r>
            <a:r>
              <a:rPr sz="1200" spc="-5" dirty="0">
                <a:latin typeface="Times New Roman"/>
                <a:cs typeface="Times New Roman"/>
              </a:rPr>
              <a:t>transformasinya, </a:t>
            </a:r>
            <a:r>
              <a:rPr sz="1200" i="1" dirty="0">
                <a:latin typeface="Times New Roman"/>
                <a:cs typeface="Times New Roman"/>
              </a:rPr>
              <a:t>windowing </a:t>
            </a:r>
            <a:r>
              <a:rPr sz="1200" dirty="0">
                <a:latin typeface="Times New Roman"/>
                <a:cs typeface="Times New Roman"/>
              </a:rPr>
              <a:t>dan  </a:t>
            </a:r>
            <a:r>
              <a:rPr sz="1200" i="1" dirty="0">
                <a:latin typeface="Times New Roman"/>
                <a:cs typeface="Times New Roman"/>
              </a:rPr>
              <a:t>clipping</a:t>
            </a:r>
            <a:r>
              <a:rPr sz="1200" dirty="0">
                <a:latin typeface="Times New Roman"/>
                <a:cs typeface="Times New Roman"/>
              </a:rPr>
              <a:t>, dan </a:t>
            </a:r>
            <a:r>
              <a:rPr sz="1200" spc="-10" dirty="0">
                <a:latin typeface="Times New Roman"/>
                <a:cs typeface="Times New Roman"/>
              </a:rPr>
              <a:t>proyeksi </a:t>
            </a:r>
            <a:r>
              <a:rPr sz="1200" spc="-5" dirty="0">
                <a:latin typeface="Times New Roman"/>
                <a:cs typeface="Times New Roman"/>
              </a:rPr>
              <a:t>geometri bidang. Untuk  </a:t>
            </a:r>
            <a:r>
              <a:rPr sz="1200" dirty="0">
                <a:latin typeface="Times New Roman"/>
                <a:cs typeface="Times New Roman"/>
              </a:rPr>
              <a:t>meningkatkan </a:t>
            </a:r>
            <a:r>
              <a:rPr sz="1200" spc="-5" dirty="0">
                <a:latin typeface="Times New Roman"/>
                <a:cs typeface="Times New Roman"/>
              </a:rPr>
              <a:t>pemahaman </a:t>
            </a:r>
            <a:r>
              <a:rPr sz="1200" dirty="0">
                <a:latin typeface="Times New Roman"/>
                <a:cs typeface="Times New Roman"/>
              </a:rPr>
              <a:t>dilakukan </a:t>
            </a:r>
            <a:r>
              <a:rPr sz="1200" spc="-5" dirty="0">
                <a:latin typeface="Times New Roman"/>
                <a:cs typeface="Times New Roman"/>
              </a:rPr>
              <a:t>implementasi </a:t>
            </a:r>
            <a:r>
              <a:rPr sz="1200" dirty="0">
                <a:latin typeface="Times New Roman"/>
                <a:cs typeface="Times New Roman"/>
              </a:rPr>
              <a:t>konsep  </a:t>
            </a:r>
            <a:r>
              <a:rPr sz="1200" spc="-5" dirty="0">
                <a:latin typeface="Times New Roman"/>
                <a:cs typeface="Times New Roman"/>
              </a:rPr>
              <a:t>menggunakan </a:t>
            </a:r>
            <a:r>
              <a:rPr sz="1200" dirty="0">
                <a:latin typeface="Times New Roman"/>
                <a:cs typeface="Times New Roman"/>
              </a:rPr>
              <a:t>bahasa pemrograman dan </a:t>
            </a:r>
            <a:r>
              <a:rPr sz="1200" i="1" spc="-5" dirty="0">
                <a:latin typeface="Times New Roman"/>
                <a:cs typeface="Times New Roman"/>
              </a:rPr>
              <a:t>library</a:t>
            </a:r>
            <a:r>
              <a:rPr sz="1200" i="1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tertentu.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z="1200" dirty="0">
                <a:latin typeface="Times New Roman"/>
                <a:cs typeface="Times New Roman"/>
              </a:rPr>
              <a:t>Tujuan </a:t>
            </a:r>
            <a:r>
              <a:rPr sz="1200" spc="-5" dirty="0">
                <a:latin typeface="Times New Roman"/>
                <a:cs typeface="Times New Roman"/>
              </a:rPr>
              <a:t>Pembelajaran Umum</a:t>
            </a:r>
            <a:endParaRPr sz="1200">
              <a:latin typeface="Times New Roman"/>
              <a:cs typeface="Times New Roman"/>
            </a:endParaRPr>
          </a:p>
          <a:p>
            <a:pPr marL="1544320" marR="5080" indent="-180340" algn="just">
              <a:lnSpc>
                <a:spcPts val="1380"/>
              </a:lnSpc>
              <a:spcBef>
                <a:spcPts val="1035"/>
              </a:spcBef>
            </a:pPr>
            <a:r>
              <a:rPr sz="1200" dirty="0">
                <a:latin typeface="Times New Roman"/>
                <a:cs typeface="Times New Roman"/>
              </a:rPr>
              <a:t>: Setelah </a:t>
            </a:r>
            <a:r>
              <a:rPr sz="1200" spc="-5" dirty="0">
                <a:latin typeface="Times New Roman"/>
                <a:cs typeface="Times New Roman"/>
              </a:rPr>
              <a:t>mengikuti </a:t>
            </a:r>
            <a:r>
              <a:rPr sz="1200" dirty="0">
                <a:latin typeface="Times New Roman"/>
                <a:cs typeface="Times New Roman"/>
              </a:rPr>
              <a:t>perkuliahan </a:t>
            </a:r>
            <a:r>
              <a:rPr sz="1200" spc="-5" dirty="0">
                <a:latin typeface="Times New Roman"/>
                <a:cs typeface="Times New Roman"/>
              </a:rPr>
              <a:t>mahasiswa </a:t>
            </a:r>
            <a:r>
              <a:rPr sz="1200" dirty="0">
                <a:latin typeface="Times New Roman"/>
                <a:cs typeface="Times New Roman"/>
              </a:rPr>
              <a:t>akan </a:t>
            </a:r>
            <a:r>
              <a:rPr sz="1200" spc="-5" dirty="0">
                <a:latin typeface="Times New Roman"/>
                <a:cs typeface="Times New Roman"/>
              </a:rPr>
              <a:t>mengerti </a:t>
            </a:r>
            <a:r>
              <a:rPr sz="1200" dirty="0">
                <a:latin typeface="Times New Roman"/>
                <a:cs typeface="Times New Roman"/>
              </a:rPr>
              <a:t>dan  mengetahui </a:t>
            </a:r>
            <a:r>
              <a:rPr sz="1200" spc="-5" dirty="0">
                <a:latin typeface="Times New Roman"/>
                <a:cs typeface="Times New Roman"/>
              </a:rPr>
              <a:t>peralatan-peralatan dasar </a:t>
            </a:r>
            <a:r>
              <a:rPr sz="1200" dirty="0">
                <a:latin typeface="Times New Roman"/>
                <a:cs typeface="Times New Roman"/>
              </a:rPr>
              <a:t>komputasi </a:t>
            </a:r>
            <a:r>
              <a:rPr sz="1200" spc="-5" dirty="0">
                <a:latin typeface="Times New Roman"/>
                <a:cs typeface="Times New Roman"/>
              </a:rPr>
              <a:t>yang  </a:t>
            </a:r>
            <a:r>
              <a:rPr sz="1200" dirty="0">
                <a:latin typeface="Times New Roman"/>
                <a:cs typeface="Times New Roman"/>
              </a:rPr>
              <a:t>berkaitan </a:t>
            </a:r>
            <a:r>
              <a:rPr sz="1200" spc="-5" dirty="0">
                <a:latin typeface="Times New Roman"/>
                <a:cs typeface="Times New Roman"/>
              </a:rPr>
              <a:t>dengan grafis, konsep manipulasi grafis </a:t>
            </a:r>
            <a:r>
              <a:rPr sz="1200" dirty="0">
                <a:latin typeface="Times New Roman"/>
                <a:cs typeface="Times New Roman"/>
              </a:rPr>
              <a:t>pada  komputer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mencakup </a:t>
            </a:r>
            <a:r>
              <a:rPr sz="1200" spc="-5" dirty="0">
                <a:latin typeface="Times New Roman"/>
                <a:cs typeface="Times New Roman"/>
              </a:rPr>
              <a:t>penggambaran </a:t>
            </a:r>
            <a:r>
              <a:rPr sz="1200" dirty="0">
                <a:latin typeface="Times New Roman"/>
                <a:cs typeface="Times New Roman"/>
              </a:rPr>
              <a:t>objek-objek  primitif </a:t>
            </a:r>
            <a:r>
              <a:rPr sz="1200" spc="-5" dirty="0">
                <a:latin typeface="Times New Roman"/>
                <a:cs typeface="Times New Roman"/>
              </a:rPr>
              <a:t>berupa garis menggunakan </a:t>
            </a:r>
            <a:r>
              <a:rPr sz="1200" dirty="0">
                <a:latin typeface="Times New Roman"/>
                <a:cs typeface="Times New Roman"/>
              </a:rPr>
              <a:t>algoritma dasar, </a:t>
            </a:r>
            <a:r>
              <a:rPr sz="1200" spc="-15" dirty="0">
                <a:latin typeface="Times New Roman"/>
                <a:cs typeface="Times New Roman"/>
              </a:rPr>
              <a:t>DDA, 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Bressenham, </a:t>
            </a:r>
            <a:r>
              <a:rPr sz="1200" dirty="0">
                <a:latin typeface="Times New Roman"/>
                <a:cs typeface="Times New Roman"/>
              </a:rPr>
              <a:t>algoritma </a:t>
            </a:r>
            <a:r>
              <a:rPr sz="1200" spc="-5" dirty="0">
                <a:latin typeface="Times New Roman"/>
                <a:cs typeface="Times New Roman"/>
              </a:rPr>
              <a:t>penggambaran lingkaran  menggunakan </a:t>
            </a:r>
            <a:r>
              <a:rPr sz="1200" dirty="0">
                <a:latin typeface="Times New Roman"/>
                <a:cs typeface="Times New Roman"/>
              </a:rPr>
              <a:t>algoritma dasar, polar </a:t>
            </a:r>
            <a:r>
              <a:rPr sz="1200" spc="-1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Bressenham,</a:t>
            </a:r>
            <a:r>
              <a:rPr sz="1200" spc="1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teknik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83052" y="5600598"/>
            <a:ext cx="2682240" cy="38354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1380"/>
              </a:lnSpc>
              <a:spcBef>
                <a:spcPts val="195"/>
              </a:spcBef>
              <a:tabLst>
                <a:tab pos="946785" algn="l"/>
                <a:tab pos="1734185" algn="l"/>
                <a:tab pos="1962785" algn="l"/>
                <a:tab pos="2138045" algn="l"/>
              </a:tabLst>
            </a:pP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5" dirty="0">
                <a:latin typeface="Times New Roman"/>
                <a:cs typeface="Times New Roman"/>
              </a:rPr>
              <a:t>em</a:t>
            </a:r>
            <a:r>
              <a:rPr sz="1200" dirty="0">
                <a:latin typeface="Times New Roman"/>
                <a:cs typeface="Times New Roman"/>
              </a:rPr>
              <a:t>o</a:t>
            </a:r>
            <a:r>
              <a:rPr sz="1200" spc="5" dirty="0">
                <a:latin typeface="Times New Roman"/>
                <a:cs typeface="Times New Roman"/>
              </a:rPr>
              <a:t>t</a:t>
            </a:r>
            <a:r>
              <a:rPr sz="1200" dirty="0">
                <a:latin typeface="Times New Roman"/>
                <a:cs typeface="Times New Roman"/>
              </a:rPr>
              <a:t>on</a:t>
            </a:r>
            <a:r>
              <a:rPr sz="1200" spc="-25" dirty="0">
                <a:latin typeface="Times New Roman"/>
                <a:cs typeface="Times New Roman"/>
              </a:rPr>
              <a:t>g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	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</a:t>
            </a:r>
            <a:r>
              <a:rPr sz="1200" i="1" spc="5" dirty="0">
                <a:latin typeface="Times New Roman"/>
                <a:cs typeface="Times New Roman"/>
              </a:rPr>
              <a:t>cli</a:t>
            </a:r>
            <a:r>
              <a:rPr sz="1200" i="1" dirty="0">
                <a:latin typeface="Times New Roman"/>
                <a:cs typeface="Times New Roman"/>
              </a:rPr>
              <a:t>p</a:t>
            </a:r>
            <a:r>
              <a:rPr sz="1200" i="1" spc="-25" dirty="0">
                <a:latin typeface="Times New Roman"/>
                <a:cs typeface="Times New Roman"/>
              </a:rPr>
              <a:t>p</a:t>
            </a:r>
            <a:r>
              <a:rPr sz="1200" i="1" spc="5" dirty="0">
                <a:latin typeface="Times New Roman"/>
                <a:cs typeface="Times New Roman"/>
              </a:rPr>
              <a:t>i</a:t>
            </a:r>
            <a:r>
              <a:rPr sz="1200" i="1" dirty="0">
                <a:latin typeface="Times New Roman"/>
                <a:cs typeface="Times New Roman"/>
              </a:rPr>
              <a:t>ng</a:t>
            </a:r>
            <a:r>
              <a:rPr sz="1200" dirty="0">
                <a:latin typeface="Times New Roman"/>
                <a:cs typeface="Times New Roman"/>
              </a:rPr>
              <a:t>)	d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		</a:t>
            </a:r>
            <a:r>
              <a:rPr sz="1200" spc="5" dirty="0">
                <a:latin typeface="Times New Roman"/>
                <a:cs typeface="Times New Roman"/>
              </a:rPr>
              <a:t>t</a:t>
            </a:r>
            <a:r>
              <a:rPr sz="1200" spc="-15" dirty="0">
                <a:latin typeface="Times New Roman"/>
                <a:cs typeface="Times New Roman"/>
              </a:rPr>
              <a:t>a</a:t>
            </a:r>
            <a:r>
              <a:rPr sz="1200" spc="5" dirty="0">
                <a:latin typeface="Times New Roman"/>
                <a:cs typeface="Times New Roman"/>
              </a:rPr>
              <a:t>m</a:t>
            </a: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5" dirty="0">
                <a:latin typeface="Times New Roman"/>
                <a:cs typeface="Times New Roman"/>
              </a:rPr>
              <a:t>i</a:t>
            </a:r>
            <a:r>
              <a:rPr sz="1200" spc="-15" dirty="0">
                <a:latin typeface="Times New Roman"/>
                <a:cs typeface="Times New Roman"/>
              </a:rPr>
              <a:t>la</a:t>
            </a:r>
            <a:r>
              <a:rPr sz="1200" dirty="0">
                <a:latin typeface="Times New Roman"/>
                <a:cs typeface="Times New Roman"/>
              </a:rPr>
              <a:t>n  (</a:t>
            </a:r>
            <a:r>
              <a:rPr sz="1200" i="1" dirty="0">
                <a:latin typeface="Times New Roman"/>
                <a:cs typeface="Times New Roman"/>
              </a:rPr>
              <a:t>windowing</a:t>
            </a:r>
            <a:r>
              <a:rPr sz="1200" dirty="0">
                <a:latin typeface="Times New Roman"/>
                <a:cs typeface="Times New Roman"/>
              </a:rPr>
              <a:t>)	</a:t>
            </a:r>
            <a:r>
              <a:rPr sz="1200" spc="-5" dirty="0">
                <a:latin typeface="Times New Roman"/>
                <a:cs typeface="Times New Roman"/>
              </a:rPr>
              <a:t>menggunakan	</a:t>
            </a:r>
            <a:r>
              <a:rPr sz="1200" dirty="0">
                <a:latin typeface="Times New Roman"/>
                <a:cs typeface="Times New Roman"/>
              </a:rPr>
              <a:t>algoritma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79934" y="5600598"/>
            <a:ext cx="1081405" cy="38354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 indent="142240">
              <a:lnSpc>
                <a:spcPts val="1380"/>
              </a:lnSpc>
              <a:spcBef>
                <a:spcPts val="195"/>
              </a:spcBef>
              <a:tabLst>
                <a:tab pos="627380" algn="l"/>
                <a:tab pos="680085" algn="l"/>
              </a:tabLst>
            </a:pP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da	</a:t>
            </a:r>
            <a:r>
              <a:rPr sz="1200" spc="5" dirty="0">
                <a:latin typeface="Times New Roman"/>
                <a:cs typeface="Times New Roman"/>
              </a:rPr>
              <a:t>je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-25" dirty="0">
                <a:latin typeface="Times New Roman"/>
                <a:cs typeface="Times New Roman"/>
              </a:rPr>
              <a:t>d</a:t>
            </a:r>
            <a:r>
              <a:rPr sz="1200" spc="5" dirty="0">
                <a:latin typeface="Times New Roman"/>
                <a:cs typeface="Times New Roman"/>
              </a:rPr>
              <a:t>el</a:t>
            </a:r>
            <a:r>
              <a:rPr sz="1200" dirty="0">
                <a:latin typeface="Times New Roman"/>
                <a:cs typeface="Times New Roman"/>
              </a:rPr>
              <a:t>a  </a:t>
            </a:r>
            <a:r>
              <a:rPr sz="1200" spc="5" dirty="0">
                <a:latin typeface="Times New Roman"/>
                <a:cs typeface="Times New Roman"/>
              </a:rPr>
              <a:t>te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5" dirty="0">
                <a:latin typeface="Times New Roman"/>
                <a:cs typeface="Times New Roman"/>
              </a:rPr>
              <a:t>t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5" dirty="0">
                <a:latin typeface="Times New Roman"/>
                <a:cs typeface="Times New Roman"/>
              </a:rPr>
              <a:t>t</a:t>
            </a:r>
            <a:r>
              <a:rPr sz="1200" dirty="0">
                <a:latin typeface="Times New Roman"/>
                <a:cs typeface="Times New Roman"/>
              </a:rPr>
              <a:t>u,		</a:t>
            </a:r>
            <a:r>
              <a:rPr sz="1200" spc="-15" dirty="0">
                <a:latin typeface="Times New Roman"/>
                <a:cs typeface="Times New Roman"/>
              </a:rPr>
              <a:t>s</a:t>
            </a:r>
            <a:r>
              <a:rPr sz="1200" spc="5" dirty="0">
                <a:latin typeface="Times New Roman"/>
                <a:cs typeface="Times New Roman"/>
              </a:rPr>
              <a:t>i</a:t>
            </a:r>
            <a:r>
              <a:rPr sz="1200" spc="-15" dirty="0">
                <a:latin typeface="Times New Roman"/>
                <a:cs typeface="Times New Roman"/>
              </a:rPr>
              <a:t>s</a:t>
            </a:r>
            <a:r>
              <a:rPr sz="1200" spc="5" dirty="0">
                <a:latin typeface="Times New Roman"/>
                <a:cs typeface="Times New Roman"/>
              </a:rPr>
              <a:t>t</a:t>
            </a:r>
            <a:r>
              <a:rPr sz="1200" spc="-1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83052" y="5951118"/>
            <a:ext cx="3779520" cy="161036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 algn="just">
              <a:lnSpc>
                <a:spcPts val="1380"/>
              </a:lnSpc>
              <a:spcBef>
                <a:spcPts val="195"/>
              </a:spcBef>
            </a:pPr>
            <a:r>
              <a:rPr sz="1200" dirty="0">
                <a:latin typeface="Times New Roman"/>
                <a:cs typeface="Times New Roman"/>
              </a:rPr>
              <a:t>koordinat </a:t>
            </a:r>
            <a:r>
              <a:rPr sz="1200" spc="-10" dirty="0">
                <a:latin typeface="Times New Roman"/>
                <a:cs typeface="Times New Roman"/>
              </a:rPr>
              <a:t>dua </a:t>
            </a:r>
            <a:r>
              <a:rPr sz="1200" spc="-5" dirty="0">
                <a:latin typeface="Times New Roman"/>
                <a:cs typeface="Times New Roman"/>
              </a:rPr>
              <a:t>dimensi </a:t>
            </a:r>
            <a:r>
              <a:rPr sz="1200" spc="-1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transformasi </a:t>
            </a:r>
            <a:r>
              <a:rPr sz="1200" dirty="0">
                <a:latin typeface="Times New Roman"/>
                <a:cs typeface="Times New Roman"/>
              </a:rPr>
              <a:t>objek dua </a:t>
            </a:r>
            <a:r>
              <a:rPr sz="1200" spc="-5" dirty="0">
                <a:latin typeface="Times New Roman"/>
                <a:cs typeface="Times New Roman"/>
              </a:rPr>
              <a:t>dimensi,  </a:t>
            </a:r>
            <a:r>
              <a:rPr sz="1200" dirty="0">
                <a:latin typeface="Times New Roman"/>
                <a:cs typeface="Times New Roman"/>
              </a:rPr>
              <a:t>teknik </a:t>
            </a:r>
            <a:r>
              <a:rPr sz="1200" spc="-5" dirty="0">
                <a:latin typeface="Times New Roman"/>
                <a:cs typeface="Times New Roman"/>
              </a:rPr>
              <a:t>untuk transformasi sembarang (homogen), sistem  </a:t>
            </a:r>
            <a:r>
              <a:rPr sz="1200" dirty="0">
                <a:latin typeface="Times New Roman"/>
                <a:cs typeface="Times New Roman"/>
              </a:rPr>
              <a:t>koordinat dan transformasi </a:t>
            </a:r>
            <a:r>
              <a:rPr sz="1200" spc="-5" dirty="0">
                <a:latin typeface="Times New Roman"/>
                <a:cs typeface="Times New Roman"/>
              </a:rPr>
              <a:t>objek </a:t>
            </a:r>
            <a:r>
              <a:rPr sz="1200" spc="-10" dirty="0">
                <a:latin typeface="Times New Roman"/>
                <a:cs typeface="Times New Roman"/>
              </a:rPr>
              <a:t>tiga </a:t>
            </a:r>
            <a:r>
              <a:rPr sz="1200" dirty="0">
                <a:latin typeface="Times New Roman"/>
                <a:cs typeface="Times New Roman"/>
              </a:rPr>
              <a:t>dimensi, teknik  </a:t>
            </a:r>
            <a:r>
              <a:rPr sz="1200" spc="-5" dirty="0">
                <a:latin typeface="Times New Roman"/>
                <a:cs typeface="Times New Roman"/>
              </a:rPr>
              <a:t>proyeksi </a:t>
            </a:r>
            <a:r>
              <a:rPr sz="1200" dirty="0">
                <a:latin typeface="Times New Roman"/>
                <a:cs typeface="Times New Roman"/>
              </a:rPr>
              <a:t>dan perspektif dan titik hilang serta </a:t>
            </a:r>
            <a:r>
              <a:rPr sz="1200" spc="-5" dirty="0">
                <a:latin typeface="Times New Roman"/>
                <a:cs typeface="Times New Roman"/>
              </a:rPr>
              <a:t>perhitungan-  perhitungannya yang </a:t>
            </a:r>
            <a:r>
              <a:rPr sz="1200" dirty="0">
                <a:latin typeface="Times New Roman"/>
                <a:cs typeface="Times New Roman"/>
              </a:rPr>
              <a:t>diarahkan </a:t>
            </a:r>
            <a:r>
              <a:rPr sz="1200" spc="-10" dirty="0">
                <a:latin typeface="Times New Roman"/>
                <a:cs typeface="Times New Roman"/>
              </a:rPr>
              <a:t>kepada </a:t>
            </a:r>
            <a:r>
              <a:rPr sz="1200" spc="-5" dirty="0">
                <a:latin typeface="Times New Roman"/>
                <a:cs typeface="Times New Roman"/>
              </a:rPr>
              <a:t>implementasinya  </a:t>
            </a:r>
            <a:r>
              <a:rPr sz="1200" dirty="0">
                <a:latin typeface="Times New Roman"/>
                <a:cs typeface="Times New Roman"/>
              </a:rPr>
              <a:t>pada </a:t>
            </a:r>
            <a:r>
              <a:rPr sz="1200" spc="-5" dirty="0">
                <a:latin typeface="Times New Roman"/>
                <a:cs typeface="Times New Roman"/>
              </a:rPr>
              <a:t>peralatan komputasi. Mahasiswa </a:t>
            </a:r>
            <a:r>
              <a:rPr sz="1200" spc="-15" dirty="0">
                <a:latin typeface="Times New Roman"/>
                <a:cs typeface="Times New Roman"/>
              </a:rPr>
              <a:t>juga </a:t>
            </a:r>
            <a:r>
              <a:rPr sz="1200" dirty="0">
                <a:latin typeface="Times New Roman"/>
                <a:cs typeface="Times New Roman"/>
              </a:rPr>
              <a:t>akan </a:t>
            </a:r>
            <a:r>
              <a:rPr sz="1200" spc="-5" dirty="0">
                <a:latin typeface="Times New Roman"/>
                <a:cs typeface="Times New Roman"/>
              </a:rPr>
              <a:t>menguasai  </a:t>
            </a:r>
            <a:r>
              <a:rPr sz="1200" dirty="0">
                <a:latin typeface="Times New Roman"/>
                <a:cs typeface="Times New Roman"/>
              </a:rPr>
              <a:t>paket </a:t>
            </a:r>
            <a:r>
              <a:rPr sz="1200" spc="-5" dirty="0">
                <a:latin typeface="Times New Roman"/>
                <a:cs typeface="Times New Roman"/>
              </a:rPr>
              <a:t>program penggambaran </a:t>
            </a:r>
            <a:r>
              <a:rPr sz="1200" dirty="0">
                <a:latin typeface="Times New Roman"/>
                <a:cs typeface="Times New Roman"/>
              </a:rPr>
              <a:t>geometris tertentu </a:t>
            </a:r>
            <a:r>
              <a:rPr sz="1200" spc="-5" dirty="0">
                <a:latin typeface="Times New Roman"/>
                <a:cs typeface="Times New Roman"/>
              </a:rPr>
              <a:t>dan  </a:t>
            </a:r>
            <a:r>
              <a:rPr sz="1200" dirty="0">
                <a:latin typeface="Times New Roman"/>
                <a:cs typeface="Times New Roman"/>
              </a:rPr>
              <a:t>mengetahui </a:t>
            </a:r>
            <a:r>
              <a:rPr sz="1200" spc="-5" dirty="0">
                <a:latin typeface="Times New Roman"/>
                <a:cs typeface="Times New Roman"/>
              </a:rPr>
              <a:t>jurnal(-jurnal) </a:t>
            </a:r>
            <a:r>
              <a:rPr sz="1200" dirty="0">
                <a:latin typeface="Times New Roman"/>
                <a:cs typeface="Times New Roman"/>
              </a:rPr>
              <a:t>ilmiah dan </a:t>
            </a:r>
            <a:r>
              <a:rPr sz="1200" spc="-5" dirty="0">
                <a:latin typeface="Times New Roman"/>
                <a:cs typeface="Times New Roman"/>
              </a:rPr>
              <a:t>program </a:t>
            </a:r>
            <a:r>
              <a:rPr sz="1200" dirty="0">
                <a:latin typeface="Times New Roman"/>
                <a:cs typeface="Times New Roman"/>
              </a:rPr>
              <a:t>aplikasi </a:t>
            </a:r>
            <a:r>
              <a:rPr sz="1200" spc="-10" dirty="0">
                <a:latin typeface="Times New Roman"/>
                <a:cs typeface="Times New Roman"/>
              </a:rPr>
              <a:t>yang  </a:t>
            </a:r>
            <a:r>
              <a:rPr sz="1200" dirty="0">
                <a:latin typeface="Times New Roman"/>
                <a:cs typeface="Times New Roman"/>
              </a:rPr>
              <a:t>berkaitan </a:t>
            </a:r>
            <a:r>
              <a:rPr sz="1200" spc="-5" dirty="0">
                <a:latin typeface="Times New Roman"/>
                <a:cs typeface="Times New Roman"/>
              </a:rPr>
              <a:t>dengan komputasi grafis </a:t>
            </a:r>
            <a:r>
              <a:rPr sz="1200" dirty="0">
                <a:latin typeface="Times New Roman"/>
                <a:cs typeface="Times New Roman"/>
              </a:rPr>
              <a:t>berbantuan komputer.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51432" y="7957616"/>
            <a:ext cx="14192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63345" algn="l"/>
              </a:tabLst>
            </a:pPr>
            <a:r>
              <a:rPr sz="1200" spc="-25" dirty="0">
                <a:latin typeface="Times New Roman"/>
                <a:cs typeface="Times New Roman"/>
              </a:rPr>
              <a:t>B</a:t>
            </a:r>
            <a:r>
              <a:rPr sz="1200" dirty="0">
                <a:latin typeface="Times New Roman"/>
                <a:cs typeface="Times New Roman"/>
              </a:rPr>
              <a:t>uku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35" dirty="0">
                <a:latin typeface="Times New Roman"/>
                <a:cs typeface="Times New Roman"/>
              </a:rPr>
              <a:t>A</a:t>
            </a:r>
            <a:r>
              <a:rPr sz="1200" spc="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u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 </a:t>
            </a:r>
            <a:r>
              <a:rPr sz="1200" spc="-15" dirty="0">
                <a:latin typeface="Times New Roman"/>
                <a:cs typeface="Times New Roman"/>
              </a:rPr>
              <a:t>U</a:t>
            </a:r>
            <a:r>
              <a:rPr sz="1200" spc="5" dirty="0">
                <a:latin typeface="Times New Roman"/>
                <a:cs typeface="Times New Roman"/>
              </a:rPr>
              <a:t>tam</a:t>
            </a:r>
            <a:r>
              <a:rPr sz="1200" dirty="0">
                <a:latin typeface="Times New Roman"/>
                <a:cs typeface="Times New Roman"/>
              </a:rPr>
              <a:t>a	: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44952" y="7957616"/>
            <a:ext cx="3690620" cy="126047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354965" marR="55880" indent="-304800">
              <a:lnSpc>
                <a:spcPct val="95900"/>
              </a:lnSpc>
              <a:spcBef>
                <a:spcPts val="160"/>
              </a:spcBef>
              <a:buFont typeface="Times New Roman"/>
              <a:buAutoNum type="arabicPeriod"/>
              <a:tabLst>
                <a:tab pos="354965" algn="l"/>
                <a:tab pos="3556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Computer Graphics: Principles </a:t>
            </a:r>
            <a:r>
              <a:rPr sz="1200" b="1" dirty="0">
                <a:latin typeface="Times New Roman"/>
                <a:cs typeface="Times New Roman"/>
              </a:rPr>
              <a:t>and </a:t>
            </a:r>
            <a:r>
              <a:rPr sz="1200" b="1" spc="5" dirty="0">
                <a:latin typeface="Times New Roman"/>
                <a:cs typeface="Times New Roman"/>
              </a:rPr>
              <a:t>Practice </a:t>
            </a:r>
            <a:r>
              <a:rPr sz="1200" b="1" spc="-5" dirty="0">
                <a:latin typeface="Times New Roman"/>
                <a:cs typeface="Times New Roman"/>
              </a:rPr>
              <a:t>(3</a:t>
            </a:r>
            <a:r>
              <a:rPr sz="1200" b="1" spc="-7" baseline="38194" dirty="0">
                <a:latin typeface="Times New Roman"/>
                <a:cs typeface="Times New Roman"/>
              </a:rPr>
              <a:t>rd </a:t>
            </a:r>
            <a:r>
              <a:rPr sz="800" b="1" spc="-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edition)</a:t>
            </a:r>
            <a:r>
              <a:rPr sz="1200" spc="-5" dirty="0">
                <a:latin typeface="Times New Roman"/>
                <a:cs typeface="Times New Roman"/>
              </a:rPr>
              <a:t>, </a:t>
            </a:r>
            <a:r>
              <a:rPr sz="1200" dirty="0">
                <a:latin typeface="Times New Roman"/>
                <a:cs typeface="Times New Roman"/>
              </a:rPr>
              <a:t>John </a:t>
            </a:r>
            <a:r>
              <a:rPr sz="1200" spc="-30" dirty="0">
                <a:latin typeface="Times New Roman"/>
                <a:cs typeface="Times New Roman"/>
              </a:rPr>
              <a:t>F. </a:t>
            </a:r>
            <a:r>
              <a:rPr sz="1200" spc="-5" dirty="0">
                <a:latin typeface="Times New Roman"/>
                <a:cs typeface="Times New Roman"/>
              </a:rPr>
              <a:t>Hughes, Andries Van </a:t>
            </a:r>
            <a:r>
              <a:rPr sz="1200" spc="5" dirty="0">
                <a:latin typeface="Times New Roman"/>
                <a:cs typeface="Times New Roman"/>
              </a:rPr>
              <a:t>Dam, </a:t>
            </a:r>
            <a:r>
              <a:rPr sz="1200" spc="-5" dirty="0">
                <a:latin typeface="Times New Roman"/>
                <a:cs typeface="Times New Roman"/>
              </a:rPr>
              <a:t>Morgan  Mcguire, David </a:t>
            </a:r>
            <a:r>
              <a:rPr sz="1200" spc="-20" dirty="0">
                <a:latin typeface="Times New Roman"/>
                <a:cs typeface="Times New Roman"/>
              </a:rPr>
              <a:t>F. </a:t>
            </a:r>
            <a:r>
              <a:rPr sz="1200" dirty="0">
                <a:latin typeface="Times New Roman"/>
                <a:cs typeface="Times New Roman"/>
              </a:rPr>
              <a:t>Sklar, James </a:t>
            </a:r>
            <a:r>
              <a:rPr sz="1200" spc="-10" dirty="0">
                <a:latin typeface="Times New Roman"/>
                <a:cs typeface="Times New Roman"/>
              </a:rPr>
              <a:t>D. Foley, </a:t>
            </a:r>
            <a:r>
              <a:rPr sz="1200" spc="-5" dirty="0">
                <a:latin typeface="Times New Roman"/>
                <a:cs typeface="Times New Roman"/>
              </a:rPr>
              <a:t>Steven </a:t>
            </a:r>
            <a:r>
              <a:rPr sz="1200" spc="-20" dirty="0">
                <a:latin typeface="Times New Roman"/>
                <a:cs typeface="Times New Roman"/>
              </a:rPr>
              <a:t>K.  </a:t>
            </a:r>
            <a:r>
              <a:rPr sz="1200" spc="-5" dirty="0">
                <a:latin typeface="Times New Roman"/>
                <a:cs typeface="Times New Roman"/>
              </a:rPr>
              <a:t>Feiner, </a:t>
            </a:r>
            <a:r>
              <a:rPr sz="1200" spc="-10" dirty="0">
                <a:latin typeface="Times New Roman"/>
                <a:cs typeface="Times New Roman"/>
              </a:rPr>
              <a:t>Kurt </a:t>
            </a:r>
            <a:r>
              <a:rPr sz="1200" spc="-5" dirty="0">
                <a:latin typeface="Times New Roman"/>
                <a:cs typeface="Times New Roman"/>
              </a:rPr>
              <a:t>Akeley, Addison-Wesley,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2014</a:t>
            </a:r>
            <a:endParaRPr sz="1200">
              <a:latin typeface="Times New Roman"/>
              <a:cs typeface="Times New Roman"/>
            </a:endParaRPr>
          </a:p>
          <a:p>
            <a:pPr marL="355600" marR="134620" indent="-304800">
              <a:lnSpc>
                <a:spcPts val="1380"/>
              </a:lnSpc>
              <a:spcBef>
                <a:spcPts val="35"/>
              </a:spcBef>
              <a:buFont typeface="Times New Roman"/>
              <a:buAutoNum type="arabicPeriod"/>
              <a:tabLst>
                <a:tab pos="355600" algn="l"/>
                <a:tab pos="356235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Computer Graphics </a:t>
            </a:r>
            <a:r>
              <a:rPr sz="1200" b="1" spc="5" dirty="0">
                <a:latin typeface="Times New Roman"/>
                <a:cs typeface="Times New Roman"/>
              </a:rPr>
              <a:t>with </a:t>
            </a:r>
            <a:r>
              <a:rPr sz="1200" b="1" spc="-10" dirty="0">
                <a:latin typeface="Times New Roman"/>
                <a:cs typeface="Times New Roman"/>
              </a:rPr>
              <a:t>Open GL </a:t>
            </a:r>
            <a:r>
              <a:rPr sz="1200" b="1" dirty="0">
                <a:latin typeface="Times New Roman"/>
                <a:cs typeface="Times New Roman"/>
              </a:rPr>
              <a:t>(4th </a:t>
            </a:r>
            <a:r>
              <a:rPr sz="1200" b="1" spc="-5" dirty="0">
                <a:latin typeface="Times New Roman"/>
                <a:cs typeface="Times New Roman"/>
              </a:rPr>
              <a:t>Edition),  </a:t>
            </a:r>
            <a:r>
              <a:rPr sz="1200" dirty="0">
                <a:latin typeface="Times New Roman"/>
                <a:cs typeface="Times New Roman"/>
              </a:rPr>
              <a:t>Donald </a:t>
            </a:r>
            <a:r>
              <a:rPr sz="1200" spc="-10" dirty="0">
                <a:latin typeface="Times New Roman"/>
                <a:cs typeface="Times New Roman"/>
              </a:rPr>
              <a:t>D. </a:t>
            </a:r>
            <a:r>
              <a:rPr sz="1200" spc="-5" dirty="0">
                <a:latin typeface="Times New Roman"/>
                <a:cs typeface="Times New Roman"/>
              </a:rPr>
              <a:t>Hearn, </a:t>
            </a:r>
            <a:r>
              <a:rPr sz="1200" spc="-10" dirty="0">
                <a:latin typeface="Times New Roman"/>
                <a:cs typeface="Times New Roman"/>
              </a:rPr>
              <a:t>M. </a:t>
            </a:r>
            <a:r>
              <a:rPr sz="1200" dirty="0">
                <a:latin typeface="Times New Roman"/>
                <a:cs typeface="Times New Roman"/>
              </a:rPr>
              <a:t>Pauline, </a:t>
            </a:r>
            <a:r>
              <a:rPr sz="1200" spc="-5" dirty="0">
                <a:latin typeface="Times New Roman"/>
                <a:cs typeface="Times New Roman"/>
              </a:rPr>
              <a:t>Warren </a:t>
            </a:r>
            <a:r>
              <a:rPr sz="1200" dirty="0">
                <a:latin typeface="Times New Roman"/>
                <a:cs typeface="Times New Roman"/>
              </a:rPr>
              <a:t>Carithers  </a:t>
            </a:r>
            <a:r>
              <a:rPr sz="1200" spc="-5" dirty="0">
                <a:latin typeface="Times New Roman"/>
                <a:cs typeface="Times New Roman"/>
              </a:rPr>
              <a:t>Prentice-Hall, </a:t>
            </a:r>
            <a:r>
              <a:rPr sz="1200" dirty="0">
                <a:latin typeface="Times New Roman"/>
                <a:cs typeface="Times New Roman"/>
              </a:rPr>
              <a:t>2011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57906" y="9184640"/>
            <a:ext cx="3410585" cy="5588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42265" marR="55880" indent="-304800">
              <a:lnSpc>
                <a:spcPts val="1380"/>
              </a:lnSpc>
              <a:spcBef>
                <a:spcPts val="195"/>
              </a:spcBef>
              <a:tabLst>
                <a:tab pos="342265" algn="l"/>
                <a:tab pos="1713864" algn="l"/>
              </a:tabLst>
            </a:pPr>
            <a:r>
              <a:rPr sz="1200" dirty="0">
                <a:latin typeface="Times New Roman"/>
                <a:cs typeface="Times New Roman"/>
              </a:rPr>
              <a:t>3.	</a:t>
            </a:r>
            <a:r>
              <a:rPr sz="1200" b="1" spc="-5" dirty="0">
                <a:latin typeface="Times New Roman"/>
                <a:cs typeface="Times New Roman"/>
              </a:rPr>
              <a:t>Mathematical	Elements for Computer  Graphics (2</a:t>
            </a:r>
            <a:r>
              <a:rPr sz="1200" b="1" spc="-7" baseline="38194" dirty="0">
                <a:latin typeface="Times New Roman"/>
                <a:cs typeface="Times New Roman"/>
              </a:rPr>
              <a:t>nd </a:t>
            </a:r>
            <a:r>
              <a:rPr sz="1200" b="1" spc="-5" dirty="0">
                <a:latin typeface="Times New Roman"/>
                <a:cs typeface="Times New Roman"/>
              </a:rPr>
              <a:t>edition), </a:t>
            </a:r>
            <a:r>
              <a:rPr sz="1200" spc="-5" dirty="0">
                <a:latin typeface="Times New Roman"/>
                <a:cs typeface="Times New Roman"/>
              </a:rPr>
              <a:t>David </a:t>
            </a:r>
            <a:r>
              <a:rPr sz="1200" spc="-20" dirty="0">
                <a:latin typeface="Times New Roman"/>
                <a:cs typeface="Times New Roman"/>
              </a:rPr>
              <a:t>F. </a:t>
            </a:r>
            <a:r>
              <a:rPr sz="1200" spc="-5" dirty="0">
                <a:latin typeface="Times New Roman"/>
                <a:cs typeface="Times New Roman"/>
              </a:rPr>
              <a:t>Rogers, Alan </a:t>
            </a:r>
            <a:r>
              <a:rPr sz="1200" dirty="0">
                <a:latin typeface="Times New Roman"/>
                <a:cs typeface="Times New Roman"/>
              </a:rPr>
              <a:t>J.  </a:t>
            </a:r>
            <a:r>
              <a:rPr sz="1200" spc="-10" dirty="0">
                <a:latin typeface="Times New Roman"/>
                <a:cs typeface="Times New Roman"/>
              </a:rPr>
              <a:t>Adams, </a:t>
            </a:r>
            <a:r>
              <a:rPr sz="1200" spc="-5" dirty="0">
                <a:latin typeface="Times New Roman"/>
                <a:cs typeface="Times New Roman"/>
              </a:rPr>
              <a:t>McGraw-Hill,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1989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01900" y="2839719"/>
            <a:ext cx="255524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Times New Roman"/>
                <a:cs typeface="Times New Roman"/>
              </a:rPr>
              <a:t>Gambar </a:t>
            </a:r>
            <a:r>
              <a:rPr sz="1100" b="1" spc="-5" dirty="0">
                <a:latin typeface="Times New Roman"/>
                <a:cs typeface="Times New Roman"/>
              </a:rPr>
              <a:t>4.6 Konsep </a:t>
            </a:r>
            <a:r>
              <a:rPr sz="1100" b="1" spc="-10" dirty="0">
                <a:latin typeface="Times New Roman"/>
                <a:cs typeface="Times New Roman"/>
              </a:rPr>
              <a:t>Garis </a:t>
            </a:r>
            <a:r>
              <a:rPr sz="1100" b="1" dirty="0">
                <a:latin typeface="Times New Roman"/>
                <a:cs typeface="Times New Roman"/>
              </a:rPr>
              <a:t>dalam</a:t>
            </a:r>
            <a:r>
              <a:rPr sz="1100" b="1" spc="-60" dirty="0">
                <a:latin typeface="Times New Roman"/>
                <a:cs typeface="Times New Roman"/>
              </a:rPr>
              <a:t> </a:t>
            </a:r>
            <a:r>
              <a:rPr sz="1100" b="1" i="1" spc="-5" dirty="0">
                <a:latin typeface="Times New Roman"/>
                <a:cs typeface="Times New Roman"/>
              </a:rPr>
              <a:t>Viewport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649" y="3434130"/>
            <a:ext cx="5760720" cy="553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60680">
              <a:lnSpc>
                <a:spcPct val="1444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Proses </a:t>
            </a:r>
            <a:r>
              <a:rPr sz="1200" i="1" dirty="0">
                <a:latin typeface="Times New Roman"/>
                <a:cs typeface="Times New Roman"/>
              </a:rPr>
              <a:t>clipping </a:t>
            </a:r>
            <a:r>
              <a:rPr sz="1200" spc="-5" dirty="0">
                <a:latin typeface="Times New Roman"/>
                <a:cs typeface="Times New Roman"/>
              </a:rPr>
              <a:t>dilakukan </a:t>
            </a:r>
            <a:r>
              <a:rPr sz="1200" dirty="0">
                <a:latin typeface="Times New Roman"/>
                <a:cs typeface="Times New Roman"/>
              </a:rPr>
              <a:t>terhadap </a:t>
            </a:r>
            <a:r>
              <a:rPr sz="1200" spc="-5" dirty="0">
                <a:latin typeface="Times New Roman"/>
                <a:cs typeface="Times New Roman"/>
              </a:rPr>
              <a:t>garis-garis yang </a:t>
            </a:r>
            <a:r>
              <a:rPr sz="1200" dirty="0">
                <a:latin typeface="Times New Roman"/>
                <a:cs typeface="Times New Roman"/>
              </a:rPr>
              <a:t>berada pada </a:t>
            </a:r>
            <a:r>
              <a:rPr sz="1200" spc="-5" dirty="0">
                <a:latin typeface="Times New Roman"/>
                <a:cs typeface="Times New Roman"/>
              </a:rPr>
              <a:t>kondisi ke-2 yaitu  garis-garis yang hanya </a:t>
            </a:r>
            <a:r>
              <a:rPr sz="1200" dirty="0">
                <a:latin typeface="Times New Roman"/>
                <a:cs typeface="Times New Roman"/>
              </a:rPr>
              <a:t>terlihat </a:t>
            </a:r>
            <a:r>
              <a:rPr sz="1200" spc="-5" dirty="0">
                <a:latin typeface="Times New Roman"/>
                <a:cs typeface="Times New Roman"/>
              </a:rPr>
              <a:t>sebagian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saja.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496" y="4561738"/>
            <a:ext cx="5760085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Algoritma Clipping Garis</a:t>
            </a:r>
            <a:r>
              <a:rPr sz="1200" b="1" spc="1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Cohen-Shuterland</a:t>
            </a:r>
            <a:endParaRPr sz="1200">
              <a:latin typeface="Times New Roman"/>
              <a:cs typeface="Times New Roman"/>
            </a:endParaRPr>
          </a:p>
          <a:p>
            <a:pPr marL="12700" marR="5080" indent="360045" algn="just">
              <a:lnSpc>
                <a:spcPct val="143700"/>
              </a:lnSpc>
              <a:spcBef>
                <a:spcPts val="969"/>
              </a:spcBef>
            </a:pPr>
            <a:r>
              <a:rPr sz="1200" spc="-5" dirty="0">
                <a:latin typeface="Times New Roman"/>
                <a:cs typeface="Times New Roman"/>
              </a:rPr>
              <a:t>Pada </a:t>
            </a:r>
            <a:r>
              <a:rPr sz="1200" dirty="0">
                <a:latin typeface="Times New Roman"/>
                <a:cs typeface="Times New Roman"/>
              </a:rPr>
              <a:t>algoritma </a:t>
            </a:r>
            <a:r>
              <a:rPr sz="1200" spc="-5" dirty="0">
                <a:latin typeface="Times New Roman"/>
                <a:cs typeface="Times New Roman"/>
              </a:rPr>
              <a:t>Cohen-Sutherland, region </a:t>
            </a:r>
            <a:r>
              <a:rPr sz="1200" i="1" dirty="0">
                <a:latin typeface="Times New Roman"/>
                <a:cs typeface="Times New Roman"/>
              </a:rPr>
              <a:t>viewport </a:t>
            </a:r>
            <a:r>
              <a:rPr sz="1200" spc="-5" dirty="0">
                <a:latin typeface="Times New Roman"/>
                <a:cs typeface="Times New Roman"/>
              </a:rPr>
              <a:t>dibagi menjadi </a:t>
            </a:r>
            <a:r>
              <a:rPr sz="1200" dirty="0">
                <a:latin typeface="Times New Roman"/>
                <a:cs typeface="Times New Roman"/>
              </a:rPr>
              <a:t>9 dan </a:t>
            </a:r>
            <a:r>
              <a:rPr sz="1200" spc="-5" dirty="0">
                <a:latin typeface="Times New Roman"/>
                <a:cs typeface="Times New Roman"/>
              </a:rPr>
              <a:t>masing-  </a:t>
            </a:r>
            <a:r>
              <a:rPr sz="1200" dirty="0">
                <a:latin typeface="Times New Roman"/>
                <a:cs typeface="Times New Roman"/>
              </a:rPr>
              <a:t>masing memiliki </a:t>
            </a:r>
            <a:r>
              <a:rPr sz="1200" spc="-10" dirty="0">
                <a:latin typeface="Times New Roman"/>
                <a:cs typeface="Times New Roman"/>
              </a:rPr>
              <a:t>kode </a:t>
            </a:r>
            <a:r>
              <a:rPr sz="1200" dirty="0">
                <a:latin typeface="Times New Roman"/>
                <a:cs typeface="Times New Roman"/>
              </a:rPr>
              <a:t>bit atau </a:t>
            </a:r>
            <a:r>
              <a:rPr sz="1200" i="1" spc="-10" dirty="0">
                <a:latin typeface="Times New Roman"/>
                <a:cs typeface="Times New Roman"/>
              </a:rPr>
              <a:t>bit </a:t>
            </a:r>
            <a:r>
              <a:rPr sz="1200" i="1" dirty="0">
                <a:latin typeface="Times New Roman"/>
                <a:cs typeface="Times New Roman"/>
              </a:rPr>
              <a:t>code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terdiri </a:t>
            </a:r>
            <a:r>
              <a:rPr sz="1200" spc="-5" dirty="0">
                <a:latin typeface="Times New Roman"/>
                <a:cs typeface="Times New Roman"/>
              </a:rPr>
              <a:t>dari </a:t>
            </a:r>
            <a:r>
              <a:rPr sz="1200" dirty="0">
                <a:latin typeface="Times New Roman"/>
                <a:cs typeface="Times New Roman"/>
              </a:rPr>
              <a:t>4 bit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menyatakan </a:t>
            </a:r>
            <a:r>
              <a:rPr sz="1200" spc="-5" dirty="0">
                <a:latin typeface="Times New Roman"/>
                <a:cs typeface="Times New Roman"/>
              </a:rPr>
              <a:t>kondisi </a:t>
            </a:r>
            <a:r>
              <a:rPr sz="1200" dirty="0">
                <a:latin typeface="Times New Roman"/>
                <a:cs typeface="Times New Roman"/>
              </a:rPr>
              <a:t>dari  </a:t>
            </a:r>
            <a:r>
              <a:rPr sz="1200" spc="-5" dirty="0">
                <a:latin typeface="Times New Roman"/>
                <a:cs typeface="Times New Roman"/>
              </a:rPr>
              <a:t>garis yang </a:t>
            </a:r>
            <a:r>
              <a:rPr sz="1200" dirty="0">
                <a:latin typeface="Times New Roman"/>
                <a:cs typeface="Times New Roman"/>
              </a:rPr>
              <a:t>melalui </a:t>
            </a:r>
            <a:r>
              <a:rPr sz="1200" spc="-5" dirty="0">
                <a:latin typeface="Times New Roman"/>
                <a:cs typeface="Times New Roman"/>
              </a:rPr>
              <a:t>viewport atau region yang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dimaksud.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57120" y="8061959"/>
            <a:ext cx="284797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Times New Roman"/>
                <a:cs typeface="Times New Roman"/>
              </a:rPr>
              <a:t>Gambar 4.7 </a:t>
            </a:r>
            <a:r>
              <a:rPr sz="1100" b="1" spc="5" dirty="0">
                <a:latin typeface="Times New Roman"/>
                <a:cs typeface="Times New Roman"/>
              </a:rPr>
              <a:t>Bit </a:t>
            </a:r>
            <a:r>
              <a:rPr sz="1100" b="1" spc="-5" dirty="0">
                <a:latin typeface="Times New Roman"/>
                <a:cs typeface="Times New Roman"/>
              </a:rPr>
              <a:t>Code </a:t>
            </a:r>
            <a:r>
              <a:rPr sz="1100" b="1" dirty="0">
                <a:latin typeface="Times New Roman"/>
                <a:cs typeface="Times New Roman"/>
              </a:rPr>
              <a:t>dalam</a:t>
            </a:r>
            <a:r>
              <a:rPr sz="1100" b="1" spc="-50" dirty="0">
                <a:latin typeface="Times New Roman"/>
                <a:cs typeface="Times New Roman"/>
              </a:rPr>
              <a:t> </a:t>
            </a:r>
            <a:r>
              <a:rPr sz="1100" b="1" spc="-5" dirty="0">
                <a:latin typeface="Times New Roman"/>
                <a:cs typeface="Times New Roman"/>
              </a:rPr>
              <a:t>Cohen-Sutherland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1750" y="8658859"/>
            <a:ext cx="5760085" cy="10750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43500"/>
              </a:lnSpc>
              <a:spcBef>
                <a:spcPts val="95"/>
              </a:spcBef>
            </a:pPr>
            <a:r>
              <a:rPr sz="1200" spc="-10" dirty="0">
                <a:latin typeface="Times New Roman"/>
                <a:cs typeface="Times New Roman"/>
              </a:rPr>
              <a:t>Kode </a:t>
            </a:r>
            <a:r>
              <a:rPr sz="1200" dirty="0">
                <a:latin typeface="Times New Roman"/>
                <a:cs typeface="Times New Roman"/>
              </a:rPr>
              <a:t>empat </a:t>
            </a:r>
            <a:r>
              <a:rPr sz="1200" spc="-10" dirty="0">
                <a:latin typeface="Times New Roman"/>
                <a:cs typeface="Times New Roman"/>
              </a:rPr>
              <a:t>bit </a:t>
            </a:r>
            <a:r>
              <a:rPr sz="1200" spc="-5" dirty="0">
                <a:latin typeface="Times New Roman"/>
                <a:cs typeface="Times New Roman"/>
              </a:rPr>
              <a:t>menunjukkan posisi </a:t>
            </a:r>
            <a:r>
              <a:rPr sz="1200" spc="-10" dirty="0">
                <a:latin typeface="Times New Roman"/>
                <a:cs typeface="Times New Roman"/>
              </a:rPr>
              <a:t>ujung </a:t>
            </a:r>
            <a:r>
              <a:rPr sz="1200" spc="-5" dirty="0">
                <a:latin typeface="Times New Roman"/>
                <a:cs typeface="Times New Roman"/>
              </a:rPr>
              <a:t>garis </a:t>
            </a:r>
            <a:r>
              <a:rPr sz="1200" dirty="0">
                <a:latin typeface="Times New Roman"/>
                <a:cs typeface="Times New Roman"/>
              </a:rPr>
              <a:t>pada </a:t>
            </a:r>
            <a:r>
              <a:rPr sz="1200" spc="-10" dirty="0">
                <a:latin typeface="Times New Roman"/>
                <a:cs typeface="Times New Roman"/>
              </a:rPr>
              <a:t>region </a:t>
            </a:r>
            <a:r>
              <a:rPr sz="1200" i="1" dirty="0">
                <a:latin typeface="Times New Roman"/>
                <a:cs typeface="Times New Roman"/>
              </a:rPr>
              <a:t>viewport</a:t>
            </a:r>
            <a:r>
              <a:rPr sz="1200" dirty="0">
                <a:latin typeface="Times New Roman"/>
                <a:cs typeface="Times New Roman"/>
              </a:rPr>
              <a:t>. </a:t>
            </a:r>
            <a:r>
              <a:rPr sz="1200" spc="-5" dirty="0">
                <a:latin typeface="Times New Roman"/>
                <a:cs typeface="Times New Roman"/>
              </a:rPr>
              <a:t>Sebagai contoh garis  dengan </a:t>
            </a:r>
            <a:r>
              <a:rPr sz="1200" dirty="0">
                <a:latin typeface="Times New Roman"/>
                <a:cs typeface="Times New Roman"/>
              </a:rPr>
              <a:t>ujung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memiliki kode bit </a:t>
            </a:r>
            <a:r>
              <a:rPr sz="1200" spc="-10" dirty="0">
                <a:latin typeface="Times New Roman"/>
                <a:cs typeface="Times New Roman"/>
              </a:rPr>
              <a:t>1001 </a:t>
            </a:r>
            <a:r>
              <a:rPr sz="1200" spc="-5" dirty="0">
                <a:latin typeface="Times New Roman"/>
                <a:cs typeface="Times New Roman"/>
              </a:rPr>
              <a:t>artinya ujungnya </a:t>
            </a:r>
            <a:r>
              <a:rPr sz="1200" dirty="0">
                <a:latin typeface="Times New Roman"/>
                <a:cs typeface="Times New Roman"/>
              </a:rPr>
              <a:t>ada di kiri atas </a:t>
            </a:r>
            <a:r>
              <a:rPr sz="1200" i="1" spc="-5" dirty="0">
                <a:latin typeface="Times New Roman"/>
                <a:cs typeface="Times New Roman"/>
              </a:rPr>
              <a:t>viewport</a:t>
            </a:r>
            <a:r>
              <a:rPr sz="1200" spc="-5" dirty="0">
                <a:latin typeface="Times New Roman"/>
                <a:cs typeface="Times New Roman"/>
              </a:rPr>
              <a:t>. </a:t>
            </a:r>
            <a:r>
              <a:rPr sz="1200" dirty="0">
                <a:latin typeface="Times New Roman"/>
                <a:cs typeface="Times New Roman"/>
              </a:rPr>
              <a:t>Ujung  </a:t>
            </a: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kode </a:t>
            </a:r>
            <a:r>
              <a:rPr sz="1200" spc="-5" dirty="0">
                <a:latin typeface="Times New Roman"/>
                <a:cs typeface="Times New Roman"/>
              </a:rPr>
              <a:t>bit </a:t>
            </a:r>
            <a:r>
              <a:rPr sz="1200" dirty="0">
                <a:latin typeface="Times New Roman"/>
                <a:cs typeface="Times New Roman"/>
              </a:rPr>
              <a:t>0010 </a:t>
            </a:r>
            <a:r>
              <a:rPr sz="1200" spc="-5" dirty="0">
                <a:latin typeface="Times New Roman"/>
                <a:cs typeface="Times New Roman"/>
              </a:rPr>
              <a:t>berarti </a:t>
            </a:r>
            <a:r>
              <a:rPr sz="1200" dirty="0">
                <a:latin typeface="Times New Roman"/>
                <a:cs typeface="Times New Roman"/>
              </a:rPr>
              <a:t>ada di </a:t>
            </a:r>
            <a:r>
              <a:rPr sz="1200" spc="-10" dirty="0">
                <a:latin typeface="Times New Roman"/>
                <a:cs typeface="Times New Roman"/>
              </a:rPr>
              <a:t>kanan </a:t>
            </a:r>
            <a:r>
              <a:rPr sz="1200" i="1" spc="-5" dirty="0">
                <a:latin typeface="Times New Roman"/>
                <a:cs typeface="Times New Roman"/>
              </a:rPr>
              <a:t>viewport</a:t>
            </a:r>
            <a:r>
              <a:rPr sz="1200" spc="-5" dirty="0">
                <a:latin typeface="Times New Roman"/>
                <a:cs typeface="Times New Roman"/>
              </a:rPr>
              <a:t>. Dengan mengacu kepada </a:t>
            </a:r>
            <a:r>
              <a:rPr sz="1200" spc="-10" dirty="0">
                <a:latin typeface="Times New Roman"/>
                <a:cs typeface="Times New Roman"/>
              </a:rPr>
              <a:t>kode </a:t>
            </a:r>
            <a:r>
              <a:rPr sz="1200" dirty="0">
                <a:latin typeface="Times New Roman"/>
                <a:cs typeface="Times New Roman"/>
              </a:rPr>
              <a:t>bit </a:t>
            </a:r>
            <a:r>
              <a:rPr sz="1200" spc="-5" dirty="0">
                <a:latin typeface="Times New Roman"/>
                <a:cs typeface="Times New Roman"/>
              </a:rPr>
              <a:t>maka  proses </a:t>
            </a:r>
            <a:r>
              <a:rPr sz="1200" i="1" dirty="0">
                <a:latin typeface="Times New Roman"/>
                <a:cs typeface="Times New Roman"/>
              </a:rPr>
              <a:t>clipping </a:t>
            </a:r>
            <a:r>
              <a:rPr sz="1200" spc="-5" dirty="0">
                <a:latin typeface="Times New Roman"/>
                <a:cs typeface="Times New Roman"/>
              </a:rPr>
              <a:t>akan </a:t>
            </a:r>
            <a:r>
              <a:rPr sz="1200" dirty="0">
                <a:latin typeface="Times New Roman"/>
                <a:cs typeface="Times New Roman"/>
              </a:rPr>
              <a:t>dilakukan </a:t>
            </a:r>
            <a:r>
              <a:rPr sz="1200" spc="-5" dirty="0">
                <a:latin typeface="Times New Roman"/>
                <a:cs typeface="Times New Roman"/>
              </a:rPr>
              <a:t>secara lebih </a:t>
            </a:r>
            <a:r>
              <a:rPr sz="1200" dirty="0">
                <a:latin typeface="Times New Roman"/>
                <a:cs typeface="Times New Roman"/>
              </a:rPr>
              <a:t>mudah dan</a:t>
            </a:r>
            <a:r>
              <a:rPr sz="1200" spc="-5" dirty="0">
                <a:latin typeface="Times New Roman"/>
                <a:cs typeface="Times New Roman"/>
              </a:rPr>
              <a:t> efisien.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47443" y="5927212"/>
            <a:ext cx="2173849" cy="18476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2425700" y="580390"/>
            <a:ext cx="2873375" cy="2038985"/>
            <a:chOff x="2425700" y="580390"/>
            <a:chExt cx="2873375" cy="2038985"/>
          </a:xfrm>
        </p:grpSpPr>
        <p:sp>
          <p:nvSpPr>
            <p:cNvPr id="9" name="object 9"/>
            <p:cNvSpPr/>
            <p:nvPr/>
          </p:nvSpPr>
          <p:spPr>
            <a:xfrm>
              <a:off x="2876550" y="942975"/>
              <a:ext cx="1962150" cy="1676400"/>
            </a:xfrm>
            <a:custGeom>
              <a:avLst/>
              <a:gdLst/>
              <a:ahLst/>
              <a:cxnLst/>
              <a:rect l="l" t="t" r="r" b="b"/>
              <a:pathLst>
                <a:path w="1962150" h="1676400">
                  <a:moveTo>
                    <a:pt x="1962150" y="0"/>
                  </a:moveTo>
                  <a:lnTo>
                    <a:pt x="0" y="0"/>
                  </a:lnTo>
                  <a:lnTo>
                    <a:pt x="0" y="1676400"/>
                  </a:lnTo>
                  <a:lnTo>
                    <a:pt x="1962150" y="1676400"/>
                  </a:lnTo>
                  <a:lnTo>
                    <a:pt x="196215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38400" y="1323949"/>
              <a:ext cx="1428750" cy="714375"/>
            </a:xfrm>
            <a:custGeom>
              <a:avLst/>
              <a:gdLst/>
              <a:ahLst/>
              <a:cxnLst/>
              <a:rect l="l" t="t" r="r" b="b"/>
              <a:pathLst>
                <a:path w="1428750" h="714375">
                  <a:moveTo>
                    <a:pt x="0" y="714375"/>
                  </a:moveTo>
                  <a:lnTo>
                    <a:pt x="142875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381375" y="1619224"/>
              <a:ext cx="1162050" cy="285750"/>
            </a:xfrm>
            <a:custGeom>
              <a:avLst/>
              <a:gdLst/>
              <a:ahLst/>
              <a:cxnLst/>
              <a:rect l="l" t="t" r="r" b="b"/>
              <a:pathLst>
                <a:path w="1162050" h="285750">
                  <a:moveTo>
                    <a:pt x="0" y="285750"/>
                  </a:moveTo>
                  <a:lnTo>
                    <a:pt x="116205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086350" y="1104900"/>
              <a:ext cx="200025" cy="800100"/>
            </a:xfrm>
            <a:custGeom>
              <a:avLst/>
              <a:gdLst/>
              <a:ahLst/>
              <a:cxnLst/>
              <a:rect l="l" t="t" r="r" b="b"/>
              <a:pathLst>
                <a:path w="200025" h="800100">
                  <a:moveTo>
                    <a:pt x="0" y="800100"/>
                  </a:moveTo>
                  <a:lnTo>
                    <a:pt x="2000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6750" y="593090"/>
              <a:ext cx="542925" cy="1914525"/>
            </a:xfrm>
            <a:custGeom>
              <a:avLst/>
              <a:gdLst/>
              <a:ahLst/>
              <a:cxnLst/>
              <a:rect l="l" t="t" r="r" b="b"/>
              <a:pathLst>
                <a:path w="542925" h="1914525">
                  <a:moveTo>
                    <a:pt x="0" y="0"/>
                  </a:moveTo>
                  <a:lnTo>
                    <a:pt x="542925" y="191452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54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547" y="891590"/>
            <a:ext cx="5687060" cy="2187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Contoh</a:t>
            </a:r>
            <a:r>
              <a:rPr sz="1200" b="1" spc="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perhitungan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 marR="5080">
              <a:lnSpc>
                <a:spcPct val="110400"/>
              </a:lnSpc>
            </a:pPr>
            <a:r>
              <a:rPr sz="1200" dirty="0">
                <a:latin typeface="Times New Roman"/>
                <a:cs typeface="Times New Roman"/>
              </a:rPr>
              <a:t>Diketahui </a:t>
            </a:r>
            <a:r>
              <a:rPr sz="1200" spc="-5" dirty="0">
                <a:latin typeface="Times New Roman"/>
                <a:cs typeface="Times New Roman"/>
              </a:rPr>
              <a:t>koordinat </a:t>
            </a:r>
            <a:r>
              <a:rPr sz="1200" i="1" spc="-5" dirty="0">
                <a:latin typeface="Times New Roman"/>
                <a:cs typeface="Times New Roman"/>
              </a:rPr>
              <a:t>viewport </a:t>
            </a:r>
            <a:r>
              <a:rPr sz="1200" spc="-5" dirty="0">
                <a:latin typeface="Times New Roman"/>
                <a:cs typeface="Times New Roman"/>
              </a:rPr>
              <a:t>atau area gambar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spc="-5" dirty="0">
                <a:latin typeface="Times New Roman"/>
                <a:cs typeface="Times New Roman"/>
              </a:rPr>
              <a:t>(xMin, </a:t>
            </a:r>
            <a:r>
              <a:rPr sz="1200" spc="-10" dirty="0">
                <a:latin typeface="Times New Roman"/>
                <a:cs typeface="Times New Roman"/>
              </a:rPr>
              <a:t>yMin, </a:t>
            </a:r>
            <a:r>
              <a:rPr sz="1200" spc="-5" dirty="0">
                <a:latin typeface="Times New Roman"/>
                <a:cs typeface="Times New Roman"/>
              </a:rPr>
              <a:t>xMax, </a:t>
            </a:r>
            <a:r>
              <a:rPr sz="1200" spc="-10" dirty="0">
                <a:latin typeface="Times New Roman"/>
                <a:cs typeface="Times New Roman"/>
              </a:rPr>
              <a:t>yMax) </a:t>
            </a:r>
            <a:r>
              <a:rPr sz="1200" spc="-5" dirty="0">
                <a:latin typeface="Times New Roman"/>
                <a:cs typeface="Times New Roman"/>
              </a:rPr>
              <a:t>yaitu  </a:t>
            </a:r>
            <a:r>
              <a:rPr sz="1200" dirty="0">
                <a:latin typeface="Times New Roman"/>
                <a:cs typeface="Times New Roman"/>
              </a:rPr>
              <a:t>(1,1,4,5) dan dua buah </a:t>
            </a:r>
            <a:r>
              <a:rPr sz="1200" spc="-5" dirty="0">
                <a:latin typeface="Times New Roman"/>
                <a:cs typeface="Times New Roman"/>
              </a:rPr>
              <a:t>garis P dengan </a:t>
            </a:r>
            <a:r>
              <a:rPr sz="1200" dirty="0">
                <a:latin typeface="Times New Roman"/>
                <a:cs typeface="Times New Roman"/>
              </a:rPr>
              <a:t>koordinat </a:t>
            </a:r>
            <a:r>
              <a:rPr sz="1200" spc="-5" dirty="0">
                <a:latin typeface="Times New Roman"/>
                <a:cs typeface="Times New Roman"/>
              </a:rPr>
              <a:t>(-1,2), </a:t>
            </a:r>
            <a:r>
              <a:rPr sz="1200" dirty="0">
                <a:latin typeface="Times New Roman"/>
                <a:cs typeface="Times New Roman"/>
              </a:rPr>
              <a:t>(5,6) dan </a:t>
            </a:r>
            <a:r>
              <a:rPr sz="1200" spc="-5" dirty="0">
                <a:latin typeface="Times New Roman"/>
                <a:cs typeface="Times New Roman"/>
              </a:rPr>
              <a:t>garis Q dengan </a:t>
            </a:r>
            <a:r>
              <a:rPr sz="1200" dirty="0">
                <a:latin typeface="Times New Roman"/>
                <a:cs typeface="Times New Roman"/>
              </a:rPr>
              <a:t>koordinat (-  1,5),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(6,7).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1160"/>
              </a:spcBef>
              <a:buAutoNum type="arabicPeriod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Tentukan </a:t>
            </a:r>
            <a:r>
              <a:rPr sz="1200" i="1" spc="-5" dirty="0">
                <a:latin typeface="Times New Roman"/>
                <a:cs typeface="Times New Roman"/>
              </a:rPr>
              <a:t>region code </a:t>
            </a:r>
            <a:r>
              <a:rPr sz="1200" spc="-5" dirty="0">
                <a:latin typeface="Times New Roman"/>
                <a:cs typeface="Times New Roman"/>
              </a:rPr>
              <a:t>atau </a:t>
            </a:r>
            <a:r>
              <a:rPr sz="1200" dirty="0">
                <a:latin typeface="Times New Roman"/>
                <a:cs typeface="Times New Roman"/>
              </a:rPr>
              <a:t>kode </a:t>
            </a:r>
            <a:r>
              <a:rPr sz="1200" spc="-5" dirty="0">
                <a:latin typeface="Times New Roman"/>
                <a:cs typeface="Times New Roman"/>
              </a:rPr>
              <a:t>bit </a:t>
            </a:r>
            <a:r>
              <a:rPr sz="1200" dirty="0">
                <a:latin typeface="Times New Roman"/>
                <a:cs typeface="Times New Roman"/>
              </a:rPr>
              <a:t>dari </a:t>
            </a:r>
            <a:r>
              <a:rPr sz="1200" spc="-5" dirty="0">
                <a:latin typeface="Times New Roman"/>
                <a:cs typeface="Times New Roman"/>
              </a:rPr>
              <a:t>garis-garis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tersebut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140"/>
              </a:spcBef>
              <a:buFont typeface="Times New Roman"/>
              <a:buAutoNum type="arabicPeriod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Apabila statusnya </a:t>
            </a:r>
            <a:r>
              <a:rPr sz="1200" dirty="0">
                <a:latin typeface="Times New Roman"/>
                <a:cs typeface="Times New Roman"/>
              </a:rPr>
              <a:t>partially </a:t>
            </a:r>
            <a:r>
              <a:rPr sz="1200" spc="-5" dirty="0">
                <a:latin typeface="Times New Roman"/>
                <a:cs typeface="Times New Roman"/>
              </a:rPr>
              <a:t>visible, tentukan </a:t>
            </a:r>
            <a:r>
              <a:rPr sz="1200" dirty="0">
                <a:latin typeface="Times New Roman"/>
                <a:cs typeface="Times New Roman"/>
              </a:rPr>
              <a:t>titik </a:t>
            </a:r>
            <a:r>
              <a:rPr sz="1200" spc="-5" dirty="0">
                <a:latin typeface="Times New Roman"/>
                <a:cs typeface="Times New Roman"/>
              </a:rPr>
              <a:t>potongnya dengan </a:t>
            </a:r>
            <a:r>
              <a:rPr sz="1200" dirty="0">
                <a:latin typeface="Times New Roman"/>
                <a:cs typeface="Times New Roman"/>
              </a:rPr>
              <a:t>batas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viewport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1200" b="1" spc="-5" dirty="0">
                <a:latin typeface="Times New Roman"/>
                <a:cs typeface="Times New Roman"/>
              </a:rPr>
              <a:t>Jawab: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sz="1200" spc="-5" dirty="0">
                <a:latin typeface="Times New Roman"/>
                <a:cs typeface="Times New Roman"/>
              </a:rPr>
              <a:t>Permasalahan dapat divisualkan pada gambar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berikut.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62125" y="5161381"/>
            <a:ext cx="5398135" cy="4310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Garis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spc="5" dirty="0">
                <a:latin typeface="Times New Roman"/>
                <a:cs typeface="Times New Roman"/>
              </a:rPr>
              <a:t>P:</a:t>
            </a:r>
            <a:endParaRPr sz="1200">
              <a:latin typeface="Times New Roman"/>
              <a:cs typeface="Times New Roman"/>
            </a:endParaRPr>
          </a:p>
          <a:p>
            <a:pPr marL="565785" algn="just">
              <a:lnSpc>
                <a:spcPct val="100000"/>
              </a:lnSpc>
              <a:spcBef>
                <a:spcPts val="919"/>
              </a:spcBef>
            </a:pPr>
            <a:r>
              <a:rPr sz="1200" spc="-5" dirty="0">
                <a:latin typeface="Times New Roman"/>
                <a:cs typeface="Times New Roman"/>
              </a:rPr>
              <a:t>Ujung garis P(-1,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-2)</a:t>
            </a:r>
            <a:endParaRPr sz="1200">
              <a:latin typeface="Times New Roman"/>
              <a:cs typeface="Times New Roman"/>
            </a:endParaRPr>
          </a:p>
          <a:p>
            <a:pPr marL="565785" marR="2669540" algn="just">
              <a:lnSpc>
                <a:spcPct val="165300"/>
              </a:lnSpc>
            </a:pPr>
            <a:r>
              <a:rPr sz="1200" dirty="0">
                <a:latin typeface="Times New Roman"/>
                <a:cs typeface="Times New Roman"/>
              </a:rPr>
              <a:t>L = 1; karena x &lt; </a:t>
            </a:r>
            <a:r>
              <a:rPr sz="1200" spc="-5" dirty="0">
                <a:latin typeface="Times New Roman"/>
                <a:cs typeface="Times New Roman"/>
              </a:rPr>
              <a:t>xMin </a:t>
            </a:r>
            <a:r>
              <a:rPr sz="1200" dirty="0">
                <a:latin typeface="Times New Roman"/>
                <a:cs typeface="Times New Roman"/>
              </a:rPr>
              <a:t>atau </a:t>
            </a:r>
            <a:r>
              <a:rPr sz="1200" spc="-10" dirty="0">
                <a:latin typeface="Times New Roman"/>
                <a:cs typeface="Times New Roman"/>
              </a:rPr>
              <a:t>-1 </a:t>
            </a:r>
            <a:r>
              <a:rPr sz="1200" dirty="0">
                <a:latin typeface="Times New Roman"/>
                <a:cs typeface="Times New Roman"/>
              </a:rPr>
              <a:t>&lt; 1  R = 0; </a:t>
            </a:r>
            <a:r>
              <a:rPr sz="1200" spc="-5" dirty="0">
                <a:latin typeface="Times New Roman"/>
                <a:cs typeface="Times New Roman"/>
              </a:rPr>
              <a:t>karena </a:t>
            </a:r>
            <a:r>
              <a:rPr sz="1200" dirty="0">
                <a:latin typeface="Times New Roman"/>
                <a:cs typeface="Times New Roman"/>
              </a:rPr>
              <a:t>x &lt; </a:t>
            </a:r>
            <a:r>
              <a:rPr sz="1200" spc="-5" dirty="0">
                <a:latin typeface="Times New Roman"/>
                <a:cs typeface="Times New Roman"/>
              </a:rPr>
              <a:t>xMax atau </a:t>
            </a:r>
            <a:r>
              <a:rPr sz="1200" spc="-10" dirty="0">
                <a:latin typeface="Times New Roman"/>
                <a:cs typeface="Times New Roman"/>
              </a:rPr>
              <a:t>-1 </a:t>
            </a:r>
            <a:r>
              <a:rPr sz="1200" dirty="0">
                <a:latin typeface="Times New Roman"/>
                <a:cs typeface="Times New Roman"/>
              </a:rPr>
              <a:t>&lt; 4  B = 1; karena y &lt; </a:t>
            </a:r>
            <a:r>
              <a:rPr sz="1200" spc="-10" dirty="0">
                <a:latin typeface="Times New Roman"/>
                <a:cs typeface="Times New Roman"/>
              </a:rPr>
              <a:t>yMin </a:t>
            </a:r>
            <a:r>
              <a:rPr sz="1200" dirty="0">
                <a:latin typeface="Times New Roman"/>
                <a:cs typeface="Times New Roman"/>
              </a:rPr>
              <a:t>atau </a:t>
            </a:r>
            <a:r>
              <a:rPr sz="1200" spc="-10" dirty="0">
                <a:latin typeface="Times New Roman"/>
                <a:cs typeface="Times New Roman"/>
              </a:rPr>
              <a:t>-2 </a:t>
            </a:r>
            <a:r>
              <a:rPr sz="1200" dirty="0">
                <a:latin typeface="Times New Roman"/>
                <a:cs typeface="Times New Roman"/>
              </a:rPr>
              <a:t>&lt; 1  T = 0; </a:t>
            </a:r>
            <a:r>
              <a:rPr sz="1200" spc="-5" dirty="0">
                <a:latin typeface="Times New Roman"/>
                <a:cs typeface="Times New Roman"/>
              </a:rPr>
              <a:t>karena </a:t>
            </a:r>
            <a:r>
              <a:rPr sz="1200" dirty="0">
                <a:latin typeface="Times New Roman"/>
                <a:cs typeface="Times New Roman"/>
              </a:rPr>
              <a:t>y &lt; </a:t>
            </a:r>
            <a:r>
              <a:rPr sz="1200" spc="-10" dirty="0">
                <a:latin typeface="Times New Roman"/>
                <a:cs typeface="Times New Roman"/>
              </a:rPr>
              <a:t>yMax </a:t>
            </a:r>
            <a:r>
              <a:rPr sz="1200" dirty="0">
                <a:latin typeface="Times New Roman"/>
                <a:cs typeface="Times New Roman"/>
              </a:rPr>
              <a:t>atau </a:t>
            </a:r>
            <a:r>
              <a:rPr sz="1200" spc="-15" dirty="0">
                <a:latin typeface="Times New Roman"/>
                <a:cs typeface="Times New Roman"/>
              </a:rPr>
              <a:t>-2 </a:t>
            </a:r>
            <a:r>
              <a:rPr sz="1200" dirty="0">
                <a:latin typeface="Times New Roman"/>
                <a:cs typeface="Times New Roman"/>
              </a:rPr>
              <a:t>&lt;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5</a:t>
            </a:r>
            <a:endParaRPr sz="1200">
              <a:latin typeface="Times New Roman"/>
              <a:cs typeface="Times New Roman"/>
            </a:endParaRPr>
          </a:p>
          <a:p>
            <a:pPr marL="566420" marR="924560" indent="-635" algn="just">
              <a:lnSpc>
                <a:spcPct val="165200"/>
              </a:lnSpc>
            </a:pP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demikian </a:t>
            </a:r>
            <a:r>
              <a:rPr sz="1200" spc="-10" dirty="0">
                <a:latin typeface="Times New Roman"/>
                <a:cs typeface="Times New Roman"/>
              </a:rPr>
              <a:t>region </a:t>
            </a:r>
            <a:r>
              <a:rPr sz="1200" dirty="0">
                <a:latin typeface="Times New Roman"/>
                <a:cs typeface="Times New Roman"/>
              </a:rPr>
              <a:t>code untuk </a:t>
            </a:r>
            <a:r>
              <a:rPr sz="1200" spc="-5" dirty="0">
                <a:latin typeface="Times New Roman"/>
                <a:cs typeface="Times New Roman"/>
              </a:rPr>
              <a:t>ujung P(-1,-2) </a:t>
            </a:r>
            <a:r>
              <a:rPr sz="1200" dirty="0">
                <a:latin typeface="Times New Roman"/>
                <a:cs typeface="Times New Roman"/>
              </a:rPr>
              <a:t>adalah 0101  </a:t>
            </a:r>
            <a:r>
              <a:rPr sz="1200" spc="-5" dirty="0">
                <a:latin typeface="Times New Roman"/>
                <a:cs typeface="Times New Roman"/>
              </a:rPr>
              <a:t>Ujung garis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P(5,6)</a:t>
            </a:r>
            <a:endParaRPr sz="1200">
              <a:latin typeface="Times New Roman"/>
              <a:cs typeface="Times New Roman"/>
            </a:endParaRPr>
          </a:p>
          <a:p>
            <a:pPr marL="566420" marR="2717800" algn="just">
              <a:lnSpc>
                <a:spcPct val="165300"/>
              </a:lnSpc>
            </a:pPr>
            <a:r>
              <a:rPr sz="1200" dirty="0">
                <a:latin typeface="Times New Roman"/>
                <a:cs typeface="Times New Roman"/>
              </a:rPr>
              <a:t>L = 0; karena x &gt; </a:t>
            </a:r>
            <a:r>
              <a:rPr sz="1200" spc="-5" dirty="0">
                <a:latin typeface="Times New Roman"/>
                <a:cs typeface="Times New Roman"/>
              </a:rPr>
              <a:t>xMin </a:t>
            </a:r>
            <a:r>
              <a:rPr sz="1200" dirty="0">
                <a:latin typeface="Times New Roman"/>
                <a:cs typeface="Times New Roman"/>
              </a:rPr>
              <a:t>atau 5 &gt; 1  R = 1; </a:t>
            </a:r>
            <a:r>
              <a:rPr sz="1200" spc="-5" dirty="0">
                <a:latin typeface="Times New Roman"/>
                <a:cs typeface="Times New Roman"/>
              </a:rPr>
              <a:t>karena </a:t>
            </a:r>
            <a:r>
              <a:rPr sz="1200" dirty="0">
                <a:latin typeface="Times New Roman"/>
                <a:cs typeface="Times New Roman"/>
              </a:rPr>
              <a:t>x &gt; </a:t>
            </a:r>
            <a:r>
              <a:rPr sz="1200" spc="-5" dirty="0">
                <a:latin typeface="Times New Roman"/>
                <a:cs typeface="Times New Roman"/>
              </a:rPr>
              <a:t>xMax atau </a:t>
            </a:r>
            <a:r>
              <a:rPr sz="1200" dirty="0">
                <a:latin typeface="Times New Roman"/>
                <a:cs typeface="Times New Roman"/>
              </a:rPr>
              <a:t>5 &gt; 4  B = 0; karena y &gt; </a:t>
            </a:r>
            <a:r>
              <a:rPr sz="1200" spc="-10" dirty="0">
                <a:latin typeface="Times New Roman"/>
                <a:cs typeface="Times New Roman"/>
              </a:rPr>
              <a:t>yMin </a:t>
            </a:r>
            <a:r>
              <a:rPr sz="1200" dirty="0">
                <a:latin typeface="Times New Roman"/>
                <a:cs typeface="Times New Roman"/>
              </a:rPr>
              <a:t>atau 6 &gt; 1  T = 1; </a:t>
            </a:r>
            <a:r>
              <a:rPr sz="1200" spc="-5" dirty="0">
                <a:latin typeface="Times New Roman"/>
                <a:cs typeface="Times New Roman"/>
              </a:rPr>
              <a:t>karena </a:t>
            </a:r>
            <a:r>
              <a:rPr sz="1200" dirty="0">
                <a:latin typeface="Times New Roman"/>
                <a:cs typeface="Times New Roman"/>
              </a:rPr>
              <a:t>y &gt; </a:t>
            </a:r>
            <a:r>
              <a:rPr sz="1200" spc="-10" dirty="0">
                <a:latin typeface="Times New Roman"/>
                <a:cs typeface="Times New Roman"/>
              </a:rPr>
              <a:t>yMax </a:t>
            </a:r>
            <a:r>
              <a:rPr sz="1200" dirty="0">
                <a:latin typeface="Times New Roman"/>
                <a:cs typeface="Times New Roman"/>
              </a:rPr>
              <a:t>atau 6 &gt;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5</a:t>
            </a:r>
            <a:endParaRPr sz="1200">
              <a:latin typeface="Times New Roman"/>
              <a:cs typeface="Times New Roman"/>
            </a:endParaRPr>
          </a:p>
          <a:p>
            <a:pPr marL="566420" algn="just">
              <a:lnSpc>
                <a:spcPct val="100000"/>
              </a:lnSpc>
              <a:spcBef>
                <a:spcPts val="940"/>
              </a:spcBef>
            </a:pP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demikian </a:t>
            </a:r>
            <a:r>
              <a:rPr sz="1200" spc="-5" dirty="0">
                <a:latin typeface="Times New Roman"/>
                <a:cs typeface="Times New Roman"/>
              </a:rPr>
              <a:t>r</a:t>
            </a:r>
            <a:r>
              <a:rPr sz="1200" i="1" spc="-5" dirty="0">
                <a:latin typeface="Times New Roman"/>
                <a:cs typeface="Times New Roman"/>
              </a:rPr>
              <a:t>egion code </a:t>
            </a:r>
            <a:r>
              <a:rPr sz="1200" dirty="0">
                <a:latin typeface="Times New Roman"/>
                <a:cs typeface="Times New Roman"/>
              </a:rPr>
              <a:t>untuk </a:t>
            </a:r>
            <a:r>
              <a:rPr sz="1200" spc="-5" dirty="0">
                <a:latin typeface="Times New Roman"/>
                <a:cs typeface="Times New Roman"/>
              </a:rPr>
              <a:t>ujung P(5,6) </a:t>
            </a:r>
            <a:r>
              <a:rPr sz="1200" dirty="0">
                <a:latin typeface="Times New Roman"/>
                <a:cs typeface="Times New Roman"/>
              </a:rPr>
              <a:t>adalah 1010</a:t>
            </a:r>
            <a:endParaRPr sz="1200">
              <a:latin typeface="Times New Roman"/>
              <a:cs typeface="Times New Roman"/>
            </a:endParaRPr>
          </a:p>
          <a:p>
            <a:pPr marL="551180" marR="5080">
              <a:lnSpc>
                <a:spcPts val="1380"/>
              </a:lnSpc>
              <a:spcBef>
                <a:spcPts val="1035"/>
              </a:spcBef>
            </a:pPr>
            <a:r>
              <a:rPr sz="1200" spc="-5" dirty="0">
                <a:latin typeface="Times New Roman"/>
                <a:cs typeface="Times New Roman"/>
              </a:rPr>
              <a:t>Karena region </a:t>
            </a:r>
            <a:r>
              <a:rPr sz="1200" dirty="0">
                <a:latin typeface="Times New Roman"/>
                <a:cs typeface="Times New Roman"/>
              </a:rPr>
              <a:t>code </a:t>
            </a:r>
            <a:r>
              <a:rPr sz="1200" spc="-5" dirty="0">
                <a:latin typeface="Times New Roman"/>
                <a:cs typeface="Times New Roman"/>
              </a:rPr>
              <a:t>dari kedua </a:t>
            </a:r>
            <a:r>
              <a:rPr sz="1200" dirty="0">
                <a:latin typeface="Times New Roman"/>
                <a:cs typeface="Times New Roman"/>
              </a:rPr>
              <a:t>ujung </a:t>
            </a:r>
            <a:r>
              <a:rPr sz="1200" spc="-5" dirty="0">
                <a:latin typeface="Times New Roman"/>
                <a:cs typeface="Times New Roman"/>
              </a:rPr>
              <a:t>garis </a:t>
            </a:r>
            <a:r>
              <a:rPr sz="1200" dirty="0">
                <a:latin typeface="Times New Roman"/>
                <a:cs typeface="Times New Roman"/>
              </a:rPr>
              <a:t>tidak </a:t>
            </a:r>
            <a:r>
              <a:rPr sz="1200" spc="-5" dirty="0">
                <a:latin typeface="Times New Roman"/>
                <a:cs typeface="Times New Roman"/>
              </a:rPr>
              <a:t>sama dengan </a:t>
            </a:r>
            <a:r>
              <a:rPr sz="1200" dirty="0">
                <a:latin typeface="Times New Roman"/>
                <a:cs typeface="Times New Roman"/>
              </a:rPr>
              <a:t>0000 </a:t>
            </a:r>
            <a:r>
              <a:rPr sz="1200" spc="-5" dirty="0">
                <a:latin typeface="Times New Roman"/>
                <a:cs typeface="Times New Roman"/>
              </a:rPr>
              <a:t>maka garis  P </a:t>
            </a:r>
            <a:r>
              <a:rPr sz="1200" dirty="0">
                <a:latin typeface="Times New Roman"/>
                <a:cs typeface="Times New Roman"/>
              </a:rPr>
              <a:t>bersifat partialy </a:t>
            </a:r>
            <a:r>
              <a:rPr sz="1200" spc="-5" dirty="0">
                <a:latin typeface="Times New Roman"/>
                <a:cs typeface="Times New Roman"/>
              </a:rPr>
              <a:t>invisible </a:t>
            </a:r>
            <a:r>
              <a:rPr sz="1200" dirty="0">
                <a:latin typeface="Times New Roman"/>
                <a:cs typeface="Times New Roman"/>
              </a:rPr>
              <a:t>dan perlu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dipotong.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85974" y="3223260"/>
            <a:ext cx="1828011" cy="18037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55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58900" y="889000"/>
            <a:ext cx="4891405" cy="1112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Garis</a:t>
            </a:r>
            <a:r>
              <a:rPr sz="1200" b="1" spc="-15" dirty="0">
                <a:latin typeface="Times New Roman"/>
                <a:cs typeface="Times New Roman"/>
              </a:rPr>
              <a:t> Q:</a:t>
            </a:r>
            <a:endParaRPr sz="1200">
              <a:latin typeface="Times New Roman"/>
              <a:cs typeface="Times New Roman"/>
            </a:endParaRPr>
          </a:p>
          <a:p>
            <a:pPr marL="469900" marR="5080">
              <a:lnSpc>
                <a:spcPts val="2380"/>
              </a:lnSpc>
              <a:spcBef>
                <a:spcPts val="215"/>
              </a:spcBef>
            </a:pP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cara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sama pada </a:t>
            </a:r>
            <a:r>
              <a:rPr sz="1200" spc="-5" dirty="0">
                <a:latin typeface="Times New Roman"/>
                <a:cs typeface="Times New Roman"/>
              </a:rPr>
              <a:t>garis P </a:t>
            </a:r>
            <a:r>
              <a:rPr sz="1200" dirty="0">
                <a:latin typeface="Times New Roman"/>
                <a:cs typeface="Times New Roman"/>
              </a:rPr>
              <a:t>maka akan </a:t>
            </a:r>
            <a:r>
              <a:rPr sz="1200" spc="-5" dirty="0">
                <a:latin typeface="Times New Roman"/>
                <a:cs typeface="Times New Roman"/>
              </a:rPr>
              <a:t>ditentukan region </a:t>
            </a:r>
            <a:r>
              <a:rPr sz="1200" dirty="0">
                <a:latin typeface="Times New Roman"/>
                <a:cs typeface="Times New Roman"/>
              </a:rPr>
              <a:t>code:  </a:t>
            </a:r>
            <a:r>
              <a:rPr sz="1200" spc="-5" dirty="0">
                <a:latin typeface="Times New Roman"/>
                <a:cs typeface="Times New Roman"/>
              </a:rPr>
              <a:t>Ujung garis Q(-1,5) </a:t>
            </a:r>
            <a:r>
              <a:rPr sz="1200" dirty="0">
                <a:latin typeface="Times New Roman"/>
                <a:cs typeface="Times New Roman"/>
              </a:rPr>
              <a:t>mempunyai </a:t>
            </a:r>
            <a:r>
              <a:rPr sz="1200" spc="-5" dirty="0">
                <a:latin typeface="Times New Roman"/>
                <a:cs typeface="Times New Roman"/>
              </a:rPr>
              <a:t>region </a:t>
            </a:r>
            <a:r>
              <a:rPr sz="1200" dirty="0">
                <a:latin typeface="Times New Roman"/>
                <a:cs typeface="Times New Roman"/>
              </a:rPr>
              <a:t>code =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0001</a:t>
            </a:r>
            <a:endParaRPr sz="12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705"/>
              </a:spcBef>
            </a:pPr>
            <a:r>
              <a:rPr sz="1200" spc="-5" dirty="0">
                <a:latin typeface="Times New Roman"/>
                <a:cs typeface="Times New Roman"/>
              </a:rPr>
              <a:t>Ujung garis Q(6,7) </a:t>
            </a:r>
            <a:r>
              <a:rPr sz="1200" dirty="0">
                <a:latin typeface="Times New Roman"/>
                <a:cs typeface="Times New Roman"/>
              </a:rPr>
              <a:t>mempunyai </a:t>
            </a:r>
            <a:r>
              <a:rPr sz="1200" spc="-5" dirty="0">
                <a:latin typeface="Times New Roman"/>
                <a:cs typeface="Times New Roman"/>
              </a:rPr>
              <a:t>regian </a:t>
            </a:r>
            <a:r>
              <a:rPr sz="1200" dirty="0">
                <a:latin typeface="Times New Roman"/>
                <a:cs typeface="Times New Roman"/>
              </a:rPr>
              <a:t>code =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1010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51432" y="2095398"/>
            <a:ext cx="4509135" cy="990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462280" marR="5080">
              <a:lnSpc>
                <a:spcPts val="1380"/>
              </a:lnSpc>
              <a:spcBef>
                <a:spcPts val="195"/>
              </a:spcBef>
            </a:pPr>
            <a:r>
              <a:rPr sz="1200" spc="-5" dirty="0">
                <a:latin typeface="Times New Roman"/>
                <a:cs typeface="Times New Roman"/>
              </a:rPr>
              <a:t>Karena region </a:t>
            </a:r>
            <a:r>
              <a:rPr sz="1200" dirty="0">
                <a:latin typeface="Times New Roman"/>
                <a:cs typeface="Times New Roman"/>
              </a:rPr>
              <a:t>code tidak </a:t>
            </a:r>
            <a:r>
              <a:rPr sz="1200" spc="-5" dirty="0">
                <a:latin typeface="Times New Roman"/>
                <a:cs typeface="Times New Roman"/>
              </a:rPr>
              <a:t>sama </a:t>
            </a:r>
            <a:r>
              <a:rPr sz="1200" spc="-10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0000 maka </a:t>
            </a:r>
            <a:r>
              <a:rPr sz="1200" spc="-5" dirty="0">
                <a:latin typeface="Times New Roman"/>
                <a:cs typeface="Times New Roman"/>
              </a:rPr>
              <a:t>garis  kemungkinan </a:t>
            </a:r>
            <a:r>
              <a:rPr sz="1200" dirty="0">
                <a:latin typeface="Times New Roman"/>
                <a:cs typeface="Times New Roman"/>
              </a:rPr>
              <a:t>partialy invisible dan </a:t>
            </a:r>
            <a:r>
              <a:rPr sz="1200" spc="-5" dirty="0">
                <a:latin typeface="Times New Roman"/>
                <a:cs typeface="Times New Roman"/>
              </a:rPr>
              <a:t>perlu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dipotong.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1200" b="1" spc="-5" dirty="0">
                <a:latin typeface="Times New Roman"/>
                <a:cs typeface="Times New Roman"/>
              </a:rPr>
              <a:t>Penentuan </a:t>
            </a:r>
            <a:r>
              <a:rPr sz="1200" b="1" spc="5" dirty="0">
                <a:latin typeface="Times New Roman"/>
                <a:cs typeface="Times New Roman"/>
              </a:rPr>
              <a:t>Titik </a:t>
            </a:r>
            <a:r>
              <a:rPr sz="1200" b="1" spc="-5" dirty="0">
                <a:latin typeface="Times New Roman"/>
                <a:cs typeface="Times New Roman"/>
              </a:rPr>
              <a:t>Potong dengan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Region</a:t>
            </a:r>
            <a:endParaRPr sz="1200">
              <a:latin typeface="Times New Roman"/>
              <a:cs typeface="Times New Roman"/>
            </a:endParaRPr>
          </a:p>
          <a:p>
            <a:pPr marL="462280">
              <a:lnSpc>
                <a:spcPct val="100000"/>
              </a:lnSpc>
              <a:spcBef>
                <a:spcPts val="940"/>
              </a:spcBef>
            </a:pPr>
            <a:r>
              <a:rPr sz="1200" dirty="0">
                <a:latin typeface="Times New Roman"/>
                <a:cs typeface="Times New Roman"/>
              </a:rPr>
              <a:t>Dilakukan </a:t>
            </a:r>
            <a:r>
              <a:rPr sz="1200" spc="-5" dirty="0">
                <a:latin typeface="Times New Roman"/>
                <a:cs typeface="Times New Roman"/>
              </a:rPr>
              <a:t>berdasarkan tabel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berikut.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50868" y="2095398"/>
            <a:ext cx="7105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Q</a:t>
            </a:r>
            <a:r>
              <a:rPr sz="1200" spc="229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bersifat</a:t>
            </a:r>
            <a:endParaRPr sz="1200">
              <a:latin typeface="Times New Roman"/>
              <a:cs typeface="Times New Roman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813560" y="3230867"/>
          <a:ext cx="4669155" cy="1087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2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2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7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20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8140"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Region</a:t>
                      </a:r>
                      <a:r>
                        <a:rPr sz="1200" b="1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Bit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87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0205" marR="191770" indent="-172720">
                        <a:lnSpc>
                          <a:spcPts val="1380"/>
                        </a:lnSpc>
                        <a:spcBef>
                          <a:spcPts val="35"/>
                        </a:spcBef>
                      </a:pPr>
                      <a:r>
                        <a:rPr sz="1200" b="1" dirty="0"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sz="1200" b="1" spc="5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200" b="1" spc="-2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200" b="1" spc="2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200" b="1" spc="-2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gan 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Dengan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200" b="1" dirty="0">
                          <a:latin typeface="Times New Roman"/>
                          <a:cs typeface="Times New Roman"/>
                        </a:rPr>
                        <a:t>Dicari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87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082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200" b="1" spc="5" dirty="0">
                          <a:latin typeface="Times New Roman"/>
                          <a:cs typeface="Times New Roman"/>
                        </a:rPr>
                        <a:t>Titik</a:t>
                      </a:r>
                      <a:r>
                        <a:rPr sz="1200" b="1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Potong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87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marR="2540" algn="ctr">
                        <a:lnSpc>
                          <a:spcPts val="1320"/>
                        </a:lnSpc>
                      </a:pPr>
                      <a:r>
                        <a:rPr sz="1200" spc="-15" dirty="0">
                          <a:latin typeface="Times New Roman"/>
                          <a:cs typeface="Times New Roman"/>
                        </a:rPr>
                        <a:t>L=1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xMin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sz="1200" spc="-15" dirty="0">
                          <a:latin typeface="Times New Roman"/>
                          <a:cs typeface="Times New Roman"/>
                        </a:rPr>
                        <a:t>yP1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8920">
                        <a:lnSpc>
                          <a:spcPts val="132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(xMin,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15" dirty="0">
                          <a:latin typeface="Times New Roman"/>
                          <a:cs typeface="Times New Roman"/>
                        </a:rPr>
                        <a:t>yP1)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79">
                <a:tc>
                  <a:txBody>
                    <a:bodyPr/>
                    <a:lstStyle/>
                    <a:p>
                      <a:pPr algn="ctr">
                        <a:lnSpc>
                          <a:spcPts val="134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R=1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4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xMax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40"/>
                        </a:lnSpc>
                      </a:pPr>
                      <a:r>
                        <a:rPr sz="1200" spc="-15" dirty="0">
                          <a:latin typeface="Times New Roman"/>
                          <a:cs typeface="Times New Roman"/>
                        </a:rPr>
                        <a:t>yP2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6220">
                        <a:lnSpc>
                          <a:spcPts val="134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(xMax,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15" dirty="0">
                          <a:latin typeface="Times New Roman"/>
                          <a:cs typeface="Times New Roman"/>
                        </a:rPr>
                        <a:t>yP2)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352">
                <a:tc>
                  <a:txBody>
                    <a:bodyPr/>
                    <a:lstStyle/>
                    <a:p>
                      <a:pPr marR="1905" algn="ctr">
                        <a:lnSpc>
                          <a:spcPts val="1320"/>
                        </a:lnSpc>
                      </a:pP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B=1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yMin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xP1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8920">
                        <a:lnSpc>
                          <a:spcPts val="132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(xP1,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yMin)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333"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T=1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yMax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xP2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6220">
                        <a:lnSpc>
                          <a:spcPts val="132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(xP2,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yMax)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4045174" y="5166165"/>
            <a:ext cx="613410" cy="0"/>
          </a:xfrm>
          <a:custGeom>
            <a:avLst/>
            <a:gdLst/>
            <a:ahLst/>
            <a:cxnLst/>
            <a:rect l="l" t="t" r="r" b="b"/>
            <a:pathLst>
              <a:path w="613410">
                <a:moveTo>
                  <a:pt x="0" y="0"/>
                </a:moveTo>
                <a:lnTo>
                  <a:pt x="613192" y="0"/>
                </a:lnTo>
              </a:path>
            </a:pathLst>
          </a:custGeom>
          <a:ln w="63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73621" y="5573336"/>
            <a:ext cx="639445" cy="0"/>
          </a:xfrm>
          <a:custGeom>
            <a:avLst/>
            <a:gdLst/>
            <a:ahLst/>
            <a:cxnLst/>
            <a:rect l="l" t="t" r="r" b="b"/>
            <a:pathLst>
              <a:path w="639445">
                <a:moveTo>
                  <a:pt x="0" y="0"/>
                </a:moveTo>
                <a:lnTo>
                  <a:pt x="639269" y="0"/>
                </a:lnTo>
              </a:path>
            </a:pathLst>
          </a:custGeom>
          <a:ln w="63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11780" y="6856810"/>
            <a:ext cx="541655" cy="0"/>
          </a:xfrm>
          <a:custGeom>
            <a:avLst/>
            <a:gdLst/>
            <a:ahLst/>
            <a:cxnLst/>
            <a:rect l="l" t="t" r="r" b="b"/>
            <a:pathLst>
              <a:path w="541654">
                <a:moveTo>
                  <a:pt x="0" y="0"/>
                </a:moveTo>
                <a:lnTo>
                  <a:pt x="541269" y="0"/>
                </a:lnTo>
              </a:path>
            </a:pathLst>
          </a:custGeom>
          <a:ln w="64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11771" y="8098790"/>
            <a:ext cx="487680" cy="0"/>
          </a:xfrm>
          <a:custGeom>
            <a:avLst/>
            <a:gdLst/>
            <a:ahLst/>
            <a:cxnLst/>
            <a:rect l="l" t="t" r="r" b="b"/>
            <a:pathLst>
              <a:path w="487679">
                <a:moveTo>
                  <a:pt x="0" y="0"/>
                </a:moveTo>
                <a:lnTo>
                  <a:pt x="487362" y="0"/>
                </a:lnTo>
              </a:path>
            </a:pathLst>
          </a:custGeom>
          <a:ln w="63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61058" y="8098790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693" y="0"/>
                </a:lnTo>
              </a:path>
            </a:pathLst>
          </a:custGeom>
          <a:ln w="63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73345" y="9064071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757" y="0"/>
                </a:lnTo>
              </a:path>
            </a:pathLst>
          </a:custGeom>
          <a:ln w="64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68537" y="9064071"/>
            <a:ext cx="92710" cy="0"/>
          </a:xfrm>
          <a:custGeom>
            <a:avLst/>
            <a:gdLst/>
            <a:ahLst/>
            <a:cxnLst/>
            <a:rect l="l" t="t" r="r" b="b"/>
            <a:pathLst>
              <a:path w="92710">
                <a:moveTo>
                  <a:pt x="0" y="0"/>
                </a:moveTo>
                <a:lnTo>
                  <a:pt x="92140" y="0"/>
                </a:lnTo>
              </a:path>
            </a:pathLst>
          </a:custGeom>
          <a:ln w="64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651000" y="4622800"/>
            <a:ext cx="4510405" cy="4970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xP1, xP2, </a:t>
            </a:r>
            <a:r>
              <a:rPr sz="1200" spc="-15" dirty="0">
                <a:latin typeface="Times New Roman"/>
                <a:cs typeface="Times New Roman"/>
              </a:rPr>
              <a:t>yP1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15" dirty="0">
                <a:latin typeface="Times New Roman"/>
                <a:cs typeface="Times New Roman"/>
              </a:rPr>
              <a:t>yP2 </a:t>
            </a:r>
            <a:r>
              <a:rPr sz="1200" dirty="0">
                <a:latin typeface="Times New Roman"/>
                <a:cs typeface="Times New Roman"/>
              </a:rPr>
              <a:t>dihitang </a:t>
            </a: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formulasi </a:t>
            </a:r>
            <a:r>
              <a:rPr sz="1200" spc="-5" dirty="0">
                <a:latin typeface="Times New Roman"/>
                <a:cs typeface="Times New Roman"/>
              </a:rPr>
              <a:t>berikut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ini.</a:t>
            </a:r>
            <a:endParaRPr sz="1200">
              <a:latin typeface="Times New Roman"/>
              <a:cs typeface="Times New Roman"/>
            </a:endParaRPr>
          </a:p>
          <a:p>
            <a:pPr marR="1488440" algn="r">
              <a:lnSpc>
                <a:spcPct val="100000"/>
              </a:lnSpc>
              <a:spcBef>
                <a:spcPts val="1080"/>
              </a:spcBef>
            </a:pPr>
            <a:r>
              <a:rPr sz="1800" i="1" spc="-52" baseline="-34722" dirty="0">
                <a:latin typeface="Times New Roman"/>
                <a:cs typeface="Times New Roman"/>
              </a:rPr>
              <a:t>xP</a:t>
            </a:r>
            <a:r>
              <a:rPr sz="1800" spc="-52" baseline="-34722" dirty="0">
                <a:latin typeface="Times New Roman"/>
                <a:cs typeface="Times New Roman"/>
              </a:rPr>
              <a:t>1 </a:t>
            </a:r>
            <a:r>
              <a:rPr sz="1800" spc="-7" baseline="-34722" dirty="0">
                <a:latin typeface="Symbol"/>
                <a:cs typeface="Symbol"/>
              </a:rPr>
              <a:t></a:t>
            </a:r>
            <a:r>
              <a:rPr sz="1800" spc="-7" baseline="-34722" dirty="0">
                <a:latin typeface="Times New Roman"/>
                <a:cs typeface="Times New Roman"/>
              </a:rPr>
              <a:t> </a:t>
            </a:r>
            <a:r>
              <a:rPr sz="1800" i="1" spc="-7" baseline="-34722" dirty="0">
                <a:latin typeface="Times New Roman"/>
                <a:cs typeface="Times New Roman"/>
              </a:rPr>
              <a:t>x</a:t>
            </a:r>
            <a:r>
              <a:rPr sz="1800" spc="-7" baseline="-34722" dirty="0">
                <a:latin typeface="Times New Roman"/>
                <a:cs typeface="Times New Roman"/>
              </a:rPr>
              <a:t>1</a:t>
            </a:r>
            <a:r>
              <a:rPr sz="1800" spc="-7" baseline="-34722" dirty="0">
                <a:latin typeface="Symbol"/>
                <a:cs typeface="Symbol"/>
              </a:rPr>
              <a:t></a:t>
            </a:r>
            <a:r>
              <a:rPr sz="1800" spc="-7" baseline="-34722" dirty="0">
                <a:latin typeface="Times New Roman"/>
                <a:cs typeface="Times New Roman"/>
              </a:rPr>
              <a:t> </a:t>
            </a:r>
            <a:r>
              <a:rPr sz="1200" i="1" spc="-10" dirty="0">
                <a:latin typeface="Times New Roman"/>
                <a:cs typeface="Times New Roman"/>
              </a:rPr>
              <a:t>yMin </a:t>
            </a:r>
            <a:r>
              <a:rPr sz="1200" spc="-5" dirty="0">
                <a:latin typeface="Symbol"/>
                <a:cs typeface="Symbol"/>
              </a:rPr>
              <a:t>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i="1" spc="-35" dirty="0">
                <a:latin typeface="Times New Roman"/>
                <a:cs typeface="Times New Roman"/>
              </a:rPr>
              <a:t>y</a:t>
            </a:r>
            <a:r>
              <a:rPr sz="1200" spc="-35" dirty="0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  <a:p>
            <a:pPr marL="2628265">
              <a:lnSpc>
                <a:spcPct val="100000"/>
              </a:lnSpc>
              <a:spcBef>
                <a:spcPts val="250"/>
              </a:spcBef>
            </a:pPr>
            <a:r>
              <a:rPr sz="1200" i="1" spc="-5" dirty="0">
                <a:latin typeface="Times New Roman"/>
                <a:cs typeface="Times New Roman"/>
              </a:rPr>
              <a:t>M</a:t>
            </a:r>
            <a:endParaRPr sz="1200">
              <a:latin typeface="Times New Roman"/>
              <a:cs typeface="Times New Roman"/>
            </a:endParaRPr>
          </a:p>
          <a:p>
            <a:pPr marR="1433830" algn="r">
              <a:lnSpc>
                <a:spcPct val="100000"/>
              </a:lnSpc>
              <a:spcBef>
                <a:spcPts val="80"/>
              </a:spcBef>
            </a:pPr>
            <a:r>
              <a:rPr sz="1800" i="1" spc="15" baseline="-34722" dirty="0">
                <a:latin typeface="Times New Roman"/>
                <a:cs typeface="Times New Roman"/>
              </a:rPr>
              <a:t>xP</a:t>
            </a:r>
            <a:r>
              <a:rPr sz="1800" spc="15" baseline="-34722" dirty="0">
                <a:latin typeface="Times New Roman"/>
                <a:cs typeface="Times New Roman"/>
              </a:rPr>
              <a:t>2 </a:t>
            </a:r>
            <a:r>
              <a:rPr sz="1800" spc="-7" baseline="-34722" dirty="0">
                <a:latin typeface="Symbol"/>
                <a:cs typeface="Symbol"/>
              </a:rPr>
              <a:t></a:t>
            </a:r>
            <a:r>
              <a:rPr sz="1800" spc="-7" baseline="-34722" dirty="0">
                <a:latin typeface="Times New Roman"/>
                <a:cs typeface="Times New Roman"/>
              </a:rPr>
              <a:t> </a:t>
            </a:r>
            <a:r>
              <a:rPr sz="1800" i="1" spc="-7" baseline="-34722" dirty="0">
                <a:latin typeface="Times New Roman"/>
                <a:cs typeface="Times New Roman"/>
              </a:rPr>
              <a:t>x</a:t>
            </a:r>
            <a:r>
              <a:rPr sz="1800" spc="-7" baseline="-34722" dirty="0">
                <a:latin typeface="Times New Roman"/>
                <a:cs typeface="Times New Roman"/>
              </a:rPr>
              <a:t>1</a:t>
            </a:r>
            <a:r>
              <a:rPr sz="1800" spc="-7" baseline="-34722" dirty="0">
                <a:latin typeface="Symbol"/>
                <a:cs typeface="Symbol"/>
              </a:rPr>
              <a:t></a:t>
            </a:r>
            <a:r>
              <a:rPr sz="1800" spc="-7" baseline="-34722" dirty="0">
                <a:latin typeface="Times New Roman"/>
                <a:cs typeface="Times New Roman"/>
              </a:rPr>
              <a:t> </a:t>
            </a:r>
            <a:r>
              <a:rPr sz="1200" i="1" spc="-10" dirty="0">
                <a:latin typeface="Times New Roman"/>
                <a:cs typeface="Times New Roman"/>
              </a:rPr>
              <a:t>yMax </a:t>
            </a:r>
            <a:r>
              <a:rPr sz="1200" spc="-5" dirty="0">
                <a:latin typeface="Symbol"/>
                <a:cs typeface="Symbol"/>
              </a:rPr>
              <a:t>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i="1" spc="-35" dirty="0">
                <a:latin typeface="Times New Roman"/>
                <a:cs typeface="Times New Roman"/>
              </a:rPr>
              <a:t>y</a:t>
            </a:r>
            <a:r>
              <a:rPr sz="1200" spc="-35" dirty="0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  <a:p>
            <a:pPr marL="2669540">
              <a:lnSpc>
                <a:spcPct val="100000"/>
              </a:lnSpc>
              <a:spcBef>
                <a:spcPts val="250"/>
              </a:spcBef>
            </a:pPr>
            <a:r>
              <a:rPr sz="1200" i="1" spc="-5" dirty="0">
                <a:latin typeface="Times New Roman"/>
                <a:cs typeface="Times New Roman"/>
              </a:rPr>
              <a:t>M</a:t>
            </a:r>
            <a:endParaRPr sz="1200">
              <a:latin typeface="Times New Roman"/>
              <a:cs typeface="Times New Roman"/>
            </a:endParaRPr>
          </a:p>
          <a:p>
            <a:pPr marL="601345" algn="ctr">
              <a:lnSpc>
                <a:spcPct val="100000"/>
              </a:lnSpc>
              <a:spcBef>
                <a:spcPts val="75"/>
              </a:spcBef>
            </a:pPr>
            <a:r>
              <a:rPr sz="1200" i="1" spc="-35" dirty="0">
                <a:latin typeface="Times New Roman"/>
                <a:cs typeface="Times New Roman"/>
              </a:rPr>
              <a:t>yP</a:t>
            </a:r>
            <a:r>
              <a:rPr sz="1200" spc="-35" dirty="0">
                <a:latin typeface="Times New Roman"/>
                <a:cs typeface="Times New Roman"/>
              </a:rPr>
              <a:t>1 </a:t>
            </a:r>
            <a:r>
              <a:rPr sz="1200" spc="-5" dirty="0">
                <a:latin typeface="Symbol"/>
                <a:cs typeface="Symbol"/>
              </a:rPr>
              <a:t>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i="1" spc="5" dirty="0">
                <a:latin typeface="Times New Roman"/>
                <a:cs typeface="Times New Roman"/>
              </a:rPr>
              <a:t>y</a:t>
            </a:r>
            <a:r>
              <a:rPr sz="1200" spc="5" dirty="0">
                <a:latin typeface="Times New Roman"/>
                <a:cs typeface="Times New Roman"/>
              </a:rPr>
              <a:t>1</a:t>
            </a:r>
            <a:r>
              <a:rPr sz="1200" spc="5" dirty="0">
                <a:latin typeface="Symbol"/>
                <a:cs typeface="Symbol"/>
              </a:rPr>
              <a:t>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M </a:t>
            </a:r>
            <a:r>
              <a:rPr sz="1200" spc="25" dirty="0">
                <a:latin typeface="Times New Roman"/>
                <a:cs typeface="Times New Roman"/>
              </a:rPr>
              <a:t>*(</a:t>
            </a:r>
            <a:r>
              <a:rPr sz="1200" i="1" spc="25" dirty="0">
                <a:latin typeface="Times New Roman"/>
                <a:cs typeface="Times New Roman"/>
              </a:rPr>
              <a:t>xMin</a:t>
            </a:r>
            <a:r>
              <a:rPr sz="1200" i="1" spc="-2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Symbol"/>
                <a:cs typeface="Symbol"/>
              </a:rPr>
              <a:t>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i="1" spc="-95" dirty="0">
                <a:latin typeface="Times New Roman"/>
                <a:cs typeface="Times New Roman"/>
              </a:rPr>
              <a:t>x</a:t>
            </a:r>
            <a:r>
              <a:rPr sz="1200" spc="-95" dirty="0">
                <a:latin typeface="Times New Roman"/>
                <a:cs typeface="Times New Roman"/>
              </a:rPr>
              <a:t>1)</a:t>
            </a:r>
            <a:endParaRPr sz="1200">
              <a:latin typeface="Times New Roman"/>
              <a:cs typeface="Times New Roman"/>
            </a:endParaRPr>
          </a:p>
          <a:p>
            <a:pPr marL="655320" algn="ctr">
              <a:lnSpc>
                <a:spcPct val="100000"/>
              </a:lnSpc>
              <a:spcBef>
                <a:spcPts val="355"/>
              </a:spcBef>
            </a:pPr>
            <a:r>
              <a:rPr sz="1200" i="1" spc="10" dirty="0">
                <a:latin typeface="Times New Roman"/>
                <a:cs typeface="Times New Roman"/>
              </a:rPr>
              <a:t>yP</a:t>
            </a:r>
            <a:r>
              <a:rPr sz="1200" spc="10" dirty="0">
                <a:latin typeface="Times New Roman"/>
                <a:cs typeface="Times New Roman"/>
              </a:rPr>
              <a:t>2 </a:t>
            </a:r>
            <a:r>
              <a:rPr sz="1200" spc="-5" dirty="0">
                <a:latin typeface="Symbol"/>
                <a:cs typeface="Symbol"/>
              </a:rPr>
              <a:t>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i="1" spc="5" dirty="0">
                <a:latin typeface="Times New Roman"/>
                <a:cs typeface="Times New Roman"/>
              </a:rPr>
              <a:t>y</a:t>
            </a:r>
            <a:r>
              <a:rPr sz="1200" spc="5" dirty="0">
                <a:latin typeface="Times New Roman"/>
                <a:cs typeface="Times New Roman"/>
              </a:rPr>
              <a:t>1</a:t>
            </a:r>
            <a:r>
              <a:rPr sz="1200" spc="5" dirty="0">
                <a:latin typeface="Symbol"/>
                <a:cs typeface="Symbol"/>
              </a:rPr>
              <a:t>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M </a:t>
            </a:r>
            <a:r>
              <a:rPr sz="1200" spc="25" dirty="0">
                <a:latin typeface="Times New Roman"/>
                <a:cs typeface="Times New Roman"/>
              </a:rPr>
              <a:t>*(</a:t>
            </a:r>
            <a:r>
              <a:rPr sz="1200" i="1" spc="25" dirty="0">
                <a:latin typeface="Times New Roman"/>
                <a:cs typeface="Times New Roman"/>
              </a:rPr>
              <a:t>xMax </a:t>
            </a:r>
            <a:r>
              <a:rPr sz="1200" spc="-5" dirty="0">
                <a:latin typeface="Symbol"/>
                <a:cs typeface="Symbol"/>
              </a:rPr>
              <a:t></a:t>
            </a:r>
            <a:r>
              <a:rPr sz="1200" spc="-185" dirty="0">
                <a:latin typeface="Times New Roman"/>
                <a:cs typeface="Times New Roman"/>
              </a:rPr>
              <a:t> </a:t>
            </a:r>
            <a:r>
              <a:rPr sz="1200" i="1" spc="-95" dirty="0">
                <a:latin typeface="Times New Roman"/>
                <a:cs typeface="Times New Roman"/>
              </a:rPr>
              <a:t>x</a:t>
            </a:r>
            <a:r>
              <a:rPr sz="1200" spc="-95" dirty="0">
                <a:latin typeface="Times New Roman"/>
                <a:cs typeface="Times New Roman"/>
              </a:rPr>
              <a:t>1)</a:t>
            </a:r>
            <a:endParaRPr sz="1200">
              <a:latin typeface="Times New Roman"/>
              <a:cs typeface="Times New Roman"/>
            </a:endParaRPr>
          </a:p>
          <a:p>
            <a:pPr marL="161925">
              <a:lnSpc>
                <a:spcPct val="100000"/>
              </a:lnSpc>
              <a:spcBef>
                <a:spcPts val="1190"/>
              </a:spcBef>
            </a:pPr>
            <a:r>
              <a:rPr sz="1200" dirty="0">
                <a:latin typeface="Times New Roman"/>
                <a:cs typeface="Times New Roman"/>
              </a:rPr>
              <a:t>Dimana </a:t>
            </a:r>
            <a:r>
              <a:rPr sz="1200" spc="-5" dirty="0">
                <a:latin typeface="Times New Roman"/>
                <a:cs typeface="Times New Roman"/>
              </a:rPr>
              <a:t>M dihitung dengan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formula</a:t>
            </a:r>
            <a:endParaRPr sz="1200">
              <a:latin typeface="Times New Roman"/>
              <a:cs typeface="Times New Roman"/>
            </a:endParaRPr>
          </a:p>
          <a:p>
            <a:pPr marL="614680" algn="ctr">
              <a:lnSpc>
                <a:spcPct val="100000"/>
              </a:lnSpc>
              <a:spcBef>
                <a:spcPts val="1025"/>
              </a:spcBef>
            </a:pPr>
            <a:r>
              <a:rPr sz="1800" i="1" baseline="-34722" dirty="0">
                <a:latin typeface="Times New Roman"/>
                <a:cs typeface="Times New Roman"/>
              </a:rPr>
              <a:t>M </a:t>
            </a:r>
            <a:r>
              <a:rPr sz="1800" baseline="-34722" dirty="0">
                <a:latin typeface="Symbol"/>
                <a:cs typeface="Symbol"/>
              </a:rPr>
              <a:t></a:t>
            </a:r>
            <a:r>
              <a:rPr sz="1800" baseline="-34722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Y </a:t>
            </a:r>
            <a:r>
              <a:rPr sz="1200" dirty="0">
                <a:latin typeface="Times New Roman"/>
                <a:cs typeface="Times New Roman"/>
              </a:rPr>
              <a:t>2 </a:t>
            </a:r>
            <a:r>
              <a:rPr sz="1200" dirty="0">
                <a:latin typeface="Symbol"/>
                <a:cs typeface="Symbol"/>
              </a:rPr>
              <a:t>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i="1" spc="20" dirty="0">
                <a:latin typeface="Times New Roman"/>
                <a:cs typeface="Times New Roman"/>
              </a:rPr>
              <a:t>Y</a:t>
            </a:r>
            <a:r>
              <a:rPr sz="1200" spc="20" dirty="0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  <a:p>
            <a:pPr marL="981075" algn="ctr">
              <a:lnSpc>
                <a:spcPct val="100000"/>
              </a:lnSpc>
              <a:spcBef>
                <a:spcPts val="275"/>
              </a:spcBef>
            </a:pPr>
            <a:r>
              <a:rPr sz="1200" i="1" dirty="0">
                <a:latin typeface="Times New Roman"/>
                <a:cs typeface="Times New Roman"/>
              </a:rPr>
              <a:t>X </a:t>
            </a:r>
            <a:r>
              <a:rPr sz="1200" dirty="0">
                <a:latin typeface="Times New Roman"/>
                <a:cs typeface="Times New Roman"/>
              </a:rPr>
              <a:t>2 </a:t>
            </a:r>
            <a:r>
              <a:rPr sz="1200" dirty="0">
                <a:latin typeface="Symbol"/>
                <a:cs typeface="Symbol"/>
              </a:rPr>
              <a:t></a:t>
            </a:r>
            <a:r>
              <a:rPr sz="1200" spc="-210" dirty="0">
                <a:latin typeface="Times New Roman"/>
                <a:cs typeface="Times New Roman"/>
              </a:rPr>
              <a:t> </a:t>
            </a:r>
            <a:r>
              <a:rPr sz="1200" i="1" spc="45" dirty="0">
                <a:latin typeface="Times New Roman"/>
                <a:cs typeface="Times New Roman"/>
              </a:rPr>
              <a:t>X</a:t>
            </a:r>
            <a:r>
              <a:rPr sz="1200" spc="45" dirty="0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Times New Roman"/>
              <a:cs typeface="Times New Roman"/>
            </a:endParaRPr>
          </a:p>
          <a:p>
            <a:pPr marL="161925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Titik </a:t>
            </a:r>
            <a:r>
              <a:rPr sz="1200" spc="-5" dirty="0">
                <a:latin typeface="Times New Roman"/>
                <a:cs typeface="Times New Roman"/>
              </a:rPr>
              <a:t>potong P </a:t>
            </a:r>
            <a:r>
              <a:rPr sz="1200" dirty="0">
                <a:latin typeface="Times New Roman"/>
                <a:cs typeface="Times New Roman"/>
              </a:rPr>
              <a:t>(-1,-2),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(5,6)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Times New Roman"/>
              <a:cs typeface="Times New Roman"/>
            </a:endParaRPr>
          </a:p>
          <a:p>
            <a:pPr marR="1409065" algn="r">
              <a:lnSpc>
                <a:spcPct val="100000"/>
              </a:lnSpc>
            </a:pPr>
            <a:r>
              <a:rPr sz="1800" i="1" baseline="-34722" dirty="0">
                <a:latin typeface="Times New Roman"/>
                <a:cs typeface="Times New Roman"/>
              </a:rPr>
              <a:t>M </a:t>
            </a:r>
            <a:r>
              <a:rPr sz="1800" baseline="-34722" dirty="0">
                <a:latin typeface="Symbol"/>
                <a:cs typeface="Symbol"/>
              </a:rPr>
              <a:t></a:t>
            </a:r>
            <a:r>
              <a:rPr sz="1800" baseline="-34722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6 </a:t>
            </a:r>
            <a:r>
              <a:rPr sz="1200" dirty="0">
                <a:latin typeface="Symbol"/>
                <a:cs typeface="Symbol"/>
              </a:rPr>
              <a:t>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(</a:t>
            </a:r>
            <a:r>
              <a:rPr sz="1200" spc="5" dirty="0">
                <a:latin typeface="Symbol"/>
                <a:cs typeface="Symbol"/>
              </a:rPr>
              <a:t></a:t>
            </a:r>
            <a:r>
              <a:rPr sz="1200" spc="5" dirty="0">
                <a:latin typeface="Times New Roman"/>
                <a:cs typeface="Times New Roman"/>
              </a:rPr>
              <a:t>2) </a:t>
            </a:r>
            <a:r>
              <a:rPr sz="1800" baseline="-34722" dirty="0">
                <a:latin typeface="Symbol"/>
                <a:cs typeface="Symbol"/>
              </a:rPr>
              <a:t></a:t>
            </a:r>
            <a:r>
              <a:rPr sz="1800" spc="15" baseline="-34722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8</a:t>
            </a:r>
            <a:endParaRPr sz="1200">
              <a:latin typeface="Times New Roman"/>
              <a:cs typeface="Times New Roman"/>
            </a:endParaRPr>
          </a:p>
          <a:p>
            <a:pPr marL="958215" algn="ctr">
              <a:lnSpc>
                <a:spcPct val="100000"/>
              </a:lnSpc>
              <a:spcBef>
                <a:spcPts val="254"/>
              </a:spcBef>
              <a:tabLst>
                <a:tab pos="1601470" algn="l"/>
              </a:tabLst>
            </a:pPr>
            <a:r>
              <a:rPr sz="1200" dirty="0">
                <a:latin typeface="Times New Roman"/>
                <a:cs typeface="Times New Roman"/>
              </a:rPr>
              <a:t>5</a:t>
            </a:r>
            <a:r>
              <a:rPr sz="1200" spc="-1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Symbol"/>
                <a:cs typeface="Symbol"/>
              </a:rPr>
              <a:t></a:t>
            </a:r>
            <a:r>
              <a:rPr sz="1200" spc="-114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(</a:t>
            </a:r>
            <a:r>
              <a:rPr sz="1200" spc="-20" dirty="0">
                <a:latin typeface="Symbol"/>
                <a:cs typeface="Symbol"/>
              </a:rPr>
              <a:t></a:t>
            </a:r>
            <a:r>
              <a:rPr sz="1200" spc="-20" dirty="0">
                <a:latin typeface="Times New Roman"/>
                <a:cs typeface="Times New Roman"/>
              </a:rPr>
              <a:t>1)	</a:t>
            </a:r>
            <a:r>
              <a:rPr sz="1200" dirty="0">
                <a:latin typeface="Times New Roman"/>
                <a:cs typeface="Times New Roman"/>
              </a:rPr>
              <a:t>6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50">
              <a:latin typeface="Times New Roman"/>
              <a:cs typeface="Times New Roman"/>
            </a:endParaRPr>
          </a:p>
          <a:p>
            <a:pPr marL="16256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Region </a:t>
            </a:r>
            <a:r>
              <a:rPr sz="1200" dirty="0">
                <a:latin typeface="Times New Roman"/>
                <a:cs typeface="Times New Roman"/>
              </a:rPr>
              <a:t>code di </a:t>
            </a:r>
            <a:r>
              <a:rPr sz="1200" spc="-5" dirty="0">
                <a:latin typeface="Times New Roman"/>
                <a:cs typeface="Times New Roman"/>
              </a:rPr>
              <a:t>(-1,2) </a:t>
            </a:r>
            <a:r>
              <a:rPr sz="1200" dirty="0">
                <a:latin typeface="Times New Roman"/>
                <a:cs typeface="Times New Roman"/>
              </a:rPr>
              <a:t>adalah 0101 </a:t>
            </a:r>
            <a:r>
              <a:rPr sz="1200" spc="-10" dirty="0">
                <a:latin typeface="Times New Roman"/>
                <a:cs typeface="Times New Roman"/>
              </a:rPr>
              <a:t>(TBRL), </a:t>
            </a:r>
            <a:r>
              <a:rPr sz="1200" dirty="0">
                <a:latin typeface="Times New Roman"/>
                <a:cs typeface="Times New Roman"/>
              </a:rPr>
              <a:t>berarti </a:t>
            </a:r>
            <a:r>
              <a:rPr sz="1200" spc="-10" dirty="0">
                <a:latin typeface="Times New Roman"/>
                <a:cs typeface="Times New Roman"/>
              </a:rPr>
              <a:t>B=1 </a:t>
            </a:r>
            <a:r>
              <a:rPr sz="1200" dirty="0">
                <a:latin typeface="Times New Roman"/>
                <a:cs typeface="Times New Roman"/>
              </a:rPr>
              <a:t>dan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L=1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Times New Roman"/>
              <a:cs typeface="Times New Roman"/>
            </a:endParaRPr>
          </a:p>
          <a:p>
            <a:pPr marL="162560">
              <a:lnSpc>
                <a:spcPts val="1190"/>
              </a:lnSpc>
            </a:pPr>
            <a:r>
              <a:rPr sz="1200" spc="-15" dirty="0">
                <a:latin typeface="Times New Roman"/>
                <a:cs typeface="Times New Roman"/>
              </a:rPr>
              <a:t>L=1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berarti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i="1" spc="-30" dirty="0">
                <a:latin typeface="Times New Roman"/>
                <a:cs typeface="Times New Roman"/>
              </a:rPr>
              <a:t>yP</a:t>
            </a:r>
            <a:r>
              <a:rPr sz="1200" spc="-30" dirty="0">
                <a:latin typeface="Times New Roman"/>
                <a:cs typeface="Times New Roman"/>
              </a:rPr>
              <a:t>1</a:t>
            </a:r>
            <a:r>
              <a:rPr sz="1200" spc="-1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Symbol"/>
                <a:cs typeface="Symbol"/>
              </a:rPr>
              <a:t>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i="1" spc="5" dirty="0">
                <a:latin typeface="Times New Roman"/>
                <a:cs typeface="Times New Roman"/>
              </a:rPr>
              <a:t>y</a:t>
            </a:r>
            <a:r>
              <a:rPr sz="1200" spc="5" dirty="0">
                <a:latin typeface="Times New Roman"/>
                <a:cs typeface="Times New Roman"/>
              </a:rPr>
              <a:t>1</a:t>
            </a:r>
            <a:r>
              <a:rPr sz="1200" spc="5" dirty="0">
                <a:latin typeface="Symbol"/>
                <a:cs typeface="Symbol"/>
              </a:rPr>
              <a:t>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M</a:t>
            </a:r>
            <a:r>
              <a:rPr sz="1200" i="1" spc="10" dirty="0">
                <a:latin typeface="Times New Roman"/>
                <a:cs typeface="Times New Roman"/>
              </a:rPr>
              <a:t> </a:t>
            </a:r>
            <a:r>
              <a:rPr sz="1200" spc="55" dirty="0">
                <a:latin typeface="Times New Roman"/>
                <a:cs typeface="Times New Roman"/>
              </a:rPr>
              <a:t>*(</a:t>
            </a:r>
            <a:r>
              <a:rPr sz="1200" spc="-180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X</a:t>
            </a:r>
            <a:r>
              <a:rPr sz="1200" i="1" spc="55" dirty="0">
                <a:latin typeface="Times New Roman"/>
                <a:cs typeface="Times New Roman"/>
              </a:rPr>
              <a:t> </a:t>
            </a:r>
            <a:r>
              <a:rPr sz="1200" spc="15" dirty="0">
                <a:latin typeface="Times New Roman"/>
                <a:cs typeface="Times New Roman"/>
              </a:rPr>
              <a:t>min</a:t>
            </a:r>
            <a:r>
              <a:rPr sz="1200" spc="15" dirty="0">
                <a:latin typeface="Symbol"/>
                <a:cs typeface="Symbol"/>
              </a:rPr>
              <a:t>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i="1" spc="-60" dirty="0">
                <a:latin typeface="Times New Roman"/>
                <a:cs typeface="Times New Roman"/>
              </a:rPr>
              <a:t>x</a:t>
            </a:r>
            <a:r>
              <a:rPr sz="1200" spc="-60" dirty="0">
                <a:latin typeface="Times New Roman"/>
                <a:cs typeface="Times New Roman"/>
              </a:rPr>
              <a:t>1)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Symbol"/>
                <a:cs typeface="Symbol"/>
              </a:rPr>
              <a:t>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Symbol"/>
                <a:cs typeface="Symbol"/>
              </a:rPr>
              <a:t></a:t>
            </a:r>
            <a:r>
              <a:rPr sz="1200" spc="-5" dirty="0">
                <a:latin typeface="Times New Roman"/>
                <a:cs typeface="Times New Roman"/>
              </a:rPr>
              <a:t>2</a:t>
            </a:r>
            <a:r>
              <a:rPr sz="1200" spc="-1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Symbol"/>
                <a:cs typeface="Symbol"/>
              </a:rPr>
              <a:t>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800" baseline="34722" dirty="0">
                <a:latin typeface="Times New Roman"/>
                <a:cs typeface="Times New Roman"/>
              </a:rPr>
              <a:t>8</a:t>
            </a:r>
            <a:r>
              <a:rPr sz="1800" spc="-127" baseline="34722" dirty="0">
                <a:latin typeface="Times New Roman"/>
                <a:cs typeface="Times New Roman"/>
              </a:rPr>
              <a:t> </a:t>
            </a:r>
            <a:r>
              <a:rPr sz="1200" spc="25" dirty="0">
                <a:latin typeface="Times New Roman"/>
                <a:cs typeface="Times New Roman"/>
              </a:rPr>
              <a:t>*(1</a:t>
            </a:r>
            <a:r>
              <a:rPr sz="1200" spc="25" dirty="0">
                <a:latin typeface="Symbol"/>
                <a:cs typeface="Symbol"/>
              </a:rPr>
              <a:t></a:t>
            </a:r>
            <a:r>
              <a:rPr sz="1200" spc="-114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(</a:t>
            </a:r>
            <a:r>
              <a:rPr sz="1200" spc="-20" dirty="0">
                <a:latin typeface="Symbol"/>
                <a:cs typeface="Symbol"/>
              </a:rPr>
              <a:t></a:t>
            </a:r>
            <a:r>
              <a:rPr sz="1200" spc="-20" dirty="0">
                <a:latin typeface="Times New Roman"/>
                <a:cs typeface="Times New Roman"/>
              </a:rPr>
              <a:t>1))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Symbol"/>
                <a:cs typeface="Symbol"/>
              </a:rPr>
              <a:t>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800" baseline="34722" dirty="0">
                <a:latin typeface="Times New Roman"/>
                <a:cs typeface="Times New Roman"/>
              </a:rPr>
              <a:t>2</a:t>
            </a:r>
            <a:r>
              <a:rPr sz="1800" spc="89" baseline="34722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Symbol"/>
                <a:cs typeface="Symbol"/>
              </a:rPr>
              <a:t>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0.86</a:t>
            </a:r>
            <a:endParaRPr sz="1200">
              <a:latin typeface="Times New Roman"/>
              <a:cs typeface="Times New Roman"/>
            </a:endParaRPr>
          </a:p>
          <a:p>
            <a:pPr marR="497840" algn="r">
              <a:lnSpc>
                <a:spcPts val="1190"/>
              </a:lnSpc>
              <a:tabLst>
                <a:tab pos="897255" algn="l"/>
              </a:tabLst>
            </a:pPr>
            <a:r>
              <a:rPr sz="1200" dirty="0">
                <a:latin typeface="Times New Roman"/>
                <a:cs typeface="Times New Roman"/>
              </a:rPr>
              <a:t>6	3</a:t>
            </a:r>
            <a:endParaRPr sz="1200">
              <a:latin typeface="Times New Roman"/>
              <a:cs typeface="Times New Roman"/>
            </a:endParaRPr>
          </a:p>
          <a:p>
            <a:pPr marL="161925">
              <a:lnSpc>
                <a:spcPct val="100000"/>
              </a:lnSpc>
              <a:spcBef>
                <a:spcPts val="1135"/>
              </a:spcBef>
            </a:pPr>
            <a:r>
              <a:rPr sz="1200" dirty="0">
                <a:latin typeface="Times New Roman"/>
                <a:cs typeface="Times New Roman"/>
              </a:rPr>
              <a:t>Titik </a:t>
            </a:r>
            <a:r>
              <a:rPr sz="1200" spc="-10" dirty="0">
                <a:latin typeface="Times New Roman"/>
                <a:cs typeface="Times New Roman"/>
              </a:rPr>
              <a:t>potongnya </a:t>
            </a:r>
            <a:r>
              <a:rPr sz="1200" dirty="0">
                <a:latin typeface="Times New Roman"/>
                <a:cs typeface="Times New Roman"/>
              </a:rPr>
              <a:t>adalah (1,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0.86)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56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13716" y="1118869"/>
            <a:ext cx="615315" cy="0"/>
          </a:xfrm>
          <a:custGeom>
            <a:avLst/>
            <a:gdLst/>
            <a:ahLst/>
            <a:cxnLst/>
            <a:rect l="l" t="t" r="r" b="b"/>
            <a:pathLst>
              <a:path w="615314">
                <a:moveTo>
                  <a:pt x="0" y="0"/>
                </a:moveTo>
                <a:lnTo>
                  <a:pt x="614753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272898" y="1115694"/>
            <a:ext cx="460375" cy="262255"/>
            <a:chOff x="4272898" y="1115694"/>
            <a:chExt cx="460375" cy="262255"/>
          </a:xfrm>
        </p:grpSpPr>
        <p:sp>
          <p:nvSpPr>
            <p:cNvPr id="4" name="object 4"/>
            <p:cNvSpPr/>
            <p:nvPr/>
          </p:nvSpPr>
          <p:spPr>
            <a:xfrm>
              <a:off x="4418268" y="1137919"/>
              <a:ext cx="169545" cy="238125"/>
            </a:xfrm>
            <a:custGeom>
              <a:avLst/>
              <a:gdLst/>
              <a:ahLst/>
              <a:cxnLst/>
              <a:rect l="l" t="t" r="r" b="b"/>
              <a:pathLst>
                <a:path w="169545" h="238125">
                  <a:moveTo>
                    <a:pt x="169532" y="0"/>
                  </a:moveTo>
                  <a:lnTo>
                    <a:pt x="0" y="23812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272898" y="1118869"/>
              <a:ext cx="460375" cy="0"/>
            </a:xfrm>
            <a:custGeom>
              <a:avLst/>
              <a:gdLst/>
              <a:ahLst/>
              <a:cxnLst/>
              <a:rect l="l" t="t" r="r" b="b"/>
              <a:pathLst>
                <a:path w="460375">
                  <a:moveTo>
                    <a:pt x="0" y="0"/>
                  </a:moveTo>
                  <a:lnTo>
                    <a:pt x="46027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410323" y="1089507"/>
            <a:ext cx="190500" cy="32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19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8</a:t>
            </a:r>
            <a:endParaRPr sz="1200">
              <a:latin typeface="Times New Roman"/>
              <a:cs typeface="Times New Roman"/>
            </a:endParaRPr>
          </a:p>
          <a:p>
            <a:pPr marL="100965">
              <a:lnSpc>
                <a:spcPts val="1190"/>
              </a:lnSpc>
            </a:pPr>
            <a:r>
              <a:rPr sz="1200" spc="-5" dirty="0">
                <a:latin typeface="Times New Roman"/>
                <a:cs typeface="Times New Roman"/>
              </a:rPr>
              <a:t>6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35906" y="1110939"/>
            <a:ext cx="1524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" dirty="0">
                <a:latin typeface="Times New Roman"/>
                <a:cs typeface="Times New Roman"/>
              </a:rPr>
              <a:t>M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75460" y="991876"/>
            <a:ext cx="3404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B=1 </a:t>
            </a:r>
            <a:r>
              <a:rPr sz="1200" dirty="0">
                <a:latin typeface="Times New Roman"/>
                <a:cs typeface="Times New Roman"/>
              </a:rPr>
              <a:t>berarti </a:t>
            </a:r>
            <a:r>
              <a:rPr sz="1200" i="1" spc="-35" dirty="0">
                <a:latin typeface="Times New Roman"/>
                <a:cs typeface="Times New Roman"/>
              </a:rPr>
              <a:t>xP</a:t>
            </a:r>
            <a:r>
              <a:rPr sz="1200" spc="-35" dirty="0">
                <a:latin typeface="Times New Roman"/>
                <a:cs typeface="Times New Roman"/>
              </a:rPr>
              <a:t>1 </a:t>
            </a:r>
            <a:r>
              <a:rPr sz="1200" spc="-5" dirty="0">
                <a:latin typeface="Symbol"/>
                <a:cs typeface="Symbol"/>
              </a:rPr>
              <a:t>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x</a:t>
            </a:r>
            <a:r>
              <a:rPr sz="1200" dirty="0">
                <a:latin typeface="Times New Roman"/>
                <a:cs typeface="Times New Roman"/>
              </a:rPr>
              <a:t>1</a:t>
            </a:r>
            <a:r>
              <a:rPr sz="1200" dirty="0">
                <a:latin typeface="Symbol"/>
                <a:cs typeface="Symbol"/>
              </a:rPr>
              <a:t>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800" i="1" spc="-15" baseline="34722" dirty="0">
                <a:latin typeface="Times New Roman"/>
                <a:cs typeface="Times New Roman"/>
              </a:rPr>
              <a:t>yMin </a:t>
            </a:r>
            <a:r>
              <a:rPr sz="1800" spc="-7" baseline="34722" dirty="0">
                <a:latin typeface="Symbol"/>
                <a:cs typeface="Symbol"/>
              </a:rPr>
              <a:t></a:t>
            </a:r>
            <a:r>
              <a:rPr sz="1800" spc="-7" baseline="34722" dirty="0">
                <a:latin typeface="Times New Roman"/>
                <a:cs typeface="Times New Roman"/>
              </a:rPr>
              <a:t> </a:t>
            </a:r>
            <a:r>
              <a:rPr sz="1800" i="1" spc="-52" baseline="34722" dirty="0">
                <a:latin typeface="Times New Roman"/>
                <a:cs typeface="Times New Roman"/>
              </a:rPr>
              <a:t>y</a:t>
            </a:r>
            <a:r>
              <a:rPr sz="1800" spc="-52" baseline="34722" dirty="0">
                <a:latin typeface="Times New Roman"/>
                <a:cs typeface="Times New Roman"/>
              </a:rPr>
              <a:t>1 </a:t>
            </a:r>
            <a:r>
              <a:rPr sz="1200" spc="-5" dirty="0">
                <a:latin typeface="Symbol"/>
                <a:cs typeface="Symbol"/>
              </a:rPr>
              <a:t>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25" dirty="0">
                <a:latin typeface="Symbol"/>
                <a:cs typeface="Symbol"/>
              </a:rPr>
              <a:t></a:t>
            </a:r>
            <a:r>
              <a:rPr sz="1200" spc="25" dirty="0">
                <a:latin typeface="Times New Roman"/>
                <a:cs typeface="Times New Roman"/>
              </a:rPr>
              <a:t>1</a:t>
            </a:r>
            <a:r>
              <a:rPr sz="1200" spc="25" dirty="0">
                <a:latin typeface="Symbol"/>
                <a:cs typeface="Symbol"/>
              </a:rPr>
              <a:t>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800" spc="60" baseline="34722" dirty="0">
                <a:latin typeface="Times New Roman"/>
                <a:cs typeface="Times New Roman"/>
              </a:rPr>
              <a:t>1</a:t>
            </a:r>
            <a:r>
              <a:rPr sz="1800" spc="60" baseline="34722" dirty="0">
                <a:latin typeface="Symbol"/>
                <a:cs typeface="Symbol"/>
              </a:rPr>
              <a:t></a:t>
            </a:r>
            <a:r>
              <a:rPr sz="1800" spc="60" baseline="34722" dirty="0">
                <a:latin typeface="Times New Roman"/>
                <a:cs typeface="Times New Roman"/>
              </a:rPr>
              <a:t> </a:t>
            </a:r>
            <a:r>
              <a:rPr sz="1800" spc="7" baseline="34722" dirty="0">
                <a:latin typeface="Times New Roman"/>
                <a:cs typeface="Times New Roman"/>
              </a:rPr>
              <a:t>(</a:t>
            </a:r>
            <a:r>
              <a:rPr sz="1800" spc="7" baseline="34722" dirty="0">
                <a:latin typeface="Symbol"/>
                <a:cs typeface="Symbol"/>
              </a:rPr>
              <a:t></a:t>
            </a:r>
            <a:r>
              <a:rPr sz="1800" spc="7" baseline="34722" dirty="0">
                <a:latin typeface="Times New Roman"/>
                <a:cs typeface="Times New Roman"/>
              </a:rPr>
              <a:t>2) </a:t>
            </a:r>
            <a:r>
              <a:rPr sz="1200" spc="-5" dirty="0">
                <a:latin typeface="Symbol"/>
                <a:cs typeface="Symbol"/>
              </a:rPr>
              <a:t></a:t>
            </a:r>
            <a:r>
              <a:rPr sz="1200" spc="-1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1.25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98511" y="2427051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693" y="0"/>
                </a:lnTo>
              </a:path>
            </a:pathLst>
          </a:custGeom>
          <a:ln w="64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750009" y="1536648"/>
            <a:ext cx="3954779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Titik </a:t>
            </a:r>
            <a:r>
              <a:rPr sz="1200" spc="-10" dirty="0">
                <a:latin typeface="Times New Roman"/>
                <a:cs typeface="Times New Roman"/>
              </a:rPr>
              <a:t>potongnya </a:t>
            </a:r>
            <a:r>
              <a:rPr sz="1200" dirty="0">
                <a:latin typeface="Times New Roman"/>
                <a:cs typeface="Times New Roman"/>
              </a:rPr>
              <a:t>adalah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(1.25,1)</a:t>
            </a:r>
            <a:endParaRPr sz="1200">
              <a:latin typeface="Times New Roman"/>
              <a:cs typeface="Times New Roman"/>
            </a:endParaRPr>
          </a:p>
          <a:p>
            <a:pPr marL="62865">
              <a:lnSpc>
                <a:spcPct val="100000"/>
              </a:lnSpc>
              <a:spcBef>
                <a:spcPts val="1160"/>
              </a:spcBef>
            </a:pPr>
            <a:r>
              <a:rPr sz="1200" spc="-5" dirty="0">
                <a:latin typeface="Times New Roman"/>
                <a:cs typeface="Times New Roman"/>
              </a:rPr>
              <a:t>Region </a:t>
            </a:r>
            <a:r>
              <a:rPr sz="1200" dirty="0">
                <a:latin typeface="Times New Roman"/>
                <a:cs typeface="Times New Roman"/>
              </a:rPr>
              <a:t>code di (5,6) </a:t>
            </a:r>
            <a:r>
              <a:rPr sz="1200" spc="-5" dirty="0">
                <a:latin typeface="Times New Roman"/>
                <a:cs typeface="Times New Roman"/>
              </a:rPr>
              <a:t>adalah1010 </a:t>
            </a:r>
            <a:r>
              <a:rPr sz="1200" spc="-10" dirty="0">
                <a:latin typeface="Times New Roman"/>
                <a:cs typeface="Times New Roman"/>
              </a:rPr>
              <a:t>(TBRL), </a:t>
            </a:r>
            <a:r>
              <a:rPr sz="1200" dirty="0">
                <a:latin typeface="Times New Roman"/>
                <a:cs typeface="Times New Roman"/>
              </a:rPr>
              <a:t>berarti T=1 dan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R=1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Times New Roman"/>
              <a:cs typeface="Times New Roman"/>
            </a:endParaRPr>
          </a:p>
          <a:p>
            <a:pPr marL="63500">
              <a:lnSpc>
                <a:spcPts val="1190"/>
              </a:lnSpc>
            </a:pPr>
            <a:r>
              <a:rPr sz="1200" dirty="0">
                <a:latin typeface="Times New Roman"/>
                <a:cs typeface="Times New Roman"/>
              </a:rPr>
              <a:t>R=1</a:t>
            </a:r>
            <a:r>
              <a:rPr sz="1200" spc="-5" dirty="0">
                <a:latin typeface="Times New Roman"/>
                <a:cs typeface="Times New Roman"/>
              </a:rPr>
              <a:t> berarti  </a:t>
            </a:r>
            <a:r>
              <a:rPr sz="1200" i="1" spc="15" dirty="0">
                <a:latin typeface="Times New Roman"/>
                <a:cs typeface="Times New Roman"/>
              </a:rPr>
              <a:t>yP</a:t>
            </a:r>
            <a:r>
              <a:rPr sz="1200" spc="15" dirty="0">
                <a:latin typeface="Times New Roman"/>
                <a:cs typeface="Times New Roman"/>
              </a:rPr>
              <a:t>2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Symbol"/>
                <a:cs typeface="Symbol"/>
              </a:rPr>
              <a:t>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i="1" spc="5" dirty="0">
                <a:latin typeface="Times New Roman"/>
                <a:cs typeface="Times New Roman"/>
              </a:rPr>
              <a:t>y</a:t>
            </a:r>
            <a:r>
              <a:rPr sz="1200" spc="5" dirty="0">
                <a:latin typeface="Times New Roman"/>
                <a:cs typeface="Times New Roman"/>
              </a:rPr>
              <a:t>1</a:t>
            </a:r>
            <a:r>
              <a:rPr sz="1200" spc="5" dirty="0">
                <a:latin typeface="Symbol"/>
                <a:cs typeface="Symbol"/>
              </a:rPr>
              <a:t>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M</a:t>
            </a:r>
            <a:r>
              <a:rPr sz="1200" i="1" spc="5" dirty="0">
                <a:latin typeface="Times New Roman"/>
                <a:cs typeface="Times New Roman"/>
              </a:rPr>
              <a:t> </a:t>
            </a:r>
            <a:r>
              <a:rPr sz="1200" spc="25" dirty="0">
                <a:latin typeface="Times New Roman"/>
                <a:cs typeface="Times New Roman"/>
              </a:rPr>
              <a:t>*(</a:t>
            </a:r>
            <a:r>
              <a:rPr sz="1200" i="1" spc="25" dirty="0">
                <a:latin typeface="Times New Roman"/>
                <a:cs typeface="Times New Roman"/>
              </a:rPr>
              <a:t>xMax</a:t>
            </a:r>
            <a:r>
              <a:rPr sz="1200" i="1" spc="-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Symbol"/>
                <a:cs typeface="Symbol"/>
              </a:rPr>
              <a:t>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i="1" spc="-60" dirty="0">
                <a:latin typeface="Times New Roman"/>
                <a:cs typeface="Times New Roman"/>
              </a:rPr>
              <a:t>x</a:t>
            </a:r>
            <a:r>
              <a:rPr sz="1200" spc="-60" dirty="0">
                <a:latin typeface="Times New Roman"/>
                <a:cs typeface="Times New Roman"/>
              </a:rPr>
              <a:t>1)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Symbol"/>
                <a:cs typeface="Symbol"/>
              </a:rPr>
              <a:t>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6</a:t>
            </a:r>
            <a:r>
              <a:rPr sz="1200" spc="-1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Symbol"/>
                <a:cs typeface="Symbol"/>
              </a:rPr>
              <a:t>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800" baseline="34722" dirty="0">
                <a:latin typeface="Times New Roman"/>
                <a:cs typeface="Times New Roman"/>
              </a:rPr>
              <a:t>8</a:t>
            </a:r>
            <a:r>
              <a:rPr sz="1800" spc="-120" baseline="34722" dirty="0">
                <a:latin typeface="Times New Roman"/>
                <a:cs typeface="Times New Roman"/>
              </a:rPr>
              <a:t> </a:t>
            </a:r>
            <a:r>
              <a:rPr sz="1200" spc="45" dirty="0">
                <a:latin typeface="Times New Roman"/>
                <a:cs typeface="Times New Roman"/>
              </a:rPr>
              <a:t>*(4</a:t>
            </a:r>
            <a:r>
              <a:rPr sz="1200" spc="-1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Symbol"/>
                <a:cs typeface="Symbol"/>
              </a:rPr>
              <a:t></a:t>
            </a:r>
            <a:r>
              <a:rPr sz="1200" spc="-14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5)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Symbol"/>
                <a:cs typeface="Symbol"/>
              </a:rPr>
              <a:t>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4.7</a:t>
            </a:r>
            <a:endParaRPr sz="1200">
              <a:latin typeface="Times New Roman"/>
              <a:cs typeface="Times New Roman"/>
            </a:endParaRPr>
          </a:p>
          <a:p>
            <a:pPr marR="1014094" algn="r">
              <a:lnSpc>
                <a:spcPts val="1190"/>
              </a:lnSpc>
            </a:pPr>
            <a:r>
              <a:rPr sz="1200" dirty="0">
                <a:latin typeface="Times New Roman"/>
                <a:cs typeface="Times New Roman"/>
              </a:rPr>
              <a:t>6</a:t>
            </a:r>
            <a:endParaRPr sz="12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spcBef>
                <a:spcPts val="1135"/>
              </a:spcBef>
            </a:pPr>
            <a:r>
              <a:rPr sz="1200" dirty="0">
                <a:latin typeface="Times New Roman"/>
                <a:cs typeface="Times New Roman"/>
              </a:rPr>
              <a:t>Titik </a:t>
            </a:r>
            <a:r>
              <a:rPr sz="1200" spc="-10" dirty="0">
                <a:latin typeface="Times New Roman"/>
                <a:cs typeface="Times New Roman"/>
              </a:rPr>
              <a:t>potongnya </a:t>
            </a:r>
            <a:r>
              <a:rPr sz="1200" dirty="0">
                <a:latin typeface="Times New Roman"/>
                <a:cs typeface="Times New Roman"/>
              </a:rPr>
              <a:t>adalah (4,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4.7)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235960" y="3305809"/>
            <a:ext cx="642620" cy="0"/>
          </a:xfrm>
          <a:custGeom>
            <a:avLst/>
            <a:gdLst/>
            <a:ahLst/>
            <a:cxnLst/>
            <a:rect l="l" t="t" r="r" b="b"/>
            <a:pathLst>
              <a:path w="642620">
                <a:moveTo>
                  <a:pt x="0" y="0"/>
                </a:moveTo>
                <a:lnTo>
                  <a:pt x="642143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4244816" y="3302634"/>
            <a:ext cx="292100" cy="262255"/>
            <a:chOff x="4244816" y="3302634"/>
            <a:chExt cx="292100" cy="262255"/>
          </a:xfrm>
        </p:grpSpPr>
        <p:sp>
          <p:nvSpPr>
            <p:cNvPr id="13" name="object 13"/>
            <p:cNvSpPr/>
            <p:nvPr/>
          </p:nvSpPr>
          <p:spPr>
            <a:xfrm>
              <a:off x="4305934" y="3324859"/>
              <a:ext cx="170180" cy="238125"/>
            </a:xfrm>
            <a:custGeom>
              <a:avLst/>
              <a:gdLst/>
              <a:ahLst/>
              <a:cxnLst/>
              <a:rect l="l" t="t" r="r" b="b"/>
              <a:pathLst>
                <a:path w="170179" h="238125">
                  <a:moveTo>
                    <a:pt x="169862" y="0"/>
                  </a:moveTo>
                  <a:lnTo>
                    <a:pt x="0" y="23812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44816" y="3305809"/>
              <a:ext cx="292100" cy="0"/>
            </a:xfrm>
            <a:custGeom>
              <a:avLst/>
              <a:gdLst/>
              <a:ahLst/>
              <a:cxnLst/>
              <a:rect l="l" t="t" r="r" b="b"/>
              <a:pathLst>
                <a:path w="292100">
                  <a:moveTo>
                    <a:pt x="0" y="0"/>
                  </a:moveTo>
                  <a:lnTo>
                    <a:pt x="29210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297990" y="3276433"/>
            <a:ext cx="190500" cy="32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19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8</a:t>
            </a:r>
            <a:endParaRPr sz="1200">
              <a:latin typeface="Times New Roman"/>
              <a:cs typeface="Times New Roman"/>
            </a:endParaRPr>
          </a:p>
          <a:p>
            <a:pPr marL="100965">
              <a:lnSpc>
                <a:spcPts val="1190"/>
              </a:lnSpc>
            </a:pPr>
            <a:r>
              <a:rPr sz="1200" dirty="0">
                <a:latin typeface="Times New Roman"/>
                <a:cs typeface="Times New Roman"/>
              </a:rPr>
              <a:t>6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71696" y="3297863"/>
            <a:ext cx="1524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Times New Roman"/>
                <a:cs typeface="Times New Roman"/>
              </a:rPr>
              <a:t>M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75510" y="3178801"/>
            <a:ext cx="3225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T=1 </a:t>
            </a:r>
            <a:r>
              <a:rPr sz="1200" spc="-5" dirty="0">
                <a:latin typeface="Times New Roman"/>
                <a:cs typeface="Times New Roman"/>
              </a:rPr>
              <a:t>berarti </a:t>
            </a:r>
            <a:r>
              <a:rPr sz="1200" i="1" spc="15" dirty="0">
                <a:latin typeface="Times New Roman"/>
                <a:cs typeface="Times New Roman"/>
              </a:rPr>
              <a:t>xP</a:t>
            </a:r>
            <a:r>
              <a:rPr sz="1200" spc="15" dirty="0">
                <a:latin typeface="Times New Roman"/>
                <a:cs typeface="Times New Roman"/>
              </a:rPr>
              <a:t>2 </a:t>
            </a:r>
            <a:r>
              <a:rPr sz="1200" dirty="0">
                <a:latin typeface="Symbol"/>
                <a:cs typeface="Symbol"/>
              </a:rPr>
              <a:t>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x</a:t>
            </a:r>
            <a:r>
              <a:rPr sz="1200" dirty="0">
                <a:latin typeface="Times New Roman"/>
                <a:cs typeface="Times New Roman"/>
              </a:rPr>
              <a:t>1</a:t>
            </a:r>
            <a:r>
              <a:rPr sz="1200" dirty="0">
                <a:latin typeface="Symbol"/>
                <a:cs typeface="Symbol"/>
              </a:rPr>
              <a:t>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800" i="1" spc="-7" baseline="34722" dirty="0">
                <a:latin typeface="Times New Roman"/>
                <a:cs typeface="Times New Roman"/>
              </a:rPr>
              <a:t>yMax </a:t>
            </a:r>
            <a:r>
              <a:rPr sz="1800" baseline="34722" dirty="0">
                <a:latin typeface="Symbol"/>
                <a:cs typeface="Symbol"/>
              </a:rPr>
              <a:t></a:t>
            </a:r>
            <a:r>
              <a:rPr sz="1800" baseline="34722" dirty="0">
                <a:latin typeface="Times New Roman"/>
                <a:cs typeface="Times New Roman"/>
              </a:rPr>
              <a:t> </a:t>
            </a:r>
            <a:r>
              <a:rPr sz="1800" i="1" spc="-52" baseline="34722" dirty="0">
                <a:latin typeface="Times New Roman"/>
                <a:cs typeface="Times New Roman"/>
              </a:rPr>
              <a:t>y</a:t>
            </a:r>
            <a:r>
              <a:rPr sz="1800" spc="-52" baseline="34722" dirty="0">
                <a:latin typeface="Times New Roman"/>
                <a:cs typeface="Times New Roman"/>
              </a:rPr>
              <a:t>1 </a:t>
            </a:r>
            <a:r>
              <a:rPr sz="1200" dirty="0">
                <a:latin typeface="Symbol"/>
                <a:cs typeface="Symbol"/>
              </a:rPr>
              <a:t></a:t>
            </a:r>
            <a:r>
              <a:rPr sz="1200" dirty="0">
                <a:latin typeface="Times New Roman"/>
                <a:cs typeface="Times New Roman"/>
              </a:rPr>
              <a:t> 5 </a:t>
            </a:r>
            <a:r>
              <a:rPr sz="1200" dirty="0">
                <a:latin typeface="Symbol"/>
                <a:cs typeface="Symbol"/>
              </a:rPr>
              <a:t>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800" baseline="34722" dirty="0">
                <a:latin typeface="Times New Roman"/>
                <a:cs typeface="Times New Roman"/>
              </a:rPr>
              <a:t>5 </a:t>
            </a:r>
            <a:r>
              <a:rPr sz="1800" baseline="34722" dirty="0">
                <a:latin typeface="Symbol"/>
                <a:cs typeface="Symbol"/>
              </a:rPr>
              <a:t></a:t>
            </a:r>
            <a:r>
              <a:rPr sz="1800" baseline="34722" dirty="0">
                <a:latin typeface="Times New Roman"/>
                <a:cs typeface="Times New Roman"/>
              </a:rPr>
              <a:t> 6 </a:t>
            </a:r>
            <a:r>
              <a:rPr sz="1200" dirty="0">
                <a:latin typeface="Symbol"/>
                <a:cs typeface="Symbol"/>
              </a:rPr>
              <a:t></a:t>
            </a:r>
            <a:r>
              <a:rPr sz="1200" spc="-20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4.25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00910" y="3726180"/>
            <a:ext cx="4690745" cy="737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Titik </a:t>
            </a:r>
            <a:r>
              <a:rPr sz="1200" spc="-10" dirty="0">
                <a:latin typeface="Times New Roman"/>
                <a:cs typeface="Times New Roman"/>
              </a:rPr>
              <a:t>potongnya </a:t>
            </a:r>
            <a:r>
              <a:rPr sz="1200" dirty="0">
                <a:latin typeface="Times New Roman"/>
                <a:cs typeface="Times New Roman"/>
              </a:rPr>
              <a:t>adalah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(4.25,5)</a:t>
            </a:r>
            <a:endParaRPr sz="1200">
              <a:latin typeface="Times New Roman"/>
              <a:cs typeface="Times New Roman"/>
            </a:endParaRPr>
          </a:p>
          <a:p>
            <a:pPr marL="12700" marR="5080">
              <a:lnSpc>
                <a:spcPct val="109700"/>
              </a:lnSpc>
              <a:spcBef>
                <a:spcPts val="1000"/>
              </a:spcBef>
            </a:pPr>
            <a:r>
              <a:rPr sz="1200" spc="-15" dirty="0">
                <a:latin typeface="Times New Roman"/>
                <a:cs typeface="Times New Roman"/>
              </a:rPr>
              <a:t>Ada </a:t>
            </a:r>
            <a:r>
              <a:rPr sz="1200" dirty="0">
                <a:latin typeface="Times New Roman"/>
                <a:cs typeface="Times New Roman"/>
              </a:rPr>
              <a:t>titik potong pada </a:t>
            </a:r>
            <a:r>
              <a:rPr sz="1200" spc="-5" dirty="0">
                <a:latin typeface="Times New Roman"/>
                <a:cs typeface="Times New Roman"/>
              </a:rPr>
              <a:t>garis P yaitu </a:t>
            </a:r>
            <a:r>
              <a:rPr sz="1200" dirty="0">
                <a:latin typeface="Times New Roman"/>
                <a:cs typeface="Times New Roman"/>
              </a:rPr>
              <a:t>(1, 0.67) , (1.25 ,1 ) , (4 , 4.7) , (4.25 , 5).  Pilih titik potong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terdapat </a:t>
            </a:r>
            <a:r>
              <a:rPr sz="1200" spc="-5" dirty="0">
                <a:latin typeface="Times New Roman"/>
                <a:cs typeface="Times New Roman"/>
              </a:rPr>
              <a:t>dalam </a:t>
            </a:r>
            <a:r>
              <a:rPr sz="1200" spc="-10" dirty="0">
                <a:latin typeface="Times New Roman"/>
                <a:cs typeface="Times New Roman"/>
              </a:rPr>
              <a:t>viewport </a:t>
            </a:r>
            <a:r>
              <a:rPr sz="1200" spc="-5" dirty="0">
                <a:latin typeface="Times New Roman"/>
                <a:cs typeface="Times New Roman"/>
              </a:rPr>
              <a:t>yaitu </a:t>
            </a:r>
            <a:r>
              <a:rPr sz="1200" dirty="0">
                <a:latin typeface="Times New Roman"/>
                <a:cs typeface="Times New Roman"/>
              </a:rPr>
              <a:t>(1.25 , 1) dan (4 ,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4.7)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98219" y="5505291"/>
            <a:ext cx="4861560" cy="0"/>
          </a:xfrm>
          <a:custGeom>
            <a:avLst/>
            <a:gdLst/>
            <a:ahLst/>
            <a:cxnLst/>
            <a:rect l="l" t="t" r="r" b="b"/>
            <a:pathLst>
              <a:path w="4861560">
                <a:moveTo>
                  <a:pt x="0" y="0"/>
                </a:moveTo>
                <a:lnTo>
                  <a:pt x="4861560" y="0"/>
                </a:lnTo>
              </a:path>
            </a:pathLst>
          </a:custGeom>
          <a:ln w="8242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01700" y="4914900"/>
            <a:ext cx="4970780" cy="4784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Contoh </a:t>
            </a:r>
            <a:r>
              <a:rPr sz="1200" b="1" dirty="0">
                <a:latin typeface="Times New Roman"/>
                <a:cs typeface="Times New Roman"/>
              </a:rPr>
              <a:t>Program </a:t>
            </a:r>
            <a:r>
              <a:rPr sz="1200" b="1" spc="-5" dirty="0">
                <a:latin typeface="Times New Roman"/>
                <a:cs typeface="Times New Roman"/>
              </a:rPr>
              <a:t>dalam Visual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Basic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290"/>
              </a:lnSpc>
              <a:spcBef>
                <a:spcPts val="1060"/>
              </a:spcBef>
            </a:pPr>
            <a:r>
              <a:rPr sz="1100" spc="-5" dirty="0">
                <a:latin typeface="Courier New"/>
                <a:cs typeface="Courier New"/>
              </a:rPr>
              <a:t>'Clipping routine for</a:t>
            </a:r>
            <a:r>
              <a:rPr sz="110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Cohen-SutherLand</a:t>
            </a:r>
            <a:endParaRPr sz="1100">
              <a:latin typeface="Courier New"/>
              <a:cs typeface="Courier New"/>
            </a:endParaRPr>
          </a:p>
          <a:p>
            <a:pPr marL="12700" marR="5080">
              <a:lnSpc>
                <a:spcPts val="1240"/>
              </a:lnSpc>
              <a:spcBef>
                <a:spcPts val="75"/>
              </a:spcBef>
              <a:tabLst>
                <a:tab pos="4957445" algn="l"/>
              </a:tabLst>
            </a:pPr>
            <a:r>
              <a:rPr sz="1100" spc="-5" dirty="0">
                <a:latin typeface="Courier New"/>
                <a:cs typeface="Courier New"/>
              </a:rPr>
              <a:t>' 	</a:t>
            </a:r>
            <a:r>
              <a:rPr sz="110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Function clipLine(l As line, r As</a:t>
            </a:r>
            <a:r>
              <a:rPr sz="1100" spc="5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line)</a:t>
            </a:r>
            <a:endParaRPr sz="1100">
              <a:latin typeface="Courier New"/>
              <a:cs typeface="Courier New"/>
            </a:endParaRPr>
          </a:p>
          <a:p>
            <a:pPr marL="12700" marR="3693160">
              <a:lnSpc>
                <a:spcPts val="1240"/>
              </a:lnSpc>
            </a:pPr>
            <a:r>
              <a:rPr sz="1100" spc="-5" dirty="0">
                <a:latin typeface="Courier New"/>
                <a:cs typeface="Courier New"/>
              </a:rPr>
              <a:t>Dim p1 As</a:t>
            </a:r>
            <a:r>
              <a:rPr sz="1100" spc="-5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Point  Dim p2 As</a:t>
            </a:r>
            <a:r>
              <a:rPr sz="1100" spc="-5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Point</a:t>
            </a:r>
            <a:endParaRPr sz="1100">
              <a:latin typeface="Courier New"/>
              <a:cs typeface="Courier New"/>
            </a:endParaRPr>
          </a:p>
          <a:p>
            <a:pPr marL="12700" marR="3776979" algn="just">
              <a:lnSpc>
                <a:spcPts val="1240"/>
              </a:lnSpc>
              <a:spcBef>
                <a:spcPts val="20"/>
              </a:spcBef>
            </a:pPr>
            <a:r>
              <a:rPr sz="1100" spc="-5" dirty="0">
                <a:latin typeface="Courier New"/>
                <a:cs typeface="Courier New"/>
              </a:rPr>
              <a:t>Dim c1 As</a:t>
            </a:r>
            <a:r>
              <a:rPr sz="1100" spc="-55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Code  Dim c2 As</a:t>
            </a:r>
            <a:r>
              <a:rPr sz="1100" spc="-55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Code  Dim t As</a:t>
            </a:r>
            <a:r>
              <a:rPr sz="1100" spc="-45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line</a:t>
            </a:r>
            <a:endParaRPr sz="1100">
              <a:latin typeface="Courier New"/>
              <a:cs typeface="Courier New"/>
            </a:endParaRPr>
          </a:p>
          <a:p>
            <a:pPr marL="12700" marR="3357879" algn="just">
              <a:lnSpc>
                <a:spcPts val="1240"/>
              </a:lnSpc>
              <a:spcBef>
                <a:spcPts val="20"/>
              </a:spcBef>
            </a:pPr>
            <a:r>
              <a:rPr sz="1100" spc="-5" dirty="0">
                <a:latin typeface="Courier New"/>
                <a:cs typeface="Courier New"/>
              </a:rPr>
              <a:t>Dim done As</a:t>
            </a:r>
            <a:r>
              <a:rPr sz="1100" spc="-3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Boolean  Dim draw As</a:t>
            </a:r>
            <a:r>
              <a:rPr sz="1100" spc="-3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Boolean  Dim m As</a:t>
            </a:r>
            <a:r>
              <a:rPr sz="1100" spc="-25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Variant</a:t>
            </a:r>
            <a:endParaRPr sz="1100">
              <a:latin typeface="Courier New"/>
              <a:cs typeface="Courier New"/>
            </a:endParaRPr>
          </a:p>
          <a:p>
            <a:pPr marL="12700" marR="3357879" algn="just">
              <a:lnSpc>
                <a:spcPts val="1240"/>
              </a:lnSpc>
              <a:spcBef>
                <a:spcPts val="20"/>
              </a:spcBef>
            </a:pPr>
            <a:r>
              <a:rPr sz="1100" spc="-5" dirty="0">
                <a:latin typeface="Courier New"/>
                <a:cs typeface="Courier New"/>
              </a:rPr>
              <a:t>'MsgBox</a:t>
            </a:r>
            <a:r>
              <a:rPr sz="1100" spc="-2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toString(l)  fixRegion</a:t>
            </a:r>
            <a:r>
              <a:rPr sz="1100" spc="-15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r</a:t>
            </a:r>
            <a:endParaRPr sz="1100">
              <a:latin typeface="Courier New"/>
              <a:cs typeface="Courier New"/>
            </a:endParaRPr>
          </a:p>
          <a:p>
            <a:pPr marL="12700" algn="just">
              <a:lnSpc>
                <a:spcPts val="1180"/>
              </a:lnSpc>
            </a:pPr>
            <a:r>
              <a:rPr sz="1100" spc="-5" dirty="0">
                <a:latin typeface="Courier New"/>
                <a:cs typeface="Courier New"/>
              </a:rPr>
              <a:t>p1 =</a:t>
            </a:r>
            <a:r>
              <a:rPr sz="1100" spc="-1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l.p1</a:t>
            </a:r>
            <a:endParaRPr sz="1100">
              <a:latin typeface="Courier New"/>
              <a:cs typeface="Courier New"/>
            </a:endParaRPr>
          </a:p>
          <a:p>
            <a:pPr marL="12700" marR="3944620">
              <a:lnSpc>
                <a:spcPts val="1240"/>
              </a:lnSpc>
              <a:spcBef>
                <a:spcPts val="75"/>
              </a:spcBef>
            </a:pPr>
            <a:r>
              <a:rPr sz="1100" spc="-5" dirty="0">
                <a:latin typeface="Courier New"/>
                <a:cs typeface="Courier New"/>
              </a:rPr>
              <a:t>p2 = l.p2  done =</a:t>
            </a:r>
            <a:r>
              <a:rPr sz="1100" spc="-6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False  draw =</a:t>
            </a:r>
            <a:r>
              <a:rPr sz="1100" spc="-6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False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ts val="1180"/>
              </a:lnSpc>
            </a:pPr>
            <a:r>
              <a:rPr sz="1100" spc="-5" dirty="0">
                <a:latin typeface="Courier New"/>
                <a:cs typeface="Courier New"/>
              </a:rPr>
              <a:t>While done =</a:t>
            </a:r>
            <a:r>
              <a:rPr sz="1100" spc="-1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False</a:t>
            </a:r>
            <a:endParaRPr sz="1100">
              <a:latin typeface="Courier New"/>
              <a:cs typeface="Courier New"/>
            </a:endParaRPr>
          </a:p>
          <a:p>
            <a:pPr marL="12700" marR="3357879">
              <a:lnSpc>
                <a:spcPts val="1240"/>
              </a:lnSpc>
              <a:spcBef>
                <a:spcPts val="80"/>
              </a:spcBef>
            </a:pPr>
            <a:r>
              <a:rPr sz="1100" spc="-5" dirty="0">
                <a:latin typeface="Courier New"/>
                <a:cs typeface="Courier New"/>
              </a:rPr>
              <a:t>c1 = getCode(p1,</a:t>
            </a:r>
            <a:r>
              <a:rPr sz="1100" spc="-3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r)  c2 = getCode(p2,</a:t>
            </a:r>
            <a:r>
              <a:rPr sz="1100" spc="-3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r)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ts val="1180"/>
              </a:lnSpc>
            </a:pPr>
            <a:r>
              <a:rPr sz="1100" spc="-5" dirty="0">
                <a:latin typeface="Courier New"/>
                <a:cs typeface="Courier New"/>
              </a:rPr>
              <a:t>If accept(c1, c2)</a:t>
            </a:r>
            <a:r>
              <a:rPr sz="1100" spc="-1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Then</a:t>
            </a:r>
            <a:endParaRPr sz="1100">
              <a:latin typeface="Courier New"/>
              <a:cs typeface="Courier New"/>
            </a:endParaRPr>
          </a:p>
          <a:p>
            <a:pPr marL="12700" marR="4028440">
              <a:lnSpc>
                <a:spcPts val="1240"/>
              </a:lnSpc>
              <a:spcBef>
                <a:spcPts val="75"/>
              </a:spcBef>
            </a:pPr>
            <a:r>
              <a:rPr sz="1100" spc="-5" dirty="0">
                <a:latin typeface="Courier New"/>
                <a:cs typeface="Courier New"/>
              </a:rPr>
              <a:t>done =</a:t>
            </a:r>
            <a:r>
              <a:rPr sz="1100" spc="-65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True  draw =</a:t>
            </a:r>
            <a:r>
              <a:rPr sz="1100" spc="-65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True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ts val="1180"/>
              </a:lnSpc>
            </a:pPr>
            <a:r>
              <a:rPr sz="1100" spc="-5" dirty="0">
                <a:latin typeface="Courier New"/>
                <a:cs typeface="Courier New"/>
              </a:rPr>
              <a:t>ElseIf reject(c1, c2) Then</a:t>
            </a:r>
            <a:endParaRPr sz="1100">
              <a:latin typeface="Courier New"/>
              <a:cs typeface="Courier New"/>
            </a:endParaRPr>
          </a:p>
          <a:p>
            <a:pPr marL="12700" marR="4028440">
              <a:lnSpc>
                <a:spcPts val="1240"/>
              </a:lnSpc>
              <a:spcBef>
                <a:spcPts val="80"/>
              </a:spcBef>
            </a:pPr>
            <a:r>
              <a:rPr sz="1100" spc="-5" dirty="0">
                <a:latin typeface="Courier New"/>
                <a:cs typeface="Courier New"/>
              </a:rPr>
              <a:t>done =</a:t>
            </a:r>
            <a:r>
              <a:rPr sz="1100" spc="-65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True  Else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ts val="1180"/>
              </a:lnSpc>
            </a:pPr>
            <a:r>
              <a:rPr sz="1100" spc="-5" dirty="0">
                <a:latin typeface="Courier New"/>
                <a:cs typeface="Courier New"/>
              </a:rPr>
              <a:t>110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ts val="1290"/>
              </a:lnSpc>
            </a:pPr>
            <a:r>
              <a:rPr sz="1100" spc="-5" dirty="0">
                <a:latin typeface="Courier New"/>
                <a:cs typeface="Courier New"/>
              </a:rPr>
              <a:t>If isInside(c1)</a:t>
            </a:r>
            <a:r>
              <a:rPr sz="1100" spc="-1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Then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57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881380"/>
            <a:ext cx="4528820" cy="5293360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3166745">
              <a:lnSpc>
                <a:spcPct val="94700"/>
              </a:lnSpc>
              <a:spcBef>
                <a:spcPts val="170"/>
              </a:spcBef>
            </a:pPr>
            <a:r>
              <a:rPr sz="1100" spc="-5" dirty="0">
                <a:latin typeface="Courier New"/>
                <a:cs typeface="Courier New"/>
              </a:rPr>
              <a:t>swapPts p1, p2  swapCodes c1,</a:t>
            </a:r>
            <a:r>
              <a:rPr sz="1100" spc="-4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c2  End</a:t>
            </a:r>
            <a:r>
              <a:rPr sz="1100" spc="-15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If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ts val="1200"/>
              </a:lnSpc>
            </a:pPr>
            <a:r>
              <a:rPr sz="1100" spc="-5" dirty="0">
                <a:latin typeface="Courier New"/>
                <a:cs typeface="Courier New"/>
              </a:rPr>
              <a:t>m = (p2.Y - p1.Y) / (p2.X -</a:t>
            </a:r>
            <a:r>
              <a:rPr sz="110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p1.X)</a:t>
            </a:r>
            <a:endParaRPr sz="1100">
              <a:latin typeface="Courier New"/>
              <a:cs typeface="Courier New"/>
            </a:endParaRPr>
          </a:p>
          <a:p>
            <a:pPr marL="12700" marR="3250565">
              <a:lnSpc>
                <a:spcPts val="1260"/>
              </a:lnSpc>
              <a:spcBef>
                <a:spcPts val="50"/>
              </a:spcBef>
            </a:pPr>
            <a:r>
              <a:rPr sz="1100" spc="-5" dirty="0">
                <a:latin typeface="Courier New"/>
                <a:cs typeface="Courier New"/>
              </a:rPr>
              <a:t>If c1.c(1)</a:t>
            </a:r>
            <a:r>
              <a:rPr sz="1100" spc="-45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Then  'crosses</a:t>
            </a:r>
            <a:r>
              <a:rPr sz="1100" spc="-2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left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ts val="1165"/>
              </a:lnSpc>
            </a:pPr>
            <a:r>
              <a:rPr sz="1100" spc="-5" dirty="0">
                <a:latin typeface="Courier New"/>
                <a:cs typeface="Courier New"/>
              </a:rPr>
              <a:t>p1.Y = p1.Y + (r.p1.X - p1.X) *</a:t>
            </a:r>
            <a:r>
              <a:rPr sz="110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m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ts val="1240"/>
              </a:lnSpc>
            </a:pPr>
            <a:r>
              <a:rPr sz="1100" spc="-5" dirty="0">
                <a:latin typeface="Courier New"/>
                <a:cs typeface="Courier New"/>
              </a:rPr>
              <a:t>p1.X =</a:t>
            </a:r>
            <a:r>
              <a:rPr sz="1100" spc="-1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r.p1.X</a:t>
            </a:r>
            <a:endParaRPr sz="1100">
              <a:latin typeface="Courier New"/>
              <a:cs typeface="Courier New"/>
            </a:endParaRPr>
          </a:p>
          <a:p>
            <a:pPr marL="12700" marR="2915285">
              <a:lnSpc>
                <a:spcPts val="1260"/>
              </a:lnSpc>
              <a:spcBef>
                <a:spcPts val="50"/>
              </a:spcBef>
            </a:pPr>
            <a:r>
              <a:rPr sz="1100" spc="-5" dirty="0">
                <a:latin typeface="Courier New"/>
                <a:cs typeface="Courier New"/>
              </a:rPr>
              <a:t>ElseIf c1.c(2)</a:t>
            </a:r>
            <a:r>
              <a:rPr sz="1100" spc="-25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Then  'crosses</a:t>
            </a:r>
            <a:r>
              <a:rPr sz="1100" spc="-15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right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ts val="1165"/>
              </a:lnSpc>
            </a:pPr>
            <a:r>
              <a:rPr sz="1100" spc="-5" dirty="0">
                <a:latin typeface="Courier New"/>
                <a:cs typeface="Courier New"/>
              </a:rPr>
              <a:t>p1.Y = p1.Y + (r.p2.X - p1.X) *</a:t>
            </a:r>
            <a:r>
              <a:rPr sz="110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m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ts val="1250"/>
              </a:lnSpc>
            </a:pPr>
            <a:r>
              <a:rPr sz="1100" spc="-5" dirty="0">
                <a:latin typeface="Courier New"/>
                <a:cs typeface="Courier New"/>
              </a:rPr>
              <a:t>p1.X =</a:t>
            </a:r>
            <a:r>
              <a:rPr sz="1100" spc="-1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r.p2.X</a:t>
            </a:r>
            <a:endParaRPr sz="1100">
              <a:latin typeface="Courier New"/>
              <a:cs typeface="Courier New"/>
            </a:endParaRPr>
          </a:p>
          <a:p>
            <a:pPr marL="12700" marR="2915285">
              <a:lnSpc>
                <a:spcPts val="1240"/>
              </a:lnSpc>
              <a:spcBef>
                <a:spcPts val="80"/>
              </a:spcBef>
            </a:pPr>
            <a:r>
              <a:rPr sz="1100" spc="-5" dirty="0">
                <a:latin typeface="Courier New"/>
                <a:cs typeface="Courier New"/>
              </a:rPr>
              <a:t>ElseIf c1.c(3)</a:t>
            </a:r>
            <a:r>
              <a:rPr sz="1100" spc="-25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Then  'crosses</a:t>
            </a:r>
            <a:r>
              <a:rPr sz="1100" spc="-15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bottom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ts val="1180"/>
              </a:lnSpc>
            </a:pPr>
            <a:r>
              <a:rPr sz="1100" spc="-5" dirty="0">
                <a:latin typeface="Courier New"/>
                <a:cs typeface="Courier New"/>
              </a:rPr>
              <a:t>p1.X = p1.X + (r.p1.Y - p1.Y) /</a:t>
            </a:r>
            <a:r>
              <a:rPr sz="110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m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ts val="1250"/>
              </a:lnSpc>
            </a:pPr>
            <a:r>
              <a:rPr sz="1100" spc="-5" dirty="0">
                <a:latin typeface="Courier New"/>
                <a:cs typeface="Courier New"/>
              </a:rPr>
              <a:t>p1.Y =</a:t>
            </a:r>
            <a:r>
              <a:rPr sz="1100" spc="-1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r.p1.Y</a:t>
            </a:r>
            <a:endParaRPr sz="1100">
              <a:latin typeface="Courier New"/>
              <a:cs typeface="Courier New"/>
            </a:endParaRPr>
          </a:p>
          <a:p>
            <a:pPr marL="12700" marR="2915285">
              <a:lnSpc>
                <a:spcPts val="1240"/>
              </a:lnSpc>
              <a:spcBef>
                <a:spcPts val="70"/>
              </a:spcBef>
            </a:pPr>
            <a:r>
              <a:rPr sz="1100" spc="-5" dirty="0">
                <a:latin typeface="Courier New"/>
                <a:cs typeface="Courier New"/>
              </a:rPr>
              <a:t>ElseIf c1.c(4)</a:t>
            </a:r>
            <a:r>
              <a:rPr sz="1100" spc="-25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Then  'crosses</a:t>
            </a:r>
            <a:r>
              <a:rPr sz="1100" spc="-15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bottom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ts val="1180"/>
              </a:lnSpc>
            </a:pPr>
            <a:r>
              <a:rPr sz="1100" spc="-5" dirty="0">
                <a:latin typeface="Courier New"/>
                <a:cs typeface="Courier New"/>
              </a:rPr>
              <a:t>p1.X = p1.X + (r.p2.Y - p1.Y) /</a:t>
            </a:r>
            <a:r>
              <a:rPr sz="110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m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ts val="1250"/>
              </a:lnSpc>
            </a:pPr>
            <a:r>
              <a:rPr sz="1100" spc="-5" dirty="0">
                <a:latin typeface="Courier New"/>
                <a:cs typeface="Courier New"/>
              </a:rPr>
              <a:t>p1.Y =</a:t>
            </a:r>
            <a:r>
              <a:rPr sz="1100" spc="-1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r.p2.Y</a:t>
            </a:r>
            <a:endParaRPr sz="1100">
              <a:latin typeface="Courier New"/>
              <a:cs typeface="Courier New"/>
            </a:endParaRPr>
          </a:p>
          <a:p>
            <a:pPr marL="12700" marR="4004945" algn="just">
              <a:lnSpc>
                <a:spcPct val="94700"/>
              </a:lnSpc>
              <a:spcBef>
                <a:spcPts val="30"/>
              </a:spcBef>
            </a:pPr>
            <a:r>
              <a:rPr sz="1100" spc="-5" dirty="0">
                <a:latin typeface="Courier New"/>
                <a:cs typeface="Courier New"/>
              </a:rPr>
              <a:t>End</a:t>
            </a:r>
            <a:r>
              <a:rPr sz="1100" spc="-8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If  End</a:t>
            </a:r>
            <a:r>
              <a:rPr sz="1100" spc="-8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If  Wend</a:t>
            </a:r>
            <a:endParaRPr sz="1100">
              <a:latin typeface="Courier New"/>
              <a:cs typeface="Courier New"/>
            </a:endParaRPr>
          </a:p>
          <a:p>
            <a:pPr marL="12700" marR="3753485">
              <a:lnSpc>
                <a:spcPts val="1240"/>
              </a:lnSpc>
              <a:spcBef>
                <a:spcPts val="25"/>
              </a:spcBef>
            </a:pPr>
            <a:r>
              <a:rPr sz="1100" spc="-5" dirty="0">
                <a:latin typeface="Courier New"/>
                <a:cs typeface="Courier New"/>
              </a:rPr>
              <a:t>t.p1 =</a:t>
            </a:r>
            <a:r>
              <a:rPr sz="1100" spc="-7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p1  t.p2 =</a:t>
            </a:r>
            <a:r>
              <a:rPr sz="1100" spc="-75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p2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ts val="1190"/>
              </a:lnSpc>
            </a:pPr>
            <a:r>
              <a:rPr sz="1100" spc="-5" dirty="0">
                <a:latin typeface="Courier New"/>
                <a:cs typeface="Courier New"/>
              </a:rPr>
              <a:t>t.c =</a:t>
            </a:r>
            <a:r>
              <a:rPr sz="1100" spc="-75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l.c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ts val="1240"/>
              </a:lnSpc>
            </a:pPr>
            <a:r>
              <a:rPr sz="1100" spc="-5" dirty="0">
                <a:latin typeface="Courier New"/>
                <a:cs typeface="Courier New"/>
              </a:rPr>
              <a:t>If draw</a:t>
            </a:r>
            <a:r>
              <a:rPr sz="1100" spc="-1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Then</a:t>
            </a:r>
            <a:endParaRPr sz="1100">
              <a:latin typeface="Courier New"/>
              <a:cs typeface="Courier New"/>
            </a:endParaRPr>
          </a:p>
          <a:p>
            <a:pPr marL="12700" marR="1741805">
              <a:lnSpc>
                <a:spcPct val="94700"/>
              </a:lnSpc>
              <a:spcBef>
                <a:spcPts val="30"/>
              </a:spcBef>
            </a:pPr>
            <a:r>
              <a:rPr sz="1100" spc="-5" dirty="0">
                <a:latin typeface="Courier New"/>
                <a:cs typeface="Courier New"/>
              </a:rPr>
              <a:t>drawLine t, 0, Form1.Picture1  Form1.List2.AddItem (toString(t))  End</a:t>
            </a:r>
            <a:r>
              <a:rPr sz="1100" spc="-1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If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ts val="1240"/>
              </a:lnSpc>
            </a:pPr>
            <a:r>
              <a:rPr sz="1100" spc="-5" dirty="0">
                <a:latin typeface="Courier New"/>
                <a:cs typeface="Courier New"/>
              </a:rPr>
              <a:t>End</a:t>
            </a:r>
            <a:r>
              <a:rPr sz="1100" spc="-1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Function</a:t>
            </a:r>
            <a:endParaRPr sz="1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Times New Roman"/>
                <a:cs typeface="Times New Roman"/>
              </a:rPr>
              <a:t>Contoh: Penerapan clipping </a:t>
            </a:r>
            <a:r>
              <a:rPr sz="1200" spc="-5" dirty="0">
                <a:latin typeface="Times New Roman"/>
                <a:cs typeface="Times New Roman"/>
              </a:rPr>
              <a:t>Cohen-Sutherland dengan menggunakan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VB.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3820" y="9558019"/>
            <a:ext cx="23126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Times New Roman"/>
                <a:cs typeface="Times New Roman"/>
              </a:rPr>
              <a:t>Gambar 4.8 Output </a:t>
            </a:r>
            <a:r>
              <a:rPr sz="1100" b="1" dirty="0">
                <a:latin typeface="Times New Roman"/>
                <a:cs typeface="Times New Roman"/>
              </a:rPr>
              <a:t>Program</a:t>
            </a:r>
            <a:r>
              <a:rPr sz="1100" b="1" spc="-60" dirty="0">
                <a:latin typeface="Times New Roman"/>
                <a:cs typeface="Times New Roman"/>
              </a:rPr>
              <a:t> </a:t>
            </a:r>
            <a:r>
              <a:rPr sz="1100" b="1" i="1" spc="-5" dirty="0">
                <a:latin typeface="Times New Roman"/>
                <a:cs typeface="Times New Roman"/>
              </a:rPr>
              <a:t>Clipping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56422" y="6322059"/>
            <a:ext cx="3835908" cy="3097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58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59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901547" y="891590"/>
            <a:ext cx="5759450" cy="841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Algoritma Clipping Garis</a:t>
            </a:r>
            <a:r>
              <a:rPr sz="1200" b="1" spc="1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Liang-Barsky</a:t>
            </a:r>
            <a:endParaRPr sz="1200">
              <a:latin typeface="Times New Roman"/>
              <a:cs typeface="Times New Roman"/>
            </a:endParaRPr>
          </a:p>
          <a:p>
            <a:pPr marL="12700" marR="5715" indent="457200" algn="just">
              <a:lnSpc>
                <a:spcPct val="143800"/>
              </a:lnSpc>
              <a:spcBef>
                <a:spcPts val="965"/>
              </a:spcBef>
            </a:pPr>
            <a:r>
              <a:rPr sz="1200" spc="-5" dirty="0">
                <a:latin typeface="Times New Roman"/>
                <a:cs typeface="Times New Roman"/>
              </a:rPr>
              <a:t>Liang-Barsky </a:t>
            </a:r>
            <a:r>
              <a:rPr sz="1200" dirty="0">
                <a:latin typeface="Times New Roman"/>
                <a:cs typeface="Times New Roman"/>
              </a:rPr>
              <a:t>menemukan algoritma </a:t>
            </a:r>
            <a:r>
              <a:rPr sz="1200" i="1" spc="-5" dirty="0">
                <a:latin typeface="Times New Roman"/>
                <a:cs typeface="Times New Roman"/>
              </a:rPr>
              <a:t>clipping </a:t>
            </a:r>
            <a:r>
              <a:rPr sz="1200" spc="-5" dirty="0">
                <a:latin typeface="Times New Roman"/>
                <a:cs typeface="Times New Roman"/>
              </a:rPr>
              <a:t>garis yang </a:t>
            </a:r>
            <a:r>
              <a:rPr sz="1200" dirty="0">
                <a:latin typeface="Times New Roman"/>
                <a:cs typeface="Times New Roman"/>
              </a:rPr>
              <a:t>lebih </a:t>
            </a:r>
            <a:r>
              <a:rPr sz="1200" spc="-5" dirty="0">
                <a:latin typeface="Times New Roman"/>
                <a:cs typeface="Times New Roman"/>
              </a:rPr>
              <a:t>cepat. </a:t>
            </a:r>
            <a:r>
              <a:rPr sz="1200" i="1" spc="-5" dirty="0">
                <a:latin typeface="Times New Roman"/>
                <a:cs typeface="Times New Roman"/>
              </a:rPr>
              <a:t>Clipping </a:t>
            </a:r>
            <a:r>
              <a:rPr sz="1200" spc="-10" dirty="0">
                <a:latin typeface="Times New Roman"/>
                <a:cs typeface="Times New Roman"/>
              </a:rPr>
              <a:t>yang  </a:t>
            </a:r>
            <a:r>
              <a:rPr sz="1200" dirty="0">
                <a:latin typeface="Times New Roman"/>
                <a:cs typeface="Times New Roman"/>
              </a:rPr>
              <a:t>lebih </a:t>
            </a:r>
            <a:r>
              <a:rPr sz="1200" spc="-5" dirty="0">
                <a:latin typeface="Times New Roman"/>
                <a:cs typeface="Times New Roman"/>
              </a:rPr>
              <a:t>cepat dikembangkan berdasarkan persamaan parametrik </a:t>
            </a:r>
            <a:r>
              <a:rPr sz="1200" dirty="0">
                <a:latin typeface="Times New Roman"/>
                <a:cs typeface="Times New Roman"/>
              </a:rPr>
              <a:t>dari </a:t>
            </a:r>
            <a:r>
              <a:rPr sz="1200" spc="-5" dirty="0">
                <a:latin typeface="Times New Roman"/>
                <a:cs typeface="Times New Roman"/>
              </a:rPr>
              <a:t>segmen garis dapat </a:t>
            </a:r>
            <a:r>
              <a:rPr sz="1200" dirty="0">
                <a:latin typeface="Times New Roman"/>
                <a:cs typeface="Times New Roman"/>
              </a:rPr>
              <a:t>ditulis  dalam </a:t>
            </a:r>
            <a:r>
              <a:rPr sz="1200" spc="-5" dirty="0">
                <a:latin typeface="Times New Roman"/>
                <a:cs typeface="Times New Roman"/>
              </a:rPr>
              <a:t>bentuk:</a:t>
            </a:r>
            <a:endParaRPr sz="1200">
              <a:latin typeface="Times New Roman"/>
              <a:cs typeface="Times New Roman"/>
            </a:endParaRPr>
          </a:p>
          <a:p>
            <a:pPr marL="2468880" marR="2461895" algn="just">
              <a:lnSpc>
                <a:spcPct val="212500"/>
              </a:lnSpc>
              <a:spcBef>
                <a:spcPts val="25"/>
              </a:spcBef>
            </a:pPr>
            <a:r>
              <a:rPr sz="1200" dirty="0">
                <a:latin typeface="Times New Roman"/>
                <a:cs typeface="Times New Roman"/>
              </a:rPr>
              <a:t>x = x1 +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u.dx  y = </a:t>
            </a:r>
            <a:r>
              <a:rPr sz="1200" spc="-15" dirty="0">
                <a:latin typeface="Times New Roman"/>
                <a:cs typeface="Times New Roman"/>
              </a:rPr>
              <a:t>y1 </a:t>
            </a:r>
            <a:r>
              <a:rPr sz="1200" dirty="0">
                <a:latin typeface="Times New Roman"/>
                <a:cs typeface="Times New Roman"/>
              </a:rPr>
              <a:t>+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u.dy</a:t>
            </a:r>
            <a:endParaRPr sz="1200">
              <a:latin typeface="Times New Roman"/>
              <a:cs typeface="Times New Roman"/>
            </a:endParaRPr>
          </a:p>
          <a:p>
            <a:pPr marL="12700" marR="307975" algn="just">
              <a:lnSpc>
                <a:spcPct val="212500"/>
              </a:lnSpc>
              <a:spcBef>
                <a:spcPts val="20"/>
              </a:spcBef>
            </a:pPr>
            <a:r>
              <a:rPr sz="1200" dirty="0">
                <a:latin typeface="Times New Roman"/>
                <a:cs typeface="Times New Roman"/>
              </a:rPr>
              <a:t>Dimana dx = x2 – x1 </a:t>
            </a:r>
            <a:r>
              <a:rPr sz="1200" spc="-10" dirty="0">
                <a:latin typeface="Times New Roman"/>
                <a:cs typeface="Times New Roman"/>
              </a:rPr>
              <a:t>dan </a:t>
            </a:r>
            <a:r>
              <a:rPr sz="1200" dirty="0">
                <a:latin typeface="Times New Roman"/>
                <a:cs typeface="Times New Roman"/>
              </a:rPr>
              <a:t>dy = </a:t>
            </a:r>
            <a:r>
              <a:rPr sz="1200" spc="-10" dirty="0">
                <a:latin typeface="Times New Roman"/>
                <a:cs typeface="Times New Roman"/>
              </a:rPr>
              <a:t>y2-y1. </a:t>
            </a:r>
            <a:r>
              <a:rPr sz="1200" dirty="0">
                <a:latin typeface="Times New Roman"/>
                <a:cs typeface="Times New Roman"/>
              </a:rPr>
              <a:t>Dimana </a:t>
            </a:r>
            <a:r>
              <a:rPr sz="1200" spc="-5" dirty="0">
                <a:latin typeface="Times New Roman"/>
                <a:cs typeface="Times New Roman"/>
              </a:rPr>
              <a:t>nilai </a:t>
            </a:r>
            <a:r>
              <a:rPr sz="1200" dirty="0">
                <a:latin typeface="Times New Roman"/>
                <a:cs typeface="Times New Roman"/>
              </a:rPr>
              <a:t>u Є [0,1]. </a:t>
            </a:r>
            <a:r>
              <a:rPr sz="1200" spc="-5" dirty="0">
                <a:latin typeface="Times New Roman"/>
                <a:cs typeface="Times New Roman"/>
              </a:rPr>
              <a:t>Menurut Liang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Barsky  </a:t>
            </a:r>
            <a:r>
              <a:rPr sz="1200" dirty="0">
                <a:latin typeface="Times New Roman"/>
                <a:cs typeface="Times New Roman"/>
              </a:rPr>
              <a:t>bentuk </a:t>
            </a:r>
            <a:r>
              <a:rPr sz="1200" spc="-5" dirty="0">
                <a:latin typeface="Times New Roman"/>
                <a:cs typeface="Times New Roman"/>
              </a:rPr>
              <a:t>pertidaksamaan </a:t>
            </a:r>
            <a:r>
              <a:rPr sz="1200" spc="-10" dirty="0">
                <a:latin typeface="Times New Roman"/>
                <a:cs typeface="Times New Roman"/>
              </a:rPr>
              <a:t>sebagai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berkut:</a:t>
            </a:r>
            <a:endParaRPr sz="1200">
              <a:latin typeface="Times New Roman"/>
              <a:cs typeface="Times New Roman"/>
            </a:endParaRPr>
          </a:p>
          <a:p>
            <a:pPr marL="1905000" marR="1895475" algn="just">
              <a:lnSpc>
                <a:spcPct val="212500"/>
              </a:lnSpc>
              <a:spcBef>
                <a:spcPts val="20"/>
              </a:spcBef>
            </a:pPr>
            <a:r>
              <a:rPr sz="1200" dirty="0">
                <a:latin typeface="Times New Roman"/>
                <a:cs typeface="Times New Roman"/>
              </a:rPr>
              <a:t>xwmin &lt;= x1 + u.dx &lt;=</a:t>
            </a:r>
            <a:r>
              <a:rPr sz="1200" spc="-9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xwmax  ywmin </a:t>
            </a:r>
            <a:r>
              <a:rPr sz="1200" dirty="0">
                <a:latin typeface="Times New Roman"/>
                <a:cs typeface="Times New Roman"/>
              </a:rPr>
              <a:t>&lt;= </a:t>
            </a:r>
            <a:r>
              <a:rPr sz="1200" spc="-20" dirty="0">
                <a:latin typeface="Times New Roman"/>
                <a:cs typeface="Times New Roman"/>
              </a:rPr>
              <a:t>y1 </a:t>
            </a:r>
            <a:r>
              <a:rPr sz="1200" dirty="0">
                <a:latin typeface="Times New Roman"/>
                <a:cs typeface="Times New Roman"/>
              </a:rPr>
              <a:t>+ </a:t>
            </a:r>
            <a:r>
              <a:rPr sz="1200" spc="5" dirty="0">
                <a:latin typeface="Times New Roman"/>
                <a:cs typeface="Times New Roman"/>
              </a:rPr>
              <a:t>u.dy </a:t>
            </a:r>
            <a:r>
              <a:rPr sz="1200" dirty="0">
                <a:latin typeface="Times New Roman"/>
                <a:cs typeface="Times New Roman"/>
              </a:rPr>
              <a:t>&lt;=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ywmax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Dengan</a:t>
            </a:r>
            <a:endParaRPr sz="1200">
              <a:latin typeface="Times New Roman"/>
              <a:cs typeface="Times New Roman"/>
            </a:endParaRPr>
          </a:p>
          <a:p>
            <a:pPr marL="12700" marR="2210435" indent="2202180">
              <a:lnSpc>
                <a:spcPts val="3080"/>
              </a:lnSpc>
              <a:spcBef>
                <a:spcPts val="355"/>
              </a:spcBef>
            </a:pPr>
            <a:r>
              <a:rPr sz="1200" dirty="0">
                <a:latin typeface="Times New Roman"/>
                <a:cs typeface="Times New Roman"/>
              </a:rPr>
              <a:t>u.pk &lt;= qk,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k=1,2,3,4  Dimana </a:t>
            </a:r>
            <a:r>
              <a:rPr sz="1200" spc="-5" dirty="0">
                <a:latin typeface="Times New Roman"/>
                <a:cs typeface="Times New Roman"/>
              </a:rPr>
              <a:t>parameter </a:t>
            </a:r>
            <a:r>
              <a:rPr sz="1200" dirty="0">
                <a:latin typeface="Times New Roman"/>
                <a:cs typeface="Times New Roman"/>
              </a:rPr>
              <a:t>p </a:t>
            </a:r>
            <a:r>
              <a:rPr sz="1200" spc="-10" dirty="0">
                <a:latin typeface="Times New Roman"/>
                <a:cs typeface="Times New Roman"/>
              </a:rPr>
              <a:t>dan </a:t>
            </a:r>
            <a:r>
              <a:rPr sz="1200" dirty="0">
                <a:latin typeface="Times New Roman"/>
                <a:cs typeface="Times New Roman"/>
              </a:rPr>
              <a:t>q ditentukan </a:t>
            </a:r>
            <a:r>
              <a:rPr sz="1200" spc="-10" dirty="0">
                <a:latin typeface="Times New Roman"/>
                <a:cs typeface="Times New Roman"/>
              </a:rPr>
              <a:t>sebagai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berikut: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k = 1 (Kiri): p1 = </a:t>
            </a:r>
            <a:r>
              <a:rPr sz="1200" spc="-5" dirty="0">
                <a:latin typeface="Times New Roman"/>
                <a:cs typeface="Times New Roman"/>
              </a:rPr>
              <a:t>-dx, </a:t>
            </a:r>
            <a:r>
              <a:rPr sz="1200" dirty="0">
                <a:latin typeface="Times New Roman"/>
                <a:cs typeface="Times New Roman"/>
              </a:rPr>
              <a:t>q1=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x1-xwmin</a:t>
            </a:r>
            <a:endParaRPr sz="1200">
              <a:latin typeface="Times New Roman"/>
              <a:cs typeface="Times New Roman"/>
            </a:endParaRPr>
          </a:p>
          <a:p>
            <a:pPr marL="1651000" marR="1621155" indent="-26034" algn="just">
              <a:lnSpc>
                <a:spcPct val="213200"/>
              </a:lnSpc>
              <a:spcBef>
                <a:spcPts val="10"/>
              </a:spcBef>
            </a:pPr>
            <a:r>
              <a:rPr sz="1200" dirty="0">
                <a:latin typeface="Times New Roman"/>
                <a:cs typeface="Times New Roman"/>
              </a:rPr>
              <a:t>k = 2 (Kanan): p2 = dx, q2= xwmax –</a:t>
            </a:r>
            <a:r>
              <a:rPr sz="1200" spc="-1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x1  k = 3 </a:t>
            </a:r>
            <a:r>
              <a:rPr sz="1200" spc="-5" dirty="0">
                <a:latin typeface="Times New Roman"/>
                <a:cs typeface="Times New Roman"/>
              </a:rPr>
              <a:t>(Bawah): </a:t>
            </a:r>
            <a:r>
              <a:rPr sz="1200" dirty="0">
                <a:latin typeface="Times New Roman"/>
                <a:cs typeface="Times New Roman"/>
              </a:rPr>
              <a:t>p3 = </a:t>
            </a:r>
            <a:r>
              <a:rPr sz="1200" spc="-10" dirty="0">
                <a:latin typeface="Times New Roman"/>
                <a:cs typeface="Times New Roman"/>
              </a:rPr>
              <a:t>-dy, </a:t>
            </a:r>
            <a:r>
              <a:rPr sz="1200" dirty="0">
                <a:latin typeface="Times New Roman"/>
                <a:cs typeface="Times New Roman"/>
              </a:rPr>
              <a:t>q3= </a:t>
            </a:r>
            <a:r>
              <a:rPr sz="1200" spc="-5" dirty="0">
                <a:latin typeface="Times New Roman"/>
                <a:cs typeface="Times New Roman"/>
              </a:rPr>
              <a:t>y1-ywmin  </a:t>
            </a:r>
            <a:r>
              <a:rPr sz="1200" dirty="0">
                <a:latin typeface="Times New Roman"/>
                <a:cs typeface="Times New Roman"/>
              </a:rPr>
              <a:t>k = 4 </a:t>
            </a:r>
            <a:r>
              <a:rPr sz="1200" spc="-5" dirty="0">
                <a:latin typeface="Times New Roman"/>
                <a:cs typeface="Times New Roman"/>
              </a:rPr>
              <a:t>(Atas): </a:t>
            </a:r>
            <a:r>
              <a:rPr sz="1200" dirty="0">
                <a:latin typeface="Times New Roman"/>
                <a:cs typeface="Times New Roman"/>
              </a:rPr>
              <a:t>p4 = </a:t>
            </a:r>
            <a:r>
              <a:rPr sz="1200" spc="-5" dirty="0">
                <a:latin typeface="Times New Roman"/>
                <a:cs typeface="Times New Roman"/>
              </a:rPr>
              <a:t>dy, </a:t>
            </a:r>
            <a:r>
              <a:rPr sz="1200" dirty="0">
                <a:latin typeface="Times New Roman"/>
                <a:cs typeface="Times New Roman"/>
              </a:rPr>
              <a:t>q4=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ywmax-y1</a:t>
            </a:r>
            <a:endParaRPr sz="12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43700"/>
              </a:lnSpc>
              <a:spcBef>
                <a:spcPts val="995"/>
              </a:spcBef>
            </a:pPr>
            <a:r>
              <a:rPr sz="1200" spc="-5" dirty="0">
                <a:latin typeface="Times New Roman"/>
                <a:cs typeface="Times New Roman"/>
              </a:rPr>
              <a:t>Garis yang </a:t>
            </a:r>
            <a:r>
              <a:rPr sz="1200" dirty="0">
                <a:latin typeface="Times New Roman"/>
                <a:cs typeface="Times New Roman"/>
              </a:rPr>
              <a:t>sejajar </a:t>
            </a:r>
            <a:r>
              <a:rPr sz="1200" spc="-5" dirty="0">
                <a:latin typeface="Times New Roman"/>
                <a:cs typeface="Times New Roman"/>
              </a:rPr>
              <a:t>dengan salah </a:t>
            </a:r>
            <a:r>
              <a:rPr sz="1200" dirty="0">
                <a:latin typeface="Times New Roman"/>
                <a:cs typeface="Times New Roman"/>
              </a:rPr>
              <a:t>satu </a:t>
            </a:r>
            <a:r>
              <a:rPr sz="1200" spc="-5" dirty="0">
                <a:latin typeface="Times New Roman"/>
                <a:cs typeface="Times New Roman"/>
              </a:rPr>
              <a:t>batas </a:t>
            </a:r>
            <a:r>
              <a:rPr sz="1200" i="1" dirty="0">
                <a:latin typeface="Times New Roman"/>
                <a:cs typeface="Times New Roman"/>
              </a:rPr>
              <a:t>clipping </a:t>
            </a:r>
            <a:r>
              <a:rPr sz="1200" spc="-5" dirty="0">
                <a:latin typeface="Times New Roman"/>
                <a:cs typeface="Times New Roman"/>
              </a:rPr>
              <a:t>mempunyai </a:t>
            </a:r>
            <a:r>
              <a:rPr sz="1200" dirty="0">
                <a:latin typeface="Times New Roman"/>
                <a:cs typeface="Times New Roman"/>
              </a:rPr>
              <a:t>pk = 0 untuk </a:t>
            </a:r>
            <a:r>
              <a:rPr sz="1200" spc="-5" dirty="0">
                <a:latin typeface="Times New Roman"/>
                <a:cs typeface="Times New Roman"/>
              </a:rPr>
              <a:t>nilai </a:t>
            </a:r>
            <a:r>
              <a:rPr sz="1200" dirty="0">
                <a:latin typeface="Times New Roman"/>
                <a:cs typeface="Times New Roman"/>
              </a:rPr>
              <a:t>k=1,2,3,4  </a:t>
            </a:r>
            <a:r>
              <a:rPr sz="1200" spc="-5" dirty="0">
                <a:latin typeface="Times New Roman"/>
                <a:cs typeface="Times New Roman"/>
              </a:rPr>
              <a:t>yaitu </a:t>
            </a:r>
            <a:r>
              <a:rPr sz="1200" i="1" dirty="0">
                <a:latin typeface="Times New Roman"/>
                <a:cs typeface="Times New Roman"/>
              </a:rPr>
              <a:t>left</a:t>
            </a:r>
            <a:r>
              <a:rPr sz="1200" dirty="0">
                <a:latin typeface="Times New Roman"/>
                <a:cs typeface="Times New Roman"/>
              </a:rPr>
              <a:t>, </a:t>
            </a:r>
            <a:r>
              <a:rPr sz="1200" i="1" dirty="0">
                <a:latin typeface="Times New Roman"/>
                <a:cs typeface="Times New Roman"/>
              </a:rPr>
              <a:t>right</a:t>
            </a:r>
            <a:r>
              <a:rPr sz="1200" dirty="0">
                <a:latin typeface="Times New Roman"/>
                <a:cs typeface="Times New Roman"/>
              </a:rPr>
              <a:t>, </a:t>
            </a:r>
            <a:r>
              <a:rPr sz="1200" i="1" spc="-5" dirty="0">
                <a:latin typeface="Times New Roman"/>
                <a:cs typeface="Times New Roman"/>
              </a:rPr>
              <a:t>bottom</a:t>
            </a:r>
            <a:r>
              <a:rPr sz="1200" spc="-5" dirty="0">
                <a:latin typeface="Times New Roman"/>
                <a:cs typeface="Times New Roman"/>
              </a:rPr>
              <a:t>,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i="1" dirty="0">
                <a:latin typeface="Times New Roman"/>
                <a:cs typeface="Times New Roman"/>
              </a:rPr>
              <a:t>top</a:t>
            </a:r>
            <a:r>
              <a:rPr sz="1200" dirty="0">
                <a:latin typeface="Times New Roman"/>
                <a:cs typeface="Times New Roman"/>
              </a:rPr>
              <a:t>. </a:t>
            </a:r>
            <a:r>
              <a:rPr sz="1200" spc="-5" dirty="0">
                <a:latin typeface="Times New Roman"/>
                <a:cs typeface="Times New Roman"/>
              </a:rPr>
              <a:t>Untuk </a:t>
            </a:r>
            <a:r>
              <a:rPr sz="1200" dirty="0">
                <a:latin typeface="Times New Roman"/>
                <a:cs typeface="Times New Roman"/>
              </a:rPr>
              <a:t>setiap </a:t>
            </a:r>
            <a:r>
              <a:rPr sz="1200" spc="-10" dirty="0">
                <a:latin typeface="Times New Roman"/>
                <a:cs typeface="Times New Roman"/>
              </a:rPr>
              <a:t>nilai </a:t>
            </a:r>
            <a:r>
              <a:rPr sz="1200" dirty="0">
                <a:latin typeface="Times New Roman"/>
                <a:cs typeface="Times New Roman"/>
              </a:rPr>
              <a:t>k, </a:t>
            </a:r>
            <a:r>
              <a:rPr sz="1200" spc="-5" dirty="0">
                <a:latin typeface="Times New Roman"/>
                <a:cs typeface="Times New Roman"/>
              </a:rPr>
              <a:t>juga </a:t>
            </a:r>
            <a:r>
              <a:rPr sz="1200" dirty="0">
                <a:latin typeface="Times New Roman"/>
                <a:cs typeface="Times New Roman"/>
              </a:rPr>
              <a:t>diperoleh qk &lt; 0, maka </a:t>
            </a:r>
            <a:r>
              <a:rPr sz="1200" spc="-5" dirty="0">
                <a:latin typeface="Times New Roman"/>
                <a:cs typeface="Times New Roman"/>
              </a:rPr>
              <a:t>garis  sepenuhnya </a:t>
            </a:r>
            <a:r>
              <a:rPr sz="1200" dirty="0">
                <a:latin typeface="Times New Roman"/>
                <a:cs typeface="Times New Roman"/>
              </a:rPr>
              <a:t>diluar </a:t>
            </a:r>
            <a:r>
              <a:rPr sz="1200" spc="-5" dirty="0">
                <a:latin typeface="Times New Roman"/>
                <a:cs typeface="Times New Roman"/>
              </a:rPr>
              <a:t>batas </a:t>
            </a:r>
            <a:r>
              <a:rPr sz="1200" i="1" dirty="0">
                <a:latin typeface="Times New Roman"/>
                <a:cs typeface="Times New Roman"/>
              </a:rPr>
              <a:t>clipping</a:t>
            </a:r>
            <a:r>
              <a:rPr sz="1200" dirty="0">
                <a:latin typeface="Times New Roman"/>
                <a:cs typeface="Times New Roman"/>
              </a:rPr>
              <a:t>. </a:t>
            </a:r>
            <a:r>
              <a:rPr sz="1200" spc="-5" dirty="0">
                <a:latin typeface="Times New Roman"/>
                <a:cs typeface="Times New Roman"/>
              </a:rPr>
              <a:t>Bila qk&gt;=0, </a:t>
            </a:r>
            <a:r>
              <a:rPr sz="1200" dirty="0">
                <a:latin typeface="Times New Roman"/>
                <a:cs typeface="Times New Roman"/>
              </a:rPr>
              <a:t>maka </a:t>
            </a:r>
            <a:r>
              <a:rPr sz="1200" spc="-5" dirty="0">
                <a:latin typeface="Times New Roman"/>
                <a:cs typeface="Times New Roman"/>
              </a:rPr>
              <a:t>garis </a:t>
            </a:r>
            <a:r>
              <a:rPr sz="1200" dirty="0">
                <a:latin typeface="Times New Roman"/>
                <a:cs typeface="Times New Roman"/>
              </a:rPr>
              <a:t>didalam </a:t>
            </a:r>
            <a:r>
              <a:rPr sz="1200" spc="-1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sejajar batas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clipping</a:t>
            </a:r>
            <a:r>
              <a:rPr sz="1200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43800"/>
              </a:lnSpc>
              <a:spcBef>
                <a:spcPts val="1010"/>
              </a:spcBef>
            </a:pPr>
            <a:r>
              <a:rPr sz="1200" spc="-5" dirty="0">
                <a:latin typeface="Times New Roman"/>
                <a:cs typeface="Times New Roman"/>
              </a:rPr>
              <a:t>Bila </a:t>
            </a:r>
            <a:r>
              <a:rPr sz="1200" dirty="0">
                <a:latin typeface="Times New Roman"/>
                <a:cs typeface="Times New Roman"/>
              </a:rPr>
              <a:t>pk &lt; 0, </a:t>
            </a:r>
            <a:r>
              <a:rPr sz="1200" spc="-5" dirty="0">
                <a:latin typeface="Times New Roman"/>
                <a:cs typeface="Times New Roman"/>
              </a:rPr>
              <a:t>garis </a:t>
            </a:r>
            <a:r>
              <a:rPr sz="1200" dirty="0">
                <a:latin typeface="Times New Roman"/>
                <a:cs typeface="Times New Roman"/>
              </a:rPr>
              <a:t>memotong </a:t>
            </a:r>
            <a:r>
              <a:rPr sz="1200" spc="-5" dirty="0">
                <a:latin typeface="Times New Roman"/>
                <a:cs typeface="Times New Roman"/>
              </a:rPr>
              <a:t>batas </a:t>
            </a:r>
            <a:r>
              <a:rPr sz="1200" i="1" spc="-5" dirty="0">
                <a:latin typeface="Times New Roman"/>
                <a:cs typeface="Times New Roman"/>
              </a:rPr>
              <a:t>clipping </a:t>
            </a:r>
            <a:r>
              <a:rPr sz="1200" dirty="0">
                <a:latin typeface="Times New Roman"/>
                <a:cs typeface="Times New Roman"/>
              </a:rPr>
              <a:t>dari luar ke </a:t>
            </a:r>
            <a:r>
              <a:rPr sz="1200" spc="-5" dirty="0">
                <a:latin typeface="Times New Roman"/>
                <a:cs typeface="Times New Roman"/>
              </a:rPr>
              <a:t>dalam,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bila </a:t>
            </a:r>
            <a:r>
              <a:rPr sz="1200" dirty="0">
                <a:latin typeface="Times New Roman"/>
                <a:cs typeface="Times New Roman"/>
              </a:rPr>
              <a:t>pk &gt; 0, </a:t>
            </a:r>
            <a:r>
              <a:rPr sz="1200" spc="-5" dirty="0">
                <a:latin typeface="Times New Roman"/>
                <a:cs typeface="Times New Roman"/>
              </a:rPr>
              <a:t>garis  </a:t>
            </a:r>
            <a:r>
              <a:rPr sz="1200" dirty="0">
                <a:latin typeface="Times New Roman"/>
                <a:cs typeface="Times New Roman"/>
              </a:rPr>
              <a:t>memotong batas </a:t>
            </a:r>
            <a:r>
              <a:rPr sz="1200" i="1" dirty="0">
                <a:latin typeface="Times New Roman"/>
                <a:cs typeface="Times New Roman"/>
              </a:rPr>
              <a:t>clipping </a:t>
            </a:r>
            <a:r>
              <a:rPr sz="1200" dirty="0">
                <a:latin typeface="Times New Roman"/>
                <a:cs typeface="Times New Roman"/>
              </a:rPr>
              <a:t>dari </a:t>
            </a:r>
            <a:r>
              <a:rPr sz="1200" spc="-10" dirty="0">
                <a:latin typeface="Times New Roman"/>
                <a:cs typeface="Times New Roman"/>
              </a:rPr>
              <a:t>dalam </a:t>
            </a:r>
            <a:r>
              <a:rPr sz="1200" dirty="0">
                <a:latin typeface="Times New Roman"/>
                <a:cs typeface="Times New Roman"/>
              </a:rPr>
              <a:t>ke </a:t>
            </a:r>
            <a:r>
              <a:rPr sz="1200" spc="-5" dirty="0">
                <a:latin typeface="Times New Roman"/>
                <a:cs typeface="Times New Roman"/>
              </a:rPr>
              <a:t>luar. Untuk </a:t>
            </a:r>
            <a:r>
              <a:rPr sz="1200" dirty="0">
                <a:latin typeface="Times New Roman"/>
                <a:cs typeface="Times New Roman"/>
              </a:rPr>
              <a:t>nilai pk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tidak sama </a:t>
            </a: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0, nilai u  dapat </a:t>
            </a:r>
            <a:r>
              <a:rPr sz="1200" spc="-5" dirty="0">
                <a:latin typeface="Times New Roman"/>
                <a:cs typeface="Times New Roman"/>
              </a:rPr>
              <a:t>diperoleh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dengan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Times New Roman"/>
                <a:cs typeface="Times New Roman"/>
              </a:rPr>
              <a:t>u = qk /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pk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60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901547" y="810209"/>
            <a:ext cx="5760085" cy="82600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8255" algn="just">
              <a:lnSpc>
                <a:spcPct val="143800"/>
              </a:lnSpc>
              <a:spcBef>
                <a:spcPts val="90"/>
              </a:spcBef>
            </a:pPr>
            <a:r>
              <a:rPr sz="1200" spc="-5" dirty="0">
                <a:latin typeface="Times New Roman"/>
                <a:cs typeface="Times New Roman"/>
              </a:rPr>
              <a:t>Untuk </a:t>
            </a:r>
            <a:r>
              <a:rPr sz="1200" dirty="0">
                <a:latin typeface="Times New Roman"/>
                <a:cs typeface="Times New Roman"/>
              </a:rPr>
              <a:t>setiap </a:t>
            </a:r>
            <a:r>
              <a:rPr sz="1200" spc="-5" dirty="0">
                <a:latin typeface="Times New Roman"/>
                <a:cs typeface="Times New Roman"/>
              </a:rPr>
              <a:t>garis, </a:t>
            </a:r>
            <a:r>
              <a:rPr sz="1200" dirty="0">
                <a:latin typeface="Times New Roman"/>
                <a:cs typeface="Times New Roman"/>
              </a:rPr>
              <a:t>dapat dihitung nilai dan parameter u1 dan u2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menentukan </a:t>
            </a:r>
            <a:r>
              <a:rPr sz="1200" spc="-5" dirty="0">
                <a:latin typeface="Times New Roman"/>
                <a:cs typeface="Times New Roman"/>
              </a:rPr>
              <a:t>posisi  garis </a:t>
            </a:r>
            <a:r>
              <a:rPr sz="1200" dirty="0">
                <a:latin typeface="Times New Roman"/>
                <a:cs typeface="Times New Roman"/>
              </a:rPr>
              <a:t>dalam bidang </a:t>
            </a:r>
            <a:r>
              <a:rPr sz="1200" i="1" dirty="0">
                <a:latin typeface="Times New Roman"/>
                <a:cs typeface="Times New Roman"/>
              </a:rPr>
              <a:t>clipping</a:t>
            </a:r>
            <a:r>
              <a:rPr sz="1200" dirty="0">
                <a:latin typeface="Times New Roman"/>
                <a:cs typeface="Times New Roman"/>
              </a:rPr>
              <a:t>. </a:t>
            </a:r>
            <a:r>
              <a:rPr sz="1200" spc="-5" dirty="0">
                <a:latin typeface="Times New Roman"/>
                <a:cs typeface="Times New Roman"/>
              </a:rPr>
              <a:t>Nilai </a:t>
            </a:r>
            <a:r>
              <a:rPr sz="1200" dirty="0">
                <a:latin typeface="Times New Roman"/>
                <a:cs typeface="Times New Roman"/>
              </a:rPr>
              <a:t>u1 diperlihatkan </a:t>
            </a:r>
            <a:r>
              <a:rPr sz="1200" spc="-5" dirty="0">
                <a:latin typeface="Times New Roman"/>
                <a:cs typeface="Times New Roman"/>
              </a:rPr>
              <a:t>dengan batas </a:t>
            </a:r>
            <a:r>
              <a:rPr sz="1200" i="1" spc="-5" dirty="0">
                <a:latin typeface="Times New Roman"/>
                <a:cs typeface="Times New Roman"/>
              </a:rPr>
              <a:t>clipping </a:t>
            </a:r>
            <a:r>
              <a:rPr sz="1200" spc="-5" dirty="0">
                <a:latin typeface="Times New Roman"/>
                <a:cs typeface="Times New Roman"/>
              </a:rPr>
              <a:t>dimana garis  </a:t>
            </a:r>
            <a:r>
              <a:rPr sz="1200" dirty="0">
                <a:latin typeface="Times New Roman"/>
                <a:cs typeface="Times New Roman"/>
              </a:rPr>
              <a:t>memotong batas </a:t>
            </a:r>
            <a:r>
              <a:rPr sz="1200" i="1" dirty="0">
                <a:latin typeface="Times New Roman"/>
                <a:cs typeface="Times New Roman"/>
              </a:rPr>
              <a:t>clipping </a:t>
            </a:r>
            <a:r>
              <a:rPr sz="1200" spc="-5" dirty="0">
                <a:latin typeface="Times New Roman"/>
                <a:cs typeface="Times New Roman"/>
              </a:rPr>
              <a:t>dari luar </a:t>
            </a:r>
            <a:r>
              <a:rPr sz="1200" dirty="0">
                <a:latin typeface="Times New Roman"/>
                <a:cs typeface="Times New Roman"/>
              </a:rPr>
              <a:t>ke </a:t>
            </a:r>
            <a:r>
              <a:rPr sz="1200" spc="-10" dirty="0">
                <a:latin typeface="Times New Roman"/>
                <a:cs typeface="Times New Roman"/>
              </a:rPr>
              <a:t>dalam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(p&lt;0).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imes New Roman"/>
              <a:cs typeface="Times New Roman"/>
            </a:endParaRPr>
          </a:p>
          <a:p>
            <a:pPr marL="2522220" algn="just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Times New Roman"/>
                <a:cs typeface="Times New Roman"/>
              </a:rPr>
              <a:t>rk = qk /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pk</a:t>
            </a:r>
            <a:endParaRPr sz="1200">
              <a:latin typeface="Times New Roman"/>
              <a:cs typeface="Times New Roman"/>
            </a:endParaRPr>
          </a:p>
          <a:p>
            <a:pPr marL="12700" marR="5715" indent="-635" algn="just">
              <a:lnSpc>
                <a:spcPct val="143600"/>
              </a:lnSpc>
              <a:spcBef>
                <a:spcPts val="1010"/>
              </a:spcBef>
            </a:pP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nilai u1 adalah </a:t>
            </a:r>
            <a:r>
              <a:rPr sz="1200" spc="-5" dirty="0">
                <a:latin typeface="Times New Roman"/>
                <a:cs typeface="Times New Roman"/>
              </a:rPr>
              <a:t>nilai maksimum dari nilai </a:t>
            </a:r>
            <a:r>
              <a:rPr sz="1200" dirty="0">
                <a:latin typeface="Times New Roman"/>
                <a:cs typeface="Times New Roman"/>
              </a:rPr>
              <a:t>0 dan </a:t>
            </a:r>
            <a:r>
              <a:rPr sz="1200" spc="-5" dirty="0">
                <a:latin typeface="Times New Roman"/>
                <a:cs typeface="Times New Roman"/>
              </a:rPr>
              <a:t>bermacam-macam </a:t>
            </a:r>
            <a:r>
              <a:rPr sz="1200" spc="-10" dirty="0">
                <a:latin typeface="Times New Roman"/>
                <a:cs typeface="Times New Roman"/>
              </a:rPr>
              <a:t>nilai </a:t>
            </a:r>
            <a:r>
              <a:rPr sz="1200" dirty="0">
                <a:latin typeface="Times New Roman"/>
                <a:cs typeface="Times New Roman"/>
              </a:rPr>
              <a:t>r. </a:t>
            </a:r>
            <a:r>
              <a:rPr sz="1200" spc="-5" dirty="0">
                <a:latin typeface="Times New Roman"/>
                <a:cs typeface="Times New Roman"/>
              </a:rPr>
              <a:t>Sebaliknya  </a:t>
            </a:r>
            <a:r>
              <a:rPr sz="1200" dirty="0">
                <a:latin typeface="Times New Roman"/>
                <a:cs typeface="Times New Roman"/>
              </a:rPr>
              <a:t>nilai u2 </a:t>
            </a:r>
            <a:r>
              <a:rPr sz="1200" spc="-5" dirty="0">
                <a:latin typeface="Times New Roman"/>
                <a:cs typeface="Times New Roman"/>
              </a:rPr>
              <a:t>ditentukan dengan memeriksa batas dimana clipping </a:t>
            </a:r>
            <a:r>
              <a:rPr sz="1200" dirty="0">
                <a:latin typeface="Times New Roman"/>
                <a:cs typeface="Times New Roman"/>
              </a:rPr>
              <a:t>dipotong oleh </a:t>
            </a:r>
            <a:r>
              <a:rPr sz="1200" spc="-5" dirty="0">
                <a:latin typeface="Times New Roman"/>
                <a:cs typeface="Times New Roman"/>
              </a:rPr>
              <a:t>garis </a:t>
            </a:r>
            <a:r>
              <a:rPr sz="1200" dirty="0">
                <a:latin typeface="Times New Roman"/>
                <a:cs typeface="Times New Roman"/>
              </a:rPr>
              <a:t>dari dalam  keluar (p &gt; 0). </a:t>
            </a:r>
            <a:r>
              <a:rPr sz="1200" spc="-5" dirty="0">
                <a:latin typeface="Times New Roman"/>
                <a:cs typeface="Times New Roman"/>
              </a:rPr>
              <a:t>nilai </a:t>
            </a:r>
            <a:r>
              <a:rPr sz="1200" dirty="0">
                <a:latin typeface="Times New Roman"/>
                <a:cs typeface="Times New Roman"/>
              </a:rPr>
              <a:t>rk dihitung untuk setiap </a:t>
            </a:r>
            <a:r>
              <a:rPr sz="1200" spc="-5" dirty="0">
                <a:latin typeface="Times New Roman"/>
                <a:cs typeface="Times New Roman"/>
              </a:rPr>
              <a:t>batas clipping, </a:t>
            </a:r>
            <a:r>
              <a:rPr sz="1200" dirty="0">
                <a:latin typeface="Times New Roman"/>
                <a:cs typeface="Times New Roman"/>
              </a:rPr>
              <a:t>dan nilai u2 </a:t>
            </a:r>
            <a:r>
              <a:rPr sz="1200" spc="-5" dirty="0">
                <a:latin typeface="Times New Roman"/>
                <a:cs typeface="Times New Roman"/>
              </a:rPr>
              <a:t>merupakan </a:t>
            </a:r>
            <a:r>
              <a:rPr sz="1200" dirty="0">
                <a:latin typeface="Times New Roman"/>
                <a:cs typeface="Times New Roman"/>
              </a:rPr>
              <a:t>nilai  </a:t>
            </a:r>
            <a:r>
              <a:rPr sz="1200" spc="-5" dirty="0">
                <a:latin typeface="Times New Roman"/>
                <a:cs typeface="Times New Roman"/>
              </a:rPr>
              <a:t>minimum </a:t>
            </a:r>
            <a:r>
              <a:rPr sz="1200" dirty="0">
                <a:latin typeface="Times New Roman"/>
                <a:cs typeface="Times New Roman"/>
              </a:rPr>
              <a:t>dari </a:t>
            </a:r>
            <a:r>
              <a:rPr sz="1200" spc="-5" dirty="0">
                <a:latin typeface="Times New Roman"/>
                <a:cs typeface="Times New Roman"/>
              </a:rPr>
              <a:t>sekumpulan nilai yang </a:t>
            </a:r>
            <a:r>
              <a:rPr sz="1200" dirty="0">
                <a:latin typeface="Times New Roman"/>
                <a:cs typeface="Times New Roman"/>
              </a:rPr>
              <a:t>terdiri dari 1 dan </a:t>
            </a:r>
            <a:r>
              <a:rPr sz="1200" spc="-5" dirty="0">
                <a:latin typeface="Times New Roman"/>
                <a:cs typeface="Times New Roman"/>
              </a:rPr>
              <a:t>nilai </a:t>
            </a:r>
            <a:r>
              <a:rPr sz="1200" dirty="0">
                <a:latin typeface="Times New Roman"/>
                <a:cs typeface="Times New Roman"/>
              </a:rPr>
              <a:t>r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dihasilkan. </a:t>
            </a:r>
            <a:r>
              <a:rPr sz="1200" spc="-5" dirty="0">
                <a:latin typeface="Times New Roman"/>
                <a:cs typeface="Times New Roman"/>
              </a:rPr>
              <a:t>Bila </a:t>
            </a:r>
            <a:r>
              <a:rPr sz="1200" dirty="0">
                <a:latin typeface="Times New Roman"/>
                <a:cs typeface="Times New Roman"/>
              </a:rPr>
              <a:t>u1 &gt; u2,  maka </a:t>
            </a:r>
            <a:r>
              <a:rPr sz="1200" spc="-5" dirty="0">
                <a:latin typeface="Times New Roman"/>
                <a:cs typeface="Times New Roman"/>
              </a:rPr>
              <a:t>garis sepenuhnya </a:t>
            </a:r>
            <a:r>
              <a:rPr sz="1200" dirty="0">
                <a:latin typeface="Times New Roman"/>
                <a:cs typeface="Times New Roman"/>
              </a:rPr>
              <a:t>berada di luar </a:t>
            </a:r>
            <a:r>
              <a:rPr sz="1200" i="1" spc="-10" dirty="0">
                <a:latin typeface="Times New Roman"/>
                <a:cs typeface="Times New Roman"/>
              </a:rPr>
              <a:t>clip </a:t>
            </a:r>
            <a:r>
              <a:rPr sz="1200" i="1" dirty="0">
                <a:latin typeface="Times New Roman"/>
                <a:cs typeface="Times New Roman"/>
              </a:rPr>
              <a:t>window </a:t>
            </a:r>
            <a:r>
              <a:rPr sz="1200" dirty="0">
                <a:latin typeface="Times New Roman"/>
                <a:cs typeface="Times New Roman"/>
              </a:rPr>
              <a:t>dan dapat </a:t>
            </a:r>
            <a:r>
              <a:rPr sz="1200" spc="-5" dirty="0">
                <a:latin typeface="Times New Roman"/>
                <a:cs typeface="Times New Roman"/>
              </a:rPr>
              <a:t>dihilangkan; sebaliknya </a:t>
            </a:r>
            <a:r>
              <a:rPr sz="1200" dirty="0">
                <a:latin typeface="Times New Roman"/>
                <a:cs typeface="Times New Roman"/>
              </a:rPr>
              <a:t>bila  tidak ujung dari </a:t>
            </a:r>
            <a:r>
              <a:rPr sz="1200" spc="-5" dirty="0">
                <a:latin typeface="Times New Roman"/>
                <a:cs typeface="Times New Roman"/>
              </a:rPr>
              <a:t>garis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di clip </a:t>
            </a:r>
            <a:r>
              <a:rPr sz="1200" spc="-5" dirty="0">
                <a:latin typeface="Times New Roman"/>
                <a:cs typeface="Times New Roman"/>
              </a:rPr>
              <a:t>dihitung </a:t>
            </a:r>
            <a:r>
              <a:rPr sz="1200" dirty="0">
                <a:latin typeface="Times New Roman"/>
                <a:cs typeface="Times New Roman"/>
              </a:rPr>
              <a:t>dari dua nilai </a:t>
            </a:r>
            <a:r>
              <a:rPr sz="1200" spc="-5" dirty="0">
                <a:latin typeface="Times New Roman"/>
                <a:cs typeface="Times New Roman"/>
              </a:rPr>
              <a:t>parameter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u.</a:t>
            </a:r>
            <a:endParaRPr sz="1200">
              <a:latin typeface="Times New Roman"/>
              <a:cs typeface="Times New Roman"/>
            </a:endParaRPr>
          </a:p>
          <a:p>
            <a:pPr marL="2019300" marR="2000250" indent="-12700" algn="just">
              <a:lnSpc>
                <a:spcPct val="212500"/>
              </a:lnSpc>
              <a:spcBef>
                <a:spcPts val="20"/>
              </a:spcBef>
            </a:pPr>
            <a:r>
              <a:rPr sz="1200" spc="-5" dirty="0">
                <a:latin typeface="Times New Roman"/>
                <a:cs typeface="Times New Roman"/>
              </a:rPr>
              <a:t>Untuk </a:t>
            </a:r>
            <a:r>
              <a:rPr sz="1200" dirty="0">
                <a:latin typeface="Times New Roman"/>
                <a:cs typeface="Times New Roman"/>
              </a:rPr>
              <a:t>(pi &lt; 0) t1 = </a:t>
            </a:r>
            <a:r>
              <a:rPr sz="1200" spc="-5" dirty="0">
                <a:latin typeface="Times New Roman"/>
                <a:cs typeface="Times New Roman"/>
              </a:rPr>
              <a:t>Max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(rk)  </a:t>
            </a:r>
            <a:r>
              <a:rPr sz="1200" spc="-5" dirty="0">
                <a:latin typeface="Times New Roman"/>
                <a:cs typeface="Times New Roman"/>
              </a:rPr>
              <a:t>Untuk </a:t>
            </a:r>
            <a:r>
              <a:rPr sz="1200" dirty="0">
                <a:latin typeface="Times New Roman"/>
                <a:cs typeface="Times New Roman"/>
              </a:rPr>
              <a:t>(pi &gt; 0) t2 = </a:t>
            </a:r>
            <a:r>
              <a:rPr sz="1200" spc="-5" dirty="0">
                <a:latin typeface="Times New Roman"/>
                <a:cs typeface="Times New Roman"/>
              </a:rPr>
              <a:t>Min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(rk)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Jika t1 &lt; t2 cari </a:t>
            </a:r>
            <a:r>
              <a:rPr sz="1200" spc="-10" dirty="0">
                <a:latin typeface="Times New Roman"/>
                <a:cs typeface="Times New Roman"/>
              </a:rPr>
              <a:t>nilai </a:t>
            </a:r>
            <a:r>
              <a:rPr sz="1200" dirty="0">
                <a:latin typeface="Times New Roman"/>
                <a:cs typeface="Times New Roman"/>
              </a:rPr>
              <a:t>ujung </a:t>
            </a:r>
            <a:r>
              <a:rPr sz="1200" spc="-5" dirty="0">
                <a:latin typeface="Times New Roman"/>
                <a:cs typeface="Times New Roman"/>
              </a:rPr>
              <a:t>yang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baru.</a:t>
            </a:r>
            <a:endParaRPr sz="1200">
              <a:latin typeface="Times New Roman"/>
              <a:cs typeface="Times New Roman"/>
            </a:endParaRPr>
          </a:p>
          <a:p>
            <a:pPr marL="1018540" marR="1015365" indent="30480">
              <a:lnSpc>
                <a:spcPts val="3080"/>
              </a:lnSpc>
              <a:spcBef>
                <a:spcPts val="359"/>
              </a:spcBef>
            </a:pPr>
            <a:r>
              <a:rPr sz="1200" dirty="0">
                <a:latin typeface="Times New Roman"/>
                <a:cs typeface="Times New Roman"/>
              </a:rPr>
              <a:t>t1 </a:t>
            </a:r>
            <a:r>
              <a:rPr sz="1200" dirty="0">
                <a:latin typeface="Wingdings"/>
                <a:cs typeface="Wingdings"/>
              </a:rPr>
              <a:t></a:t>
            </a:r>
            <a:r>
              <a:rPr sz="1200" dirty="0">
                <a:latin typeface="Times New Roman"/>
                <a:cs typeface="Times New Roman"/>
              </a:rPr>
              <a:t> ( x1 + dx * t1 , </a:t>
            </a:r>
            <a:r>
              <a:rPr sz="1200" spc="-20" dirty="0">
                <a:latin typeface="Times New Roman"/>
                <a:cs typeface="Times New Roman"/>
              </a:rPr>
              <a:t>y1 </a:t>
            </a:r>
            <a:r>
              <a:rPr sz="1200" dirty="0">
                <a:latin typeface="Times New Roman"/>
                <a:cs typeface="Times New Roman"/>
              </a:rPr>
              <a:t>+ </a:t>
            </a:r>
            <a:r>
              <a:rPr sz="1200" spc="10" dirty="0">
                <a:latin typeface="Times New Roman"/>
                <a:cs typeface="Times New Roman"/>
              </a:rPr>
              <a:t>dy </a:t>
            </a:r>
            <a:r>
              <a:rPr sz="1200" dirty="0">
                <a:latin typeface="Times New Roman"/>
                <a:cs typeface="Times New Roman"/>
              </a:rPr>
              <a:t>* t1) titik </a:t>
            </a:r>
            <a:r>
              <a:rPr sz="1200" spc="-5" dirty="0">
                <a:latin typeface="Times New Roman"/>
                <a:cs typeface="Times New Roman"/>
              </a:rPr>
              <a:t>awal garis yang </a:t>
            </a:r>
            <a:r>
              <a:rPr sz="1200" dirty="0">
                <a:latin typeface="Times New Roman"/>
                <a:cs typeface="Times New Roman"/>
              </a:rPr>
              <a:t>baru  t2 </a:t>
            </a:r>
            <a:r>
              <a:rPr sz="1200" dirty="0">
                <a:latin typeface="Wingdings"/>
                <a:cs typeface="Wingdings"/>
              </a:rPr>
              <a:t></a:t>
            </a:r>
            <a:r>
              <a:rPr sz="1200" dirty="0">
                <a:latin typeface="Times New Roman"/>
                <a:cs typeface="Times New Roman"/>
              </a:rPr>
              <a:t> ( x1 + dx * t1 , </a:t>
            </a:r>
            <a:r>
              <a:rPr sz="1200" spc="-20" dirty="0">
                <a:latin typeface="Times New Roman"/>
                <a:cs typeface="Times New Roman"/>
              </a:rPr>
              <a:t>y1 </a:t>
            </a:r>
            <a:r>
              <a:rPr sz="1200" dirty="0">
                <a:latin typeface="Times New Roman"/>
                <a:cs typeface="Times New Roman"/>
              </a:rPr>
              <a:t>+ </a:t>
            </a:r>
            <a:r>
              <a:rPr sz="1200" spc="10" dirty="0">
                <a:latin typeface="Times New Roman"/>
                <a:cs typeface="Times New Roman"/>
              </a:rPr>
              <a:t>dy </a:t>
            </a:r>
            <a:r>
              <a:rPr sz="1200" dirty="0">
                <a:latin typeface="Times New Roman"/>
                <a:cs typeface="Times New Roman"/>
              </a:rPr>
              <a:t>* t1) titik </a:t>
            </a:r>
            <a:r>
              <a:rPr sz="1200" spc="-5" dirty="0">
                <a:latin typeface="Times New Roman"/>
                <a:cs typeface="Times New Roman"/>
              </a:rPr>
              <a:t>ujung garis yang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baru</a:t>
            </a:r>
            <a:endParaRPr sz="12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44400"/>
              </a:lnSpc>
              <a:spcBef>
                <a:spcPts val="605"/>
              </a:spcBef>
            </a:pPr>
            <a:r>
              <a:rPr sz="1200" spc="-5" dirty="0">
                <a:latin typeface="Times New Roman"/>
                <a:cs typeface="Times New Roman"/>
              </a:rPr>
              <a:t>Algoritma Liang-Barsky </a:t>
            </a:r>
            <a:r>
              <a:rPr sz="1200" dirty="0">
                <a:latin typeface="Times New Roman"/>
                <a:cs typeface="Times New Roman"/>
              </a:rPr>
              <a:t>lebih efisien </a:t>
            </a:r>
            <a:r>
              <a:rPr sz="1200" spc="-5" dirty="0">
                <a:latin typeface="Times New Roman"/>
                <a:cs typeface="Times New Roman"/>
              </a:rPr>
              <a:t>dibandingkan dengan </a:t>
            </a:r>
            <a:r>
              <a:rPr sz="1200" dirty="0">
                <a:latin typeface="Times New Roman"/>
                <a:cs typeface="Times New Roman"/>
              </a:rPr>
              <a:t>Cohen-Sutherland karena  </a:t>
            </a:r>
            <a:r>
              <a:rPr sz="1200" spc="-5" dirty="0">
                <a:latin typeface="Times New Roman"/>
                <a:cs typeface="Times New Roman"/>
              </a:rPr>
              <a:t>perhitungan </a:t>
            </a:r>
            <a:r>
              <a:rPr sz="1200" dirty="0">
                <a:latin typeface="Times New Roman"/>
                <a:cs typeface="Times New Roman"/>
              </a:rPr>
              <a:t>titik potong dihilangkan. </a:t>
            </a:r>
            <a:r>
              <a:rPr sz="1200" spc="-5" dirty="0">
                <a:latin typeface="Times New Roman"/>
                <a:cs typeface="Times New Roman"/>
              </a:rPr>
              <a:t>Algoritma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spc="-5" dirty="0">
                <a:latin typeface="Times New Roman"/>
                <a:cs typeface="Times New Roman"/>
              </a:rPr>
              <a:t>sebagai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berikut.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Times New Roman"/>
              <a:cs typeface="Times New Roman"/>
            </a:endParaRPr>
          </a:p>
          <a:p>
            <a:pPr marL="469900" indent="-229235">
              <a:lnSpc>
                <a:spcPts val="1290"/>
              </a:lnSpc>
              <a:buAutoNum type="arabicPeriod"/>
              <a:tabLst>
                <a:tab pos="470534" algn="l"/>
              </a:tabLst>
            </a:pPr>
            <a:r>
              <a:rPr sz="1100" spc="-5" dirty="0">
                <a:latin typeface="Courier New"/>
                <a:cs typeface="Courier New"/>
              </a:rPr>
              <a:t>Initialize line intersection paramter: m1 &lt;- 0, m2 &lt;-</a:t>
            </a:r>
            <a:r>
              <a:rPr sz="1100" spc="6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1</a:t>
            </a:r>
            <a:endParaRPr sz="1100">
              <a:latin typeface="Courier New"/>
              <a:cs typeface="Courier New"/>
            </a:endParaRPr>
          </a:p>
          <a:p>
            <a:pPr marL="469900" indent="-229235">
              <a:lnSpc>
                <a:spcPts val="1250"/>
              </a:lnSpc>
              <a:buAutoNum type="arabicPeriod"/>
              <a:tabLst>
                <a:tab pos="470534" algn="l"/>
              </a:tabLst>
            </a:pPr>
            <a:r>
              <a:rPr sz="1100" spc="-5" dirty="0">
                <a:latin typeface="Courier New"/>
                <a:cs typeface="Courier New"/>
              </a:rPr>
              <a:t>Compute dx,</a:t>
            </a:r>
            <a:r>
              <a:rPr sz="1100" spc="-1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dy</a:t>
            </a:r>
            <a:endParaRPr sz="1100">
              <a:latin typeface="Courier New"/>
              <a:cs typeface="Courier New"/>
            </a:endParaRPr>
          </a:p>
          <a:p>
            <a:pPr marL="469900" marR="3270250" indent="-228600">
              <a:lnSpc>
                <a:spcPts val="1240"/>
              </a:lnSpc>
              <a:spcBef>
                <a:spcPts val="65"/>
              </a:spcBef>
              <a:buAutoNum type="arabicPeriod"/>
              <a:tabLst>
                <a:tab pos="470534" algn="l"/>
              </a:tabLst>
            </a:pPr>
            <a:r>
              <a:rPr sz="1100" spc="-5" dirty="0">
                <a:latin typeface="Courier New"/>
                <a:cs typeface="Courier New"/>
              </a:rPr>
              <a:t>For each window boundray  Repeat</a:t>
            </a:r>
            <a:endParaRPr sz="1100">
              <a:latin typeface="Courier New"/>
              <a:cs typeface="Courier New"/>
            </a:endParaRPr>
          </a:p>
          <a:p>
            <a:pPr marL="927100">
              <a:lnSpc>
                <a:spcPts val="1190"/>
              </a:lnSpc>
            </a:pPr>
            <a:r>
              <a:rPr sz="1100" spc="-5" dirty="0">
                <a:latin typeface="Courier New"/>
                <a:cs typeface="Courier New"/>
              </a:rPr>
              <a:t>Compute</a:t>
            </a:r>
            <a:r>
              <a:rPr sz="1100" spc="-1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q,p</a:t>
            </a:r>
            <a:endParaRPr sz="1100">
              <a:latin typeface="Courier New"/>
              <a:cs typeface="Courier New"/>
            </a:endParaRPr>
          </a:p>
          <a:p>
            <a:pPr marL="1384300" marR="2142490" indent="-457834">
              <a:lnSpc>
                <a:spcPts val="1240"/>
              </a:lnSpc>
              <a:spcBef>
                <a:spcPts val="70"/>
              </a:spcBef>
            </a:pPr>
            <a:r>
              <a:rPr sz="1100" spc="-5" dirty="0">
                <a:latin typeface="Courier New"/>
                <a:cs typeface="Courier New"/>
              </a:rPr>
              <a:t>If p &lt; 0 (outside &gt; inside) Then  Compute Int = q /</a:t>
            </a:r>
            <a:r>
              <a:rPr sz="1100" spc="-2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p</a:t>
            </a:r>
            <a:endParaRPr sz="1100">
              <a:latin typeface="Courier New"/>
              <a:cs typeface="Courier New"/>
            </a:endParaRPr>
          </a:p>
          <a:p>
            <a:pPr marL="927100">
              <a:lnSpc>
                <a:spcPts val="1180"/>
              </a:lnSpc>
            </a:pPr>
            <a:r>
              <a:rPr sz="1100" spc="-5" dirty="0">
                <a:latin typeface="Courier New"/>
                <a:cs typeface="Courier New"/>
              </a:rPr>
              <a:t>If Int &gt; m2 Then</a:t>
            </a:r>
            <a:r>
              <a:rPr sz="1100" spc="-1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reject</a:t>
            </a:r>
            <a:endParaRPr sz="1100">
              <a:latin typeface="Courier New"/>
              <a:cs typeface="Courier New"/>
            </a:endParaRPr>
          </a:p>
          <a:p>
            <a:pPr marL="927100">
              <a:lnSpc>
                <a:spcPts val="1280"/>
              </a:lnSpc>
            </a:pPr>
            <a:r>
              <a:rPr sz="1100" spc="-5" dirty="0">
                <a:latin typeface="Courier New"/>
                <a:cs typeface="Courier New"/>
              </a:rPr>
              <a:t>Else If Int &gt; m1 Then M1 Int</a:t>
            </a:r>
            <a:endParaRPr sz="1100">
              <a:latin typeface="Courier New"/>
              <a:cs typeface="Courier New"/>
            </a:endParaRPr>
          </a:p>
          <a:p>
            <a:pPr marL="1384300" marR="1669414" indent="-457834">
              <a:lnSpc>
                <a:spcPts val="1260"/>
              </a:lnSpc>
              <a:spcBef>
                <a:spcPts val="80"/>
              </a:spcBef>
            </a:pPr>
            <a:r>
              <a:rPr sz="1100" spc="-5" dirty="0">
                <a:latin typeface="Courier New"/>
                <a:cs typeface="Courier New"/>
              </a:rPr>
              <a:t>Else If p &gt; 0 (inside </a:t>
            </a:r>
            <a:r>
              <a:rPr sz="1100" dirty="0">
                <a:latin typeface="Wingdings"/>
                <a:cs typeface="Wingdings"/>
              </a:rPr>
              <a:t>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outside) Then  Compute Int &lt;-</a:t>
            </a:r>
            <a:r>
              <a:rPr sz="1100" spc="-1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q/p</a:t>
            </a:r>
            <a:endParaRPr sz="1100">
              <a:latin typeface="Courier New"/>
              <a:cs typeface="Courier New"/>
            </a:endParaRPr>
          </a:p>
          <a:p>
            <a:pPr marL="927100">
              <a:lnSpc>
                <a:spcPts val="1175"/>
              </a:lnSpc>
            </a:pPr>
            <a:r>
              <a:rPr sz="1100" spc="-5" dirty="0">
                <a:latin typeface="Courier New"/>
                <a:cs typeface="Courier New"/>
              </a:rPr>
              <a:t>If Int &lt; m1 Then</a:t>
            </a:r>
            <a:r>
              <a:rPr sz="1100" spc="-1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Reject</a:t>
            </a:r>
            <a:endParaRPr sz="1100">
              <a:latin typeface="Courier New"/>
              <a:cs typeface="Courier New"/>
            </a:endParaRPr>
          </a:p>
          <a:p>
            <a:pPr marL="927100" marR="1304290">
              <a:lnSpc>
                <a:spcPts val="1240"/>
              </a:lnSpc>
              <a:spcBef>
                <a:spcPts val="80"/>
              </a:spcBef>
            </a:pPr>
            <a:r>
              <a:rPr sz="1100" spc="-5" dirty="0">
                <a:latin typeface="Courier New"/>
                <a:cs typeface="Courier New"/>
              </a:rPr>
              <a:t>Else If Int &lt; m2 Then m2 &lt;- Int Else p = 0  If q &lt; 0</a:t>
            </a:r>
            <a:r>
              <a:rPr sz="1100" spc="-15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reject</a:t>
            </a:r>
            <a:endParaRPr sz="1100">
              <a:latin typeface="Courier New"/>
              <a:cs typeface="Courier New"/>
            </a:endParaRPr>
          </a:p>
          <a:p>
            <a:pPr marL="469900" indent="-229235">
              <a:lnSpc>
                <a:spcPts val="1180"/>
              </a:lnSpc>
              <a:buAutoNum type="arabicPeriod" startAt="4"/>
              <a:tabLst>
                <a:tab pos="470534" algn="l"/>
              </a:tabLst>
            </a:pPr>
            <a:r>
              <a:rPr sz="1100" spc="-5" dirty="0">
                <a:latin typeface="Courier New"/>
                <a:cs typeface="Courier New"/>
              </a:rPr>
              <a:t>If m1 is greater Then 0 (has been modified) compute new x1,</a:t>
            </a:r>
            <a:r>
              <a:rPr sz="1100" spc="125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y1</a:t>
            </a:r>
            <a:endParaRPr sz="1100">
              <a:latin typeface="Courier New"/>
              <a:cs typeface="Courier New"/>
            </a:endParaRPr>
          </a:p>
          <a:p>
            <a:pPr marL="469900" indent="-229235">
              <a:lnSpc>
                <a:spcPts val="1290"/>
              </a:lnSpc>
              <a:buAutoNum type="arabicPeriod" startAt="4"/>
              <a:tabLst>
                <a:tab pos="470534" algn="l"/>
              </a:tabLst>
            </a:pPr>
            <a:r>
              <a:rPr sz="1100" spc="-5" dirty="0">
                <a:latin typeface="Courier New"/>
                <a:cs typeface="Courier New"/>
              </a:rPr>
              <a:t>If m2 is less Then 1 (has been modified) compute new x2,</a:t>
            </a:r>
            <a:r>
              <a:rPr sz="1100" spc="9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y2</a:t>
            </a:r>
            <a:endParaRPr sz="1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891590"/>
            <a:ext cx="5417820" cy="736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Contoh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Perhitungan</a:t>
            </a:r>
            <a:endParaRPr sz="1200">
              <a:latin typeface="Times New Roman"/>
              <a:cs typeface="Times New Roman"/>
            </a:endParaRPr>
          </a:p>
          <a:p>
            <a:pPr marL="12700" marR="5080" indent="-635">
              <a:lnSpc>
                <a:spcPct val="111100"/>
              </a:lnSpc>
              <a:spcBef>
                <a:spcPts val="960"/>
              </a:spcBef>
            </a:pPr>
            <a:r>
              <a:rPr sz="1200" dirty="0">
                <a:latin typeface="Times New Roman"/>
                <a:cs typeface="Times New Roman"/>
              </a:rPr>
              <a:t>Diketahui titik </a:t>
            </a:r>
            <a:r>
              <a:rPr sz="1200" spc="-5" dirty="0">
                <a:latin typeface="Times New Roman"/>
                <a:cs typeface="Times New Roman"/>
              </a:rPr>
              <a:t>garis P1(-1,-2)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P2(2,4)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viewport </a:t>
            </a:r>
            <a:r>
              <a:rPr sz="1200" dirty="0">
                <a:latin typeface="Times New Roman"/>
                <a:cs typeface="Times New Roman"/>
              </a:rPr>
              <a:t>xl = 0, xr = 1, </a:t>
            </a:r>
            <a:r>
              <a:rPr sz="1200" spc="-20" dirty="0">
                <a:latin typeface="Times New Roman"/>
                <a:cs typeface="Times New Roman"/>
              </a:rPr>
              <a:t>yb </a:t>
            </a:r>
            <a:r>
              <a:rPr sz="1200" dirty="0">
                <a:latin typeface="Times New Roman"/>
                <a:cs typeface="Times New Roman"/>
              </a:rPr>
              <a:t>= 0 dan </a:t>
            </a:r>
            <a:r>
              <a:rPr sz="1200" spc="-20" dirty="0">
                <a:latin typeface="Times New Roman"/>
                <a:cs typeface="Times New Roman"/>
              </a:rPr>
              <a:t>yt </a:t>
            </a:r>
            <a:r>
              <a:rPr sz="1200" dirty="0">
                <a:latin typeface="Times New Roman"/>
                <a:cs typeface="Times New Roman"/>
              </a:rPr>
              <a:t>= 1.  Tentukan endpoint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baru.</a:t>
            </a:r>
            <a:endParaRPr sz="1200">
              <a:latin typeface="Times New Roman"/>
              <a:cs typeface="Times New Roman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82548" y="3796063"/>
          <a:ext cx="5169535" cy="32626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424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9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8215">
                <a:tc>
                  <a:txBody>
                    <a:bodyPr/>
                    <a:lstStyle/>
                    <a:p>
                      <a:pPr marL="31750">
                        <a:lnSpc>
                          <a:spcPts val="131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Jawab: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P1(-1,-2)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2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P2(2,4)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286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97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200" spc="-7" baseline="-10416" dirty="0">
                          <a:latin typeface="Times New Roman"/>
                          <a:cs typeface="Times New Roman"/>
                        </a:rPr>
                        <a:t>L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=0, x</a:t>
                      </a:r>
                      <a:r>
                        <a:rPr sz="1200" baseline="-10416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=1, </a:t>
                      </a:r>
                      <a:r>
                        <a:rPr sz="1200" spc="-15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1200" spc="-22" baseline="-10416" dirty="0">
                          <a:latin typeface="Times New Roman"/>
                          <a:cs typeface="Times New Roman"/>
                        </a:rPr>
                        <a:t>B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= 0,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1200" spc="-7" baseline="-10416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200" spc="89" baseline="-10416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=1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dx= x2 –</a:t>
                      </a:r>
                      <a:r>
                        <a:rPr sz="12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x1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1200" spc="10" dirty="0">
                          <a:latin typeface="Times New Roman"/>
                          <a:cs typeface="Times New Roman"/>
                        </a:rPr>
                        <a:t>dy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= </a:t>
                      </a:r>
                      <a:r>
                        <a:rPr sz="1200" spc="-15" dirty="0">
                          <a:latin typeface="Times New Roman"/>
                          <a:cs typeface="Times New Roman"/>
                        </a:rPr>
                        <a:t>y2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–</a:t>
                      </a:r>
                      <a:r>
                        <a:rPr sz="12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25" dirty="0">
                          <a:latin typeface="Times New Roman"/>
                          <a:cs typeface="Times New Roman"/>
                        </a:rPr>
                        <a:t>y1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5715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86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= 2 –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(-1)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2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= 4 –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(-2)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2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6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4765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5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p1 = 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-dx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,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5400" marB="0"/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q1 = x1 –</a:t>
                      </a:r>
                      <a:r>
                        <a:rPr sz="12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xL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5400" marB="0"/>
                </a:tc>
                <a:tc>
                  <a:txBody>
                    <a:bodyPr/>
                    <a:lstStyle/>
                    <a:p>
                      <a:pPr marL="73406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dirty="0">
                          <a:latin typeface="Wingdings"/>
                          <a:cs typeface="Wingdings"/>
                        </a:rPr>
                        <a:t>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q1/p1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2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-1/-3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540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86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15" dirty="0">
                          <a:latin typeface="Times New Roman"/>
                          <a:cs typeface="Times New Roman"/>
                        </a:rPr>
                        <a:t>-3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=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-1-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0 =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 -1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73406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 1/3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476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5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P2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= dx ,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5400" marB="0"/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q2 = xR –</a:t>
                      </a:r>
                      <a:r>
                        <a:rPr sz="12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x1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5400" marB="0"/>
                </a:tc>
                <a:tc>
                  <a:txBody>
                    <a:bodyPr/>
                    <a:lstStyle/>
                    <a:p>
                      <a:pPr marL="73406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dirty="0">
                          <a:latin typeface="Wingdings"/>
                          <a:cs typeface="Wingdings"/>
                        </a:rPr>
                        <a:t>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q2/p2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2/3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540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086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= 1-</a:t>
                      </a:r>
                      <a:r>
                        <a:rPr sz="12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(-1)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73406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4765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5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P3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=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-dy</a:t>
                      </a:r>
                      <a:r>
                        <a:rPr sz="12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,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5400" marB="0"/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q3 = </a:t>
                      </a:r>
                      <a:r>
                        <a:rPr sz="1200" spc="-20" dirty="0">
                          <a:latin typeface="Times New Roman"/>
                          <a:cs typeface="Times New Roman"/>
                        </a:rPr>
                        <a:t>y1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-</a:t>
                      </a:r>
                      <a:r>
                        <a:rPr sz="120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25" dirty="0">
                          <a:latin typeface="Times New Roman"/>
                          <a:cs typeface="Times New Roman"/>
                        </a:rPr>
                        <a:t>yB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5400" marB="0"/>
                </a:tc>
                <a:tc>
                  <a:txBody>
                    <a:bodyPr/>
                    <a:lstStyle/>
                    <a:p>
                      <a:pPr marL="73406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spc="-5" dirty="0">
                          <a:latin typeface="Wingdings"/>
                          <a:cs typeface="Wingdings"/>
                        </a:rPr>
                        <a:t>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q3/p3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-2/-6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540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0864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15" dirty="0">
                          <a:latin typeface="Times New Roman"/>
                          <a:cs typeface="Times New Roman"/>
                        </a:rPr>
                        <a:t>-6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=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-2-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0 =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 -2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73469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 1/3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4765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55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P4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= 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dy</a:t>
                      </a: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,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5400" marB="0"/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q4 = </a:t>
                      </a:r>
                      <a:r>
                        <a:rPr sz="1200" spc="-20" dirty="0">
                          <a:latin typeface="Times New Roman"/>
                          <a:cs typeface="Times New Roman"/>
                        </a:rPr>
                        <a:t>yT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-</a:t>
                      </a:r>
                      <a:r>
                        <a:rPr sz="120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25" dirty="0">
                          <a:latin typeface="Times New Roman"/>
                          <a:cs typeface="Times New Roman"/>
                        </a:rPr>
                        <a:t>yl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5400" marB="0"/>
                </a:tc>
                <a:tc>
                  <a:txBody>
                    <a:bodyPr/>
                    <a:lstStyle/>
                    <a:p>
                      <a:pPr marL="73469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dirty="0">
                          <a:latin typeface="Wingdings"/>
                          <a:cs typeface="Wingdings"/>
                        </a:rPr>
                        <a:t>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q4/p4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3/6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540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0115">
                <a:tc>
                  <a:txBody>
                    <a:bodyPr/>
                    <a:lstStyle/>
                    <a:p>
                      <a:pPr marL="32384">
                        <a:lnSpc>
                          <a:spcPts val="1360"/>
                        </a:lnSpc>
                        <a:spcBef>
                          <a:spcPts val="19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6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ts val="1360"/>
                        </a:lnSpc>
                        <a:spcBef>
                          <a:spcPts val="19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= 1- (-2)=</a:t>
                      </a:r>
                      <a:r>
                        <a:rPr sz="12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734695">
                        <a:lnSpc>
                          <a:spcPts val="1360"/>
                        </a:lnSpc>
                        <a:spcBef>
                          <a:spcPts val="19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 1/2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4765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902665" y="7043419"/>
            <a:ext cx="2837180" cy="2540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75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Untuk </a:t>
            </a:r>
            <a:r>
              <a:rPr sz="1200" dirty="0">
                <a:latin typeface="Times New Roman"/>
                <a:cs typeface="Times New Roman"/>
              </a:rPr>
              <a:t>(pi &lt; 0 ) T1 = </a:t>
            </a:r>
            <a:r>
              <a:rPr sz="1200" spc="-5" dirty="0">
                <a:latin typeface="Times New Roman"/>
                <a:cs typeface="Times New Roman"/>
              </a:rPr>
              <a:t>“Max” (1/3, 1/3, </a:t>
            </a:r>
            <a:r>
              <a:rPr sz="1200" dirty="0">
                <a:latin typeface="Times New Roman"/>
                <a:cs typeface="Times New Roman"/>
              </a:rPr>
              <a:t>0) = </a:t>
            </a:r>
            <a:r>
              <a:rPr sz="1200" spc="-5" dirty="0">
                <a:latin typeface="Times New Roman"/>
                <a:cs typeface="Times New Roman"/>
              </a:rPr>
              <a:t>1/3  Untuk </a:t>
            </a:r>
            <a:r>
              <a:rPr sz="1200" dirty="0">
                <a:latin typeface="Times New Roman"/>
                <a:cs typeface="Times New Roman"/>
              </a:rPr>
              <a:t>(pi &gt; 0 ) T2 = </a:t>
            </a:r>
            <a:r>
              <a:rPr sz="1200" spc="-5" dirty="0">
                <a:latin typeface="Times New Roman"/>
                <a:cs typeface="Times New Roman"/>
              </a:rPr>
              <a:t>Min (2/3, 1/2, </a:t>
            </a:r>
            <a:r>
              <a:rPr sz="1200" dirty="0">
                <a:latin typeface="Times New Roman"/>
                <a:cs typeface="Times New Roman"/>
              </a:rPr>
              <a:t>1) =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½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200" dirty="0">
                <a:latin typeface="Times New Roman"/>
                <a:cs typeface="Times New Roman"/>
              </a:rPr>
              <a:t>T1 &lt;</a:t>
            </a:r>
            <a:r>
              <a:rPr sz="1200" spc="-95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T2</a:t>
            </a:r>
            <a:endParaRPr sz="1200">
              <a:latin typeface="Times New Roman"/>
              <a:cs typeface="Times New Roman"/>
            </a:endParaRPr>
          </a:p>
          <a:p>
            <a:pPr marL="12700" marR="1348740">
              <a:lnSpc>
                <a:spcPct val="137500"/>
              </a:lnSpc>
            </a:pPr>
            <a:r>
              <a:rPr sz="1200" spc="-5" dirty="0">
                <a:latin typeface="Times New Roman"/>
                <a:cs typeface="Times New Roman"/>
              </a:rPr>
              <a:t>Perhitungan </a:t>
            </a:r>
            <a:r>
              <a:rPr sz="1200" dirty="0">
                <a:latin typeface="Times New Roman"/>
                <a:cs typeface="Times New Roman"/>
              </a:rPr>
              <a:t>ujung baru  T1 =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1/3</a:t>
            </a:r>
            <a:endParaRPr sz="12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540"/>
              </a:spcBef>
            </a:pPr>
            <a:r>
              <a:rPr sz="1200" spc="-5" dirty="0">
                <a:latin typeface="Times New Roman"/>
                <a:cs typeface="Times New Roman"/>
              </a:rPr>
              <a:t>X1’ </a:t>
            </a:r>
            <a:r>
              <a:rPr sz="1200" dirty="0">
                <a:latin typeface="Times New Roman"/>
                <a:cs typeface="Times New Roman"/>
              </a:rPr>
              <a:t>= x1 + dx *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t1</a:t>
            </a:r>
            <a:endParaRPr sz="12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540"/>
              </a:spcBef>
            </a:pPr>
            <a:r>
              <a:rPr sz="1200" dirty="0">
                <a:latin typeface="Times New Roman"/>
                <a:cs typeface="Times New Roman"/>
              </a:rPr>
              <a:t>= </a:t>
            </a:r>
            <a:r>
              <a:rPr sz="1200" spc="-15" dirty="0">
                <a:latin typeface="Times New Roman"/>
                <a:cs typeface="Times New Roman"/>
              </a:rPr>
              <a:t>-1 </a:t>
            </a:r>
            <a:r>
              <a:rPr sz="1200" dirty="0">
                <a:latin typeface="Times New Roman"/>
                <a:cs typeface="Times New Roman"/>
              </a:rPr>
              <a:t>+ ( 3 * </a:t>
            </a:r>
            <a:r>
              <a:rPr sz="1200" spc="-5" dirty="0">
                <a:latin typeface="Times New Roman"/>
                <a:cs typeface="Times New Roman"/>
              </a:rPr>
              <a:t>1/3) </a:t>
            </a:r>
            <a:r>
              <a:rPr sz="1200" dirty="0">
                <a:latin typeface="Times New Roman"/>
                <a:cs typeface="Times New Roman"/>
              </a:rPr>
              <a:t>= </a:t>
            </a:r>
            <a:r>
              <a:rPr sz="1200" spc="-10" dirty="0">
                <a:latin typeface="Times New Roman"/>
                <a:cs typeface="Times New Roman"/>
              </a:rPr>
              <a:t>-1 </a:t>
            </a:r>
            <a:r>
              <a:rPr sz="1200" dirty="0">
                <a:latin typeface="Times New Roman"/>
                <a:cs typeface="Times New Roman"/>
              </a:rPr>
              <a:t>+ 1 =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540"/>
              </a:spcBef>
            </a:pPr>
            <a:r>
              <a:rPr sz="1200" spc="-5" dirty="0">
                <a:latin typeface="Times New Roman"/>
                <a:cs typeface="Times New Roman"/>
              </a:rPr>
              <a:t>Y1’ </a:t>
            </a:r>
            <a:r>
              <a:rPr sz="1200" dirty="0">
                <a:latin typeface="Times New Roman"/>
                <a:cs typeface="Times New Roman"/>
              </a:rPr>
              <a:t>= </a:t>
            </a:r>
            <a:r>
              <a:rPr sz="1200" spc="-20" dirty="0">
                <a:latin typeface="Times New Roman"/>
                <a:cs typeface="Times New Roman"/>
              </a:rPr>
              <a:t>y1 </a:t>
            </a:r>
            <a:r>
              <a:rPr sz="1200" dirty="0">
                <a:latin typeface="Times New Roman"/>
                <a:cs typeface="Times New Roman"/>
              </a:rPr>
              <a:t>+ </a:t>
            </a:r>
            <a:r>
              <a:rPr sz="1200" spc="10" dirty="0">
                <a:latin typeface="Times New Roman"/>
                <a:cs typeface="Times New Roman"/>
              </a:rPr>
              <a:t>dy </a:t>
            </a:r>
            <a:r>
              <a:rPr sz="1200" dirty="0">
                <a:latin typeface="Times New Roman"/>
                <a:cs typeface="Times New Roman"/>
              </a:rPr>
              <a:t>*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t1</a:t>
            </a:r>
            <a:endParaRPr sz="12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540"/>
              </a:spcBef>
            </a:pPr>
            <a:r>
              <a:rPr sz="1200" dirty="0">
                <a:latin typeface="Times New Roman"/>
                <a:cs typeface="Times New Roman"/>
              </a:rPr>
              <a:t>= </a:t>
            </a:r>
            <a:r>
              <a:rPr sz="1200" spc="-15" dirty="0">
                <a:latin typeface="Times New Roman"/>
                <a:cs typeface="Times New Roman"/>
              </a:rPr>
              <a:t>-2 </a:t>
            </a:r>
            <a:r>
              <a:rPr sz="1200" dirty="0">
                <a:latin typeface="Times New Roman"/>
                <a:cs typeface="Times New Roman"/>
              </a:rPr>
              <a:t>+ 6 * </a:t>
            </a:r>
            <a:r>
              <a:rPr sz="1200" spc="-5" dirty="0">
                <a:latin typeface="Times New Roman"/>
                <a:cs typeface="Times New Roman"/>
              </a:rPr>
              <a:t>1/3 </a:t>
            </a:r>
            <a:r>
              <a:rPr sz="1200" dirty="0">
                <a:latin typeface="Times New Roman"/>
                <a:cs typeface="Times New Roman"/>
              </a:rPr>
              <a:t>= </a:t>
            </a:r>
            <a:r>
              <a:rPr sz="1200" spc="-10" dirty="0">
                <a:latin typeface="Times New Roman"/>
                <a:cs typeface="Times New Roman"/>
              </a:rPr>
              <a:t>-2 </a:t>
            </a:r>
            <a:r>
              <a:rPr sz="1200" dirty="0">
                <a:latin typeface="Times New Roman"/>
                <a:cs typeface="Times New Roman"/>
              </a:rPr>
              <a:t>+ 2 =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spcBef>
                <a:spcPts val="540"/>
              </a:spcBef>
            </a:pPr>
            <a:r>
              <a:rPr sz="1200" spc="-5" dirty="0">
                <a:latin typeface="Times New Roman"/>
                <a:cs typeface="Times New Roman"/>
              </a:rPr>
              <a:t>(X1’,Y1’) </a:t>
            </a:r>
            <a:r>
              <a:rPr sz="1200" dirty="0">
                <a:latin typeface="Times New Roman"/>
                <a:cs typeface="Times New Roman"/>
              </a:rPr>
              <a:t>= (0,0)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84660" y="1772996"/>
            <a:ext cx="1857837" cy="1866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61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62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901700" y="817829"/>
            <a:ext cx="5306060" cy="891413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1200" dirty="0">
                <a:latin typeface="Times New Roman"/>
                <a:cs typeface="Times New Roman"/>
              </a:rPr>
              <a:t>T2 =</a:t>
            </a:r>
            <a:r>
              <a:rPr sz="1200" spc="-5" dirty="0">
                <a:latin typeface="Times New Roman"/>
                <a:cs typeface="Times New Roman"/>
              </a:rPr>
              <a:t> 1/2</a:t>
            </a:r>
            <a:endParaRPr sz="12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540"/>
              </a:spcBef>
            </a:pPr>
            <a:r>
              <a:rPr sz="1200" spc="-5" dirty="0">
                <a:latin typeface="Times New Roman"/>
                <a:cs typeface="Times New Roman"/>
              </a:rPr>
              <a:t>X2’ </a:t>
            </a:r>
            <a:r>
              <a:rPr sz="1200" dirty="0">
                <a:latin typeface="Times New Roman"/>
                <a:cs typeface="Times New Roman"/>
              </a:rPr>
              <a:t>= x1 + dx *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t2</a:t>
            </a:r>
            <a:endParaRPr sz="12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540"/>
              </a:spcBef>
            </a:pPr>
            <a:r>
              <a:rPr sz="1200" dirty="0">
                <a:latin typeface="Times New Roman"/>
                <a:cs typeface="Times New Roman"/>
              </a:rPr>
              <a:t>= </a:t>
            </a:r>
            <a:r>
              <a:rPr sz="1200" spc="-15" dirty="0">
                <a:latin typeface="Times New Roman"/>
                <a:cs typeface="Times New Roman"/>
              </a:rPr>
              <a:t>-1 </a:t>
            </a:r>
            <a:r>
              <a:rPr sz="1200" dirty="0">
                <a:latin typeface="Times New Roman"/>
                <a:cs typeface="Times New Roman"/>
              </a:rPr>
              <a:t>+ ( 3 * </a:t>
            </a:r>
            <a:r>
              <a:rPr sz="1200" spc="-5" dirty="0">
                <a:latin typeface="Times New Roman"/>
                <a:cs typeface="Times New Roman"/>
              </a:rPr>
              <a:t>1/2) </a:t>
            </a:r>
            <a:r>
              <a:rPr sz="1200" dirty="0">
                <a:latin typeface="Times New Roman"/>
                <a:cs typeface="Times New Roman"/>
              </a:rPr>
              <a:t>=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1/2</a:t>
            </a:r>
            <a:endParaRPr sz="12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540"/>
              </a:spcBef>
            </a:pPr>
            <a:r>
              <a:rPr sz="1200" spc="-5" dirty="0">
                <a:latin typeface="Times New Roman"/>
                <a:cs typeface="Times New Roman"/>
              </a:rPr>
              <a:t>Y2’ </a:t>
            </a:r>
            <a:r>
              <a:rPr sz="1200" dirty="0">
                <a:latin typeface="Times New Roman"/>
                <a:cs typeface="Times New Roman"/>
              </a:rPr>
              <a:t>= </a:t>
            </a:r>
            <a:r>
              <a:rPr sz="1200" spc="-20" dirty="0">
                <a:latin typeface="Times New Roman"/>
                <a:cs typeface="Times New Roman"/>
              </a:rPr>
              <a:t>y1 </a:t>
            </a:r>
            <a:r>
              <a:rPr sz="1200" dirty="0">
                <a:latin typeface="Times New Roman"/>
                <a:cs typeface="Times New Roman"/>
              </a:rPr>
              <a:t>+ </a:t>
            </a:r>
            <a:r>
              <a:rPr sz="1200" spc="10" dirty="0">
                <a:latin typeface="Times New Roman"/>
                <a:cs typeface="Times New Roman"/>
              </a:rPr>
              <a:t>dy </a:t>
            </a:r>
            <a:r>
              <a:rPr sz="1200" dirty="0">
                <a:latin typeface="Times New Roman"/>
                <a:cs typeface="Times New Roman"/>
              </a:rPr>
              <a:t>* t2</a:t>
            </a:r>
            <a:endParaRPr sz="1200">
              <a:latin typeface="Times New Roman"/>
              <a:cs typeface="Times New Roman"/>
            </a:endParaRPr>
          </a:p>
          <a:p>
            <a:pPr marL="469900" marR="3336925" indent="457200">
              <a:lnSpc>
                <a:spcPct val="137500"/>
              </a:lnSpc>
            </a:pPr>
            <a:r>
              <a:rPr sz="1200" dirty="0">
                <a:latin typeface="Times New Roman"/>
                <a:cs typeface="Times New Roman"/>
              </a:rPr>
              <a:t>= </a:t>
            </a:r>
            <a:r>
              <a:rPr sz="1200" spc="-15" dirty="0">
                <a:latin typeface="Times New Roman"/>
                <a:cs typeface="Times New Roman"/>
              </a:rPr>
              <a:t>-2 </a:t>
            </a:r>
            <a:r>
              <a:rPr sz="1200" dirty="0">
                <a:latin typeface="Times New Roman"/>
                <a:cs typeface="Times New Roman"/>
              </a:rPr>
              <a:t>+ 6 * </a:t>
            </a:r>
            <a:r>
              <a:rPr sz="1200" spc="-5" dirty="0">
                <a:latin typeface="Times New Roman"/>
                <a:cs typeface="Times New Roman"/>
              </a:rPr>
              <a:t>1/2=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  </a:t>
            </a:r>
            <a:r>
              <a:rPr sz="1200" spc="-5" dirty="0">
                <a:latin typeface="Times New Roman"/>
                <a:cs typeface="Times New Roman"/>
              </a:rPr>
              <a:t>(X2’,Y2’) </a:t>
            </a:r>
            <a:r>
              <a:rPr sz="1200" dirty="0">
                <a:latin typeface="Times New Roman"/>
                <a:cs typeface="Times New Roman"/>
              </a:rPr>
              <a:t>=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(1/2,1)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1200" b="1" dirty="0">
                <a:latin typeface="Times New Roman"/>
                <a:cs typeface="Times New Roman"/>
              </a:rPr>
              <a:t>Program </a:t>
            </a:r>
            <a:r>
              <a:rPr sz="1200" b="1" spc="-5" dirty="0">
                <a:latin typeface="Times New Roman"/>
                <a:cs typeface="Times New Roman"/>
              </a:rPr>
              <a:t>Clipping Garis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Liang-Barsky</a:t>
            </a:r>
            <a:endParaRPr sz="1200">
              <a:latin typeface="Times New Roman"/>
              <a:cs typeface="Times New Roman"/>
            </a:endParaRPr>
          </a:p>
          <a:p>
            <a:pPr marL="12700" marR="508000">
              <a:lnSpc>
                <a:spcPts val="1240"/>
              </a:lnSpc>
              <a:spcBef>
                <a:spcPts val="585"/>
              </a:spcBef>
            </a:pPr>
            <a:r>
              <a:rPr sz="1100" spc="-5" dirty="0">
                <a:latin typeface="Courier New"/>
                <a:cs typeface="Courier New"/>
              </a:rPr>
              <a:t>Function clipLiangBarsky(region As line, p As PictureBox)  Form1.Picture1.Cls</a:t>
            </a:r>
            <a:endParaRPr sz="1100">
              <a:latin typeface="Courier New"/>
              <a:cs typeface="Courier New"/>
            </a:endParaRPr>
          </a:p>
          <a:p>
            <a:pPr marL="12700" marR="3860800">
              <a:lnSpc>
                <a:spcPts val="1240"/>
              </a:lnSpc>
              <a:spcBef>
                <a:spcPts val="20"/>
              </a:spcBef>
            </a:pPr>
            <a:r>
              <a:rPr sz="1100" spc="-5" dirty="0">
                <a:latin typeface="Courier New"/>
                <a:cs typeface="Courier New"/>
              </a:rPr>
              <a:t>Form1.List2.Clear  p.DrawWidth =</a:t>
            </a:r>
            <a:r>
              <a:rPr sz="1100" spc="-25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1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ts val="1170"/>
              </a:lnSpc>
            </a:pPr>
            <a:r>
              <a:rPr sz="1100" spc="-5" dirty="0">
                <a:latin typeface="Courier New"/>
                <a:cs typeface="Courier New"/>
              </a:rPr>
              <a:t>p.DrawStyle =</a:t>
            </a:r>
            <a:r>
              <a:rPr sz="1100" spc="-45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2</a:t>
            </a:r>
            <a:endParaRPr sz="1100">
              <a:latin typeface="Courier New"/>
              <a:cs typeface="Courier New"/>
            </a:endParaRPr>
          </a:p>
          <a:p>
            <a:pPr marL="12700" marR="340360">
              <a:lnSpc>
                <a:spcPct val="94700"/>
              </a:lnSpc>
              <a:spcBef>
                <a:spcPts val="30"/>
              </a:spcBef>
            </a:pPr>
            <a:r>
              <a:rPr sz="1100" spc="-5" dirty="0">
                <a:latin typeface="Courier New"/>
                <a:cs typeface="Courier New"/>
              </a:rPr>
              <a:t>p.Line (0, region.p1.Y)-(p.Width, region.p1.Y), QBColor(7)  p.Line (0, region.p2.Y)-(p.Width, region.p2.Y), QBColor(7)  p.Line (region.p1.X, 0)-(region.p1.X, p.Height), QBColor(7)  p.Line (region.p2.X, 0)-(region.p2.X, p.Height), QBColor(7)  p.DrawStyle =</a:t>
            </a:r>
            <a:r>
              <a:rPr sz="1100" spc="-1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1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ts val="1200"/>
              </a:lnSpc>
            </a:pPr>
            <a:r>
              <a:rPr sz="1100" spc="-5" dirty="0">
                <a:latin typeface="Courier New"/>
                <a:cs typeface="Courier New"/>
              </a:rPr>
              <a:t>For i = 0 To</a:t>
            </a:r>
            <a:r>
              <a:rPr sz="1100" spc="-15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n</a:t>
            </a:r>
            <a:endParaRPr sz="1100">
              <a:latin typeface="Courier New"/>
              <a:cs typeface="Courier New"/>
            </a:endParaRPr>
          </a:p>
          <a:p>
            <a:pPr marL="12700" marR="3190240" indent="167640">
              <a:lnSpc>
                <a:spcPts val="1260"/>
              </a:lnSpc>
              <a:spcBef>
                <a:spcPts val="55"/>
              </a:spcBef>
            </a:pPr>
            <a:r>
              <a:rPr sz="1100" spc="-5" dirty="0">
                <a:latin typeface="Courier New"/>
                <a:cs typeface="Courier New"/>
              </a:rPr>
              <a:t>drawLine Garis(i), 7, p  Next</a:t>
            </a:r>
            <a:r>
              <a:rPr sz="1100" spc="-1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i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ts val="1165"/>
              </a:lnSpc>
            </a:pPr>
            <a:r>
              <a:rPr sz="1100" spc="-5" dirty="0">
                <a:latin typeface="Courier New"/>
                <a:cs typeface="Courier New"/>
              </a:rPr>
              <a:t>p.DrawStyle =</a:t>
            </a:r>
            <a:r>
              <a:rPr sz="1100" spc="-1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0</a:t>
            </a:r>
            <a:endParaRPr sz="1100">
              <a:latin typeface="Courier New"/>
              <a:cs typeface="Courier New"/>
            </a:endParaRPr>
          </a:p>
          <a:p>
            <a:pPr marL="12700" marR="3944620">
              <a:lnSpc>
                <a:spcPts val="1260"/>
              </a:lnSpc>
              <a:spcBef>
                <a:spcPts val="50"/>
              </a:spcBef>
            </a:pPr>
            <a:r>
              <a:rPr sz="1100" spc="-5" dirty="0">
                <a:latin typeface="Courier New"/>
                <a:cs typeface="Courier New"/>
              </a:rPr>
              <a:t>p.DrawWidth = 2  fixRegion</a:t>
            </a:r>
            <a:r>
              <a:rPr sz="1100" spc="-35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region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ts val="1165"/>
              </a:lnSpc>
            </a:pPr>
            <a:r>
              <a:rPr sz="1100" spc="-5" dirty="0">
                <a:latin typeface="Courier New"/>
                <a:cs typeface="Courier New"/>
              </a:rPr>
              <a:t>For i = 0 To (n -</a:t>
            </a:r>
            <a:r>
              <a:rPr sz="1100" spc="-1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1)</a:t>
            </a:r>
            <a:endParaRPr sz="1100">
              <a:latin typeface="Courier New"/>
              <a:cs typeface="Courier New"/>
            </a:endParaRPr>
          </a:p>
          <a:p>
            <a:pPr marL="12700" marR="2687320" indent="167640">
              <a:lnSpc>
                <a:spcPts val="1240"/>
              </a:lnSpc>
              <a:spcBef>
                <a:spcPts val="70"/>
              </a:spcBef>
            </a:pPr>
            <a:r>
              <a:rPr sz="1100" spc="-5" dirty="0">
                <a:latin typeface="Courier New"/>
                <a:cs typeface="Courier New"/>
              </a:rPr>
              <a:t>clipLine2 Garis(i), region, p  Next</a:t>
            </a:r>
            <a:r>
              <a:rPr sz="1100" spc="-1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i</a:t>
            </a:r>
            <a:endParaRPr sz="1100">
              <a:latin typeface="Courier New"/>
              <a:cs typeface="Courier New"/>
            </a:endParaRPr>
          </a:p>
          <a:p>
            <a:pPr marL="12700" marR="88900">
              <a:lnSpc>
                <a:spcPts val="1240"/>
              </a:lnSpc>
              <a:spcBef>
                <a:spcPts val="15"/>
              </a:spcBef>
            </a:pPr>
            <a:r>
              <a:rPr sz="1100" spc="-5" dirty="0">
                <a:latin typeface="Courier New"/>
                <a:cs typeface="Courier New"/>
              </a:rPr>
              <a:t>End Function  '=============================================================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ts val="1180"/>
              </a:lnSpc>
            </a:pPr>
            <a:r>
              <a:rPr sz="1100" spc="-5" dirty="0">
                <a:latin typeface="Courier New"/>
                <a:cs typeface="Courier New"/>
              </a:rPr>
              <a:t>' Liang-Barsky Clipping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ts val="1250"/>
              </a:lnSpc>
            </a:pPr>
            <a:r>
              <a:rPr sz="1100" spc="-5" dirty="0">
                <a:latin typeface="Courier New"/>
                <a:cs typeface="Courier New"/>
              </a:rPr>
              <a:t>'=============================================================</a:t>
            </a:r>
            <a:endParaRPr sz="1100">
              <a:latin typeface="Courier New"/>
              <a:cs typeface="Courier New"/>
            </a:endParaRPr>
          </a:p>
          <a:p>
            <a:pPr marL="12700" marR="5080">
              <a:lnSpc>
                <a:spcPts val="1240"/>
              </a:lnSpc>
              <a:spcBef>
                <a:spcPts val="70"/>
              </a:spcBef>
            </a:pPr>
            <a:r>
              <a:rPr sz="1100" spc="-5" dirty="0">
                <a:latin typeface="Courier New"/>
                <a:cs typeface="Courier New"/>
              </a:rPr>
              <a:t>Function clipTest(p As Double, q As Double, u1 As Double, u2 As  Double)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ts val="1190"/>
              </a:lnSpc>
            </a:pPr>
            <a:r>
              <a:rPr sz="1100" spc="-5" dirty="0">
                <a:latin typeface="Courier New"/>
                <a:cs typeface="Courier New"/>
              </a:rPr>
              <a:t>As</a:t>
            </a:r>
            <a:r>
              <a:rPr sz="1100" spc="-1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Boolean</a:t>
            </a:r>
            <a:endParaRPr sz="1100">
              <a:latin typeface="Courier New"/>
              <a:cs typeface="Courier New"/>
            </a:endParaRPr>
          </a:p>
          <a:p>
            <a:pPr marL="12700" marR="4028440" algn="just">
              <a:lnSpc>
                <a:spcPts val="1240"/>
              </a:lnSpc>
              <a:spcBef>
                <a:spcPts val="65"/>
              </a:spcBef>
            </a:pPr>
            <a:r>
              <a:rPr sz="1100" spc="-5" dirty="0">
                <a:latin typeface="Courier New"/>
                <a:cs typeface="Courier New"/>
              </a:rPr>
              <a:t>Dim r As</a:t>
            </a:r>
            <a:r>
              <a:rPr sz="1100" spc="-5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Double  clipTest =</a:t>
            </a:r>
            <a:r>
              <a:rPr sz="1100" spc="-45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True  If p &lt; 0</a:t>
            </a:r>
            <a:r>
              <a:rPr sz="1100" spc="-45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Then</a:t>
            </a:r>
            <a:endParaRPr sz="1100">
              <a:latin typeface="Courier New"/>
              <a:cs typeface="Courier New"/>
            </a:endParaRPr>
          </a:p>
          <a:p>
            <a:pPr marL="180340" algn="just">
              <a:lnSpc>
                <a:spcPts val="1190"/>
              </a:lnSpc>
            </a:pPr>
            <a:r>
              <a:rPr sz="1100" spc="-5" dirty="0">
                <a:latin typeface="Courier New"/>
                <a:cs typeface="Courier New"/>
              </a:rPr>
              <a:t>r = q /</a:t>
            </a:r>
            <a:r>
              <a:rPr sz="1100" spc="-15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p</a:t>
            </a:r>
            <a:endParaRPr sz="1100">
              <a:latin typeface="Courier New"/>
              <a:cs typeface="Courier New"/>
            </a:endParaRPr>
          </a:p>
          <a:p>
            <a:pPr marL="431800" marR="3525520" indent="-251460" algn="just">
              <a:lnSpc>
                <a:spcPts val="1240"/>
              </a:lnSpc>
              <a:spcBef>
                <a:spcPts val="70"/>
              </a:spcBef>
            </a:pPr>
            <a:r>
              <a:rPr sz="1100" spc="-5" dirty="0">
                <a:latin typeface="Courier New"/>
                <a:cs typeface="Courier New"/>
              </a:rPr>
              <a:t>If r &gt; u2 Then  clipTest =</a:t>
            </a:r>
            <a:r>
              <a:rPr sz="1100" spc="-4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False</a:t>
            </a:r>
            <a:endParaRPr sz="1100">
              <a:latin typeface="Courier New"/>
              <a:cs typeface="Courier New"/>
            </a:endParaRPr>
          </a:p>
          <a:p>
            <a:pPr marL="599440" marR="3609340" indent="-419100" algn="just">
              <a:lnSpc>
                <a:spcPts val="1240"/>
              </a:lnSpc>
              <a:spcBef>
                <a:spcPts val="20"/>
              </a:spcBef>
            </a:pPr>
            <a:r>
              <a:rPr sz="1100" spc="-5" dirty="0">
                <a:latin typeface="Courier New"/>
                <a:cs typeface="Courier New"/>
              </a:rPr>
              <a:t>ElseIf r &gt; u1</a:t>
            </a:r>
            <a:r>
              <a:rPr sz="1100" spc="-4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Then  u1 =</a:t>
            </a:r>
            <a:r>
              <a:rPr sz="1100" spc="-25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r</a:t>
            </a:r>
            <a:endParaRPr sz="1100">
              <a:latin typeface="Courier New"/>
              <a:cs typeface="Courier New"/>
            </a:endParaRPr>
          </a:p>
          <a:p>
            <a:pPr marL="180340" algn="just">
              <a:lnSpc>
                <a:spcPts val="1180"/>
              </a:lnSpc>
            </a:pPr>
            <a:r>
              <a:rPr sz="1100" spc="-5" dirty="0">
                <a:latin typeface="Courier New"/>
                <a:cs typeface="Courier New"/>
              </a:rPr>
              <a:t>End</a:t>
            </a:r>
            <a:r>
              <a:rPr sz="1100" spc="-1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If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ts val="1250"/>
              </a:lnSpc>
            </a:pPr>
            <a:r>
              <a:rPr sz="1100" spc="-5" dirty="0">
                <a:latin typeface="Courier New"/>
                <a:cs typeface="Courier New"/>
              </a:rPr>
              <a:t>Else</a:t>
            </a:r>
            <a:endParaRPr sz="1100">
              <a:latin typeface="Courier New"/>
              <a:cs typeface="Courier New"/>
            </a:endParaRPr>
          </a:p>
          <a:p>
            <a:pPr marL="431800" marR="4028440" indent="-251460">
              <a:lnSpc>
                <a:spcPts val="1240"/>
              </a:lnSpc>
              <a:spcBef>
                <a:spcPts val="65"/>
              </a:spcBef>
            </a:pPr>
            <a:r>
              <a:rPr sz="1100" spc="-5" dirty="0">
                <a:latin typeface="Courier New"/>
                <a:cs typeface="Courier New"/>
              </a:rPr>
              <a:t>If p &gt; 0</a:t>
            </a:r>
            <a:r>
              <a:rPr sz="1100" spc="-65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Then  </a:t>
            </a:r>
            <a:r>
              <a:rPr sz="110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r = q /</a:t>
            </a:r>
            <a:r>
              <a:rPr sz="1100" spc="-65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p</a:t>
            </a:r>
            <a:endParaRPr sz="1100">
              <a:latin typeface="Courier New"/>
              <a:cs typeface="Courier New"/>
            </a:endParaRPr>
          </a:p>
          <a:p>
            <a:pPr marL="599440" marR="3357879" indent="-167640">
              <a:lnSpc>
                <a:spcPts val="1240"/>
              </a:lnSpc>
              <a:spcBef>
                <a:spcPts val="20"/>
              </a:spcBef>
            </a:pPr>
            <a:r>
              <a:rPr sz="1100" spc="-5" dirty="0">
                <a:latin typeface="Courier New"/>
                <a:cs typeface="Courier New"/>
              </a:rPr>
              <a:t>If r &lt; u1 Then  clipTest =</a:t>
            </a:r>
            <a:r>
              <a:rPr sz="1100" spc="-4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False</a:t>
            </a:r>
            <a:endParaRPr sz="1100">
              <a:latin typeface="Courier New"/>
              <a:cs typeface="Courier New"/>
            </a:endParaRPr>
          </a:p>
          <a:p>
            <a:pPr marL="599440" marR="3357879" indent="-167640">
              <a:lnSpc>
                <a:spcPts val="1240"/>
              </a:lnSpc>
            </a:pPr>
            <a:r>
              <a:rPr sz="1100" spc="-5" dirty="0">
                <a:latin typeface="Courier New"/>
                <a:cs typeface="Courier New"/>
              </a:rPr>
              <a:t>ElseIf r &lt; u2</a:t>
            </a:r>
            <a:r>
              <a:rPr sz="1100" spc="-4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Then  u2 =</a:t>
            </a:r>
            <a:r>
              <a:rPr sz="1100" spc="-2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r</a:t>
            </a:r>
            <a:endParaRPr sz="1100">
              <a:latin typeface="Courier New"/>
              <a:cs typeface="Courier New"/>
            </a:endParaRPr>
          </a:p>
          <a:p>
            <a:pPr marL="431800">
              <a:lnSpc>
                <a:spcPts val="1230"/>
              </a:lnSpc>
            </a:pPr>
            <a:r>
              <a:rPr sz="1100" spc="-5" dirty="0">
                <a:latin typeface="Courier New"/>
                <a:cs typeface="Courier New"/>
              </a:rPr>
              <a:t>End</a:t>
            </a:r>
            <a:r>
              <a:rPr sz="1100" spc="-1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If</a:t>
            </a:r>
            <a:endParaRPr sz="1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63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901700" y="881380"/>
            <a:ext cx="5760720" cy="249237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683260" marR="3728085" indent="-419100">
              <a:lnSpc>
                <a:spcPts val="1240"/>
              </a:lnSpc>
              <a:spcBef>
                <a:spcPts val="204"/>
              </a:spcBef>
            </a:pPr>
            <a:r>
              <a:rPr sz="1100" spc="-5" dirty="0">
                <a:latin typeface="Courier New"/>
                <a:cs typeface="Courier New"/>
              </a:rPr>
              <a:t>ElseIf q &lt; 0 Then  clipTest =</a:t>
            </a:r>
            <a:r>
              <a:rPr sz="1100" spc="-4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False</a:t>
            </a:r>
            <a:endParaRPr sz="1100">
              <a:latin typeface="Courier New"/>
              <a:cs typeface="Courier New"/>
            </a:endParaRPr>
          </a:p>
          <a:p>
            <a:pPr marL="264160" marR="4733925" indent="251460">
              <a:lnSpc>
                <a:spcPts val="1240"/>
              </a:lnSpc>
              <a:spcBef>
                <a:spcPts val="20"/>
              </a:spcBef>
            </a:pPr>
            <a:r>
              <a:rPr sz="1100" spc="-5" dirty="0">
                <a:latin typeface="Courier New"/>
                <a:cs typeface="Courier New"/>
              </a:rPr>
              <a:t>End</a:t>
            </a:r>
            <a:r>
              <a:rPr sz="1100" spc="-8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If  End</a:t>
            </a:r>
            <a:r>
              <a:rPr sz="1100" spc="-25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If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ts val="1210"/>
              </a:lnSpc>
            </a:pPr>
            <a:r>
              <a:rPr sz="1100" spc="-5" dirty="0">
                <a:latin typeface="Courier New"/>
                <a:cs typeface="Courier New"/>
              </a:rPr>
              <a:t>End</a:t>
            </a:r>
            <a:r>
              <a:rPr sz="1100" spc="-1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Function</a:t>
            </a:r>
            <a:endParaRPr sz="1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Times New Roman"/>
                <a:cs typeface="Times New Roman"/>
              </a:rPr>
              <a:t>Latihan</a:t>
            </a:r>
            <a:endParaRPr sz="1400">
              <a:latin typeface="Times New Roman"/>
              <a:cs typeface="Times New Roman"/>
            </a:endParaRPr>
          </a:p>
          <a:p>
            <a:pPr marL="469900" marR="8255" indent="-228600" algn="just">
              <a:lnSpc>
                <a:spcPct val="109800"/>
              </a:lnSpc>
              <a:spcBef>
                <a:spcPts val="1040"/>
              </a:spcBef>
              <a:buAutoNum type="arabicPeriod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Diketahui titik awal </a:t>
            </a:r>
            <a:r>
              <a:rPr sz="1200" spc="-5" dirty="0">
                <a:latin typeface="Times New Roman"/>
                <a:cs typeface="Times New Roman"/>
              </a:rPr>
              <a:t>P </a:t>
            </a:r>
            <a:r>
              <a:rPr sz="1200" dirty="0">
                <a:latin typeface="Times New Roman"/>
                <a:cs typeface="Times New Roman"/>
              </a:rPr>
              <a:t>(1,1) dan titik </a:t>
            </a:r>
            <a:r>
              <a:rPr sz="1200" spc="-5" dirty="0">
                <a:latin typeface="Times New Roman"/>
                <a:cs typeface="Times New Roman"/>
              </a:rPr>
              <a:t>akhir </a:t>
            </a:r>
            <a:r>
              <a:rPr sz="1200" dirty="0">
                <a:latin typeface="Times New Roman"/>
                <a:cs typeface="Times New Roman"/>
              </a:rPr>
              <a:t>di </a:t>
            </a:r>
            <a:r>
              <a:rPr sz="1200" spc="-5" dirty="0">
                <a:latin typeface="Times New Roman"/>
                <a:cs typeface="Times New Roman"/>
              </a:rPr>
              <a:t>Q </a:t>
            </a:r>
            <a:r>
              <a:rPr sz="1200" dirty="0">
                <a:latin typeface="Times New Roman"/>
                <a:cs typeface="Times New Roman"/>
              </a:rPr>
              <a:t>(10,10), </a:t>
            </a:r>
            <a:r>
              <a:rPr sz="1200" spc="-10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i="1" dirty="0">
                <a:latin typeface="Times New Roman"/>
                <a:cs typeface="Times New Roman"/>
              </a:rPr>
              <a:t>a clipping </a:t>
            </a:r>
            <a:r>
              <a:rPr sz="1200" spc="-5" dirty="0">
                <a:latin typeface="Times New Roman"/>
                <a:cs typeface="Times New Roman"/>
              </a:rPr>
              <a:t>xmin </a:t>
            </a:r>
            <a:r>
              <a:rPr sz="1200" dirty="0">
                <a:latin typeface="Times New Roman"/>
                <a:cs typeface="Times New Roman"/>
              </a:rPr>
              <a:t>=  1, </a:t>
            </a:r>
            <a:r>
              <a:rPr sz="1200" spc="-5" dirty="0">
                <a:latin typeface="Times New Roman"/>
                <a:cs typeface="Times New Roman"/>
              </a:rPr>
              <a:t>ymin=1, </a:t>
            </a:r>
            <a:r>
              <a:rPr sz="1200" dirty="0">
                <a:latin typeface="Times New Roman"/>
                <a:cs typeface="Times New Roman"/>
              </a:rPr>
              <a:t>xmax= 7 </a:t>
            </a:r>
            <a:r>
              <a:rPr sz="1200" spc="-1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ymax=7. Selesaikan masalah </a:t>
            </a:r>
            <a:r>
              <a:rPr sz="1200" dirty="0">
                <a:latin typeface="Times New Roman"/>
                <a:cs typeface="Times New Roman"/>
              </a:rPr>
              <a:t>ini </a:t>
            </a:r>
            <a:r>
              <a:rPr sz="1200" spc="-10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clipping </a:t>
            </a:r>
            <a:r>
              <a:rPr sz="1200" i="1" spc="-5" dirty="0">
                <a:latin typeface="Times New Roman"/>
                <a:cs typeface="Times New Roman"/>
              </a:rPr>
              <a:t>Cohen-  </a:t>
            </a:r>
            <a:r>
              <a:rPr sz="1200" i="1" dirty="0">
                <a:latin typeface="Times New Roman"/>
                <a:cs typeface="Times New Roman"/>
              </a:rPr>
              <a:t>Sutherland</a:t>
            </a:r>
            <a:r>
              <a:rPr sz="1200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  <a:p>
            <a:pPr marL="469900" marR="5080" indent="-228600" algn="just">
              <a:lnSpc>
                <a:spcPct val="109800"/>
              </a:lnSpc>
              <a:spcBef>
                <a:spcPts val="20"/>
              </a:spcBef>
              <a:buAutoNum type="arabicPeriod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Berdasarkan soal </a:t>
            </a:r>
            <a:r>
              <a:rPr sz="1200" dirty="0">
                <a:latin typeface="Times New Roman"/>
                <a:cs typeface="Times New Roman"/>
              </a:rPr>
              <a:t>no 1 lakukan </a:t>
            </a:r>
            <a:r>
              <a:rPr sz="1200" i="1" dirty="0">
                <a:latin typeface="Times New Roman"/>
                <a:cs typeface="Times New Roman"/>
              </a:rPr>
              <a:t>clipping </a:t>
            </a:r>
            <a:r>
              <a:rPr sz="1200" spc="-5" dirty="0">
                <a:latin typeface="Times New Roman"/>
                <a:cs typeface="Times New Roman"/>
              </a:rPr>
              <a:t>menggunakan </a:t>
            </a:r>
            <a:r>
              <a:rPr sz="1200" dirty="0">
                <a:latin typeface="Times New Roman"/>
                <a:cs typeface="Times New Roman"/>
              </a:rPr>
              <a:t>algoritma </a:t>
            </a:r>
            <a:r>
              <a:rPr sz="1200" spc="-5" dirty="0">
                <a:latin typeface="Times New Roman"/>
                <a:cs typeface="Times New Roman"/>
              </a:rPr>
              <a:t>Liang-Barsky  </a:t>
            </a:r>
            <a:r>
              <a:rPr sz="1200" dirty="0">
                <a:latin typeface="Times New Roman"/>
                <a:cs typeface="Times New Roman"/>
              </a:rPr>
              <a:t>dimana </a:t>
            </a:r>
            <a:r>
              <a:rPr sz="1200" spc="-5" dirty="0">
                <a:latin typeface="Times New Roman"/>
                <a:cs typeface="Times New Roman"/>
              </a:rPr>
              <a:t>xl=1, </a:t>
            </a:r>
            <a:r>
              <a:rPr sz="1200" dirty="0">
                <a:latin typeface="Times New Roman"/>
                <a:cs typeface="Times New Roman"/>
              </a:rPr>
              <a:t>xr= 7, </a:t>
            </a:r>
            <a:r>
              <a:rPr sz="1200" spc="-20" dirty="0">
                <a:latin typeface="Times New Roman"/>
                <a:cs typeface="Times New Roman"/>
              </a:rPr>
              <a:t>yb </a:t>
            </a:r>
            <a:r>
              <a:rPr sz="1200" dirty="0">
                <a:latin typeface="Times New Roman"/>
                <a:cs typeface="Times New Roman"/>
              </a:rPr>
              <a:t>= 1 dan </a:t>
            </a:r>
            <a:r>
              <a:rPr sz="1200" spc="-20" dirty="0">
                <a:latin typeface="Times New Roman"/>
                <a:cs typeface="Times New Roman"/>
              </a:rPr>
              <a:t>yt </a:t>
            </a:r>
            <a:r>
              <a:rPr sz="1200" dirty="0">
                <a:latin typeface="Times New Roman"/>
                <a:cs typeface="Times New Roman"/>
              </a:rPr>
              <a:t>=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7.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3822700"/>
            <a:ext cx="5474335" cy="1043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Times New Roman"/>
                <a:cs typeface="Times New Roman"/>
              </a:rPr>
              <a:t>Daftar </a:t>
            </a:r>
            <a:r>
              <a:rPr sz="1400" b="1" spc="-5" dirty="0">
                <a:latin typeface="Times New Roman"/>
                <a:cs typeface="Times New Roman"/>
              </a:rPr>
              <a:t>Pustaka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Times New Roman"/>
              <a:cs typeface="Times New Roman"/>
            </a:endParaRPr>
          </a:p>
          <a:p>
            <a:pPr marL="469900" marR="5080" indent="-228600">
              <a:lnSpc>
                <a:spcPct val="111100"/>
              </a:lnSpc>
              <a:buAutoNum type="arabicPeriod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David </a:t>
            </a:r>
            <a:r>
              <a:rPr sz="1200" spc="-20" dirty="0">
                <a:latin typeface="Times New Roman"/>
                <a:cs typeface="Times New Roman"/>
              </a:rPr>
              <a:t>F. </a:t>
            </a:r>
            <a:r>
              <a:rPr sz="1200" spc="-5" dirty="0">
                <a:latin typeface="Times New Roman"/>
                <a:cs typeface="Times New Roman"/>
              </a:rPr>
              <a:t>Rogers, Alan </a:t>
            </a:r>
            <a:r>
              <a:rPr sz="1200" dirty="0">
                <a:latin typeface="Times New Roman"/>
                <a:cs typeface="Times New Roman"/>
              </a:rPr>
              <a:t>J. </a:t>
            </a:r>
            <a:r>
              <a:rPr sz="1200" spc="-5" dirty="0">
                <a:latin typeface="Times New Roman"/>
                <a:cs typeface="Times New Roman"/>
              </a:rPr>
              <a:t>Adams </a:t>
            </a:r>
            <a:r>
              <a:rPr sz="1200" dirty="0">
                <a:latin typeface="Times New Roman"/>
                <a:cs typeface="Times New Roman"/>
              </a:rPr>
              <a:t>, Mathematical </a:t>
            </a:r>
            <a:r>
              <a:rPr sz="1200" spc="-5" dirty="0">
                <a:latin typeface="Times New Roman"/>
                <a:cs typeface="Times New Roman"/>
              </a:rPr>
              <a:t>Elements </a:t>
            </a:r>
            <a:r>
              <a:rPr sz="1200" dirty="0">
                <a:latin typeface="Times New Roman"/>
                <a:cs typeface="Times New Roman"/>
              </a:rPr>
              <a:t>for Computer </a:t>
            </a:r>
            <a:r>
              <a:rPr sz="1200" spc="-5" dirty="0">
                <a:latin typeface="Times New Roman"/>
                <a:cs typeface="Times New Roman"/>
              </a:rPr>
              <a:t>Graphics  </a:t>
            </a:r>
            <a:r>
              <a:rPr sz="1200" dirty="0">
                <a:latin typeface="Times New Roman"/>
                <a:cs typeface="Times New Roman"/>
              </a:rPr>
              <a:t>(2nd edition), </a:t>
            </a:r>
            <a:r>
              <a:rPr sz="1200" spc="-5" dirty="0">
                <a:latin typeface="Times New Roman"/>
                <a:cs typeface="Times New Roman"/>
              </a:rPr>
              <a:t>McGraw-Hill, </a:t>
            </a:r>
            <a:r>
              <a:rPr sz="1200" dirty="0">
                <a:latin typeface="Times New Roman"/>
                <a:cs typeface="Times New Roman"/>
              </a:rPr>
              <a:t>1989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140"/>
              </a:spcBef>
              <a:buAutoNum type="arabicPeriod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Nick </a:t>
            </a:r>
            <a:r>
              <a:rPr sz="1200" spc="-5" dirty="0">
                <a:latin typeface="Times New Roman"/>
                <a:cs typeface="Times New Roman"/>
              </a:rPr>
              <a:t>Symmonds, </a:t>
            </a:r>
            <a:r>
              <a:rPr sz="1200" spc="-15" dirty="0">
                <a:latin typeface="Times New Roman"/>
                <a:cs typeface="Times New Roman"/>
              </a:rPr>
              <a:t>GDI+ </a:t>
            </a:r>
            <a:r>
              <a:rPr sz="1200" dirty="0">
                <a:latin typeface="Times New Roman"/>
                <a:cs typeface="Times New Roman"/>
              </a:rPr>
              <a:t>Programming in C# and </a:t>
            </a:r>
            <a:r>
              <a:rPr sz="1200" spc="-10" dirty="0">
                <a:latin typeface="Times New Roman"/>
                <a:cs typeface="Times New Roman"/>
              </a:rPr>
              <a:t>VB </a:t>
            </a:r>
            <a:r>
              <a:rPr sz="1200" dirty="0">
                <a:latin typeface="Times New Roman"/>
                <a:cs typeface="Times New Roman"/>
              </a:rPr>
              <a:t>.NET, </a:t>
            </a:r>
            <a:r>
              <a:rPr sz="1200" spc="-10" dirty="0">
                <a:latin typeface="Times New Roman"/>
                <a:cs typeface="Times New Roman"/>
              </a:rPr>
              <a:t>Apress,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2002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1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901700" y="889000"/>
            <a:ext cx="5761990" cy="2185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44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Caladea"/>
                <a:cs typeface="Caladea"/>
              </a:rPr>
              <a:t>MODUL I </a:t>
            </a:r>
            <a:r>
              <a:rPr sz="1600" b="1" spc="-10" dirty="0">
                <a:latin typeface="Caladea"/>
                <a:cs typeface="Caladea"/>
              </a:rPr>
              <a:t>TINJAUAN </a:t>
            </a:r>
            <a:r>
              <a:rPr sz="1600" b="1" spc="-5" dirty="0">
                <a:latin typeface="Caladea"/>
                <a:cs typeface="Caladea"/>
              </a:rPr>
              <a:t>UMUM GRAFIKA</a:t>
            </a:r>
            <a:r>
              <a:rPr sz="1600" b="1" spc="50" dirty="0">
                <a:latin typeface="Caladea"/>
                <a:cs typeface="Caladea"/>
              </a:rPr>
              <a:t> </a:t>
            </a:r>
            <a:r>
              <a:rPr sz="1600" b="1" spc="-5" dirty="0">
                <a:latin typeface="Caladea"/>
                <a:cs typeface="Caladea"/>
              </a:rPr>
              <a:t>KOMPUTER</a:t>
            </a:r>
            <a:endParaRPr sz="1600">
              <a:latin typeface="Caladea"/>
              <a:cs typeface="Calade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50">
              <a:latin typeface="Caladea"/>
              <a:cs typeface="Caladea"/>
            </a:endParaRPr>
          </a:p>
          <a:p>
            <a:pPr marL="12700" marR="5080" indent="457200" algn="just">
              <a:lnSpc>
                <a:spcPct val="143600"/>
              </a:lnSpc>
            </a:pPr>
            <a:r>
              <a:rPr sz="1200" dirty="0">
                <a:latin typeface="Times New Roman"/>
                <a:cs typeface="Times New Roman"/>
              </a:rPr>
              <a:t>Setelah </a:t>
            </a:r>
            <a:r>
              <a:rPr sz="1200" spc="-5" dirty="0">
                <a:latin typeface="Times New Roman"/>
                <a:cs typeface="Times New Roman"/>
              </a:rPr>
              <a:t>membaca </a:t>
            </a:r>
            <a:r>
              <a:rPr sz="1200" dirty="0">
                <a:latin typeface="Times New Roman"/>
                <a:cs typeface="Times New Roman"/>
              </a:rPr>
              <a:t>modul ini, </a:t>
            </a:r>
            <a:r>
              <a:rPr sz="1200" spc="-5" dirty="0">
                <a:latin typeface="Times New Roman"/>
                <a:cs typeface="Times New Roman"/>
              </a:rPr>
              <a:t>mahasiswa </a:t>
            </a:r>
            <a:r>
              <a:rPr sz="1200" dirty="0">
                <a:latin typeface="Times New Roman"/>
                <a:cs typeface="Times New Roman"/>
              </a:rPr>
              <a:t>akan </a:t>
            </a:r>
            <a:r>
              <a:rPr sz="1200" spc="-5" dirty="0">
                <a:latin typeface="Times New Roman"/>
                <a:cs typeface="Times New Roman"/>
              </a:rPr>
              <a:t>memiliki </a:t>
            </a:r>
            <a:r>
              <a:rPr sz="1200" dirty="0">
                <a:latin typeface="Times New Roman"/>
                <a:cs typeface="Times New Roman"/>
              </a:rPr>
              <a:t>pengetahuan dan </a:t>
            </a:r>
            <a:r>
              <a:rPr sz="1200" spc="-5" dirty="0">
                <a:latin typeface="Times New Roman"/>
                <a:cs typeface="Times New Roman"/>
              </a:rPr>
              <a:t>mampu  </a:t>
            </a:r>
            <a:r>
              <a:rPr sz="1200" dirty="0">
                <a:latin typeface="Times New Roman"/>
                <a:cs typeface="Times New Roman"/>
              </a:rPr>
              <a:t>menjelaskan (i) apa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dimaksud </a:t>
            </a:r>
            <a:r>
              <a:rPr sz="1200" spc="-5" dirty="0">
                <a:latin typeface="Times New Roman"/>
                <a:cs typeface="Times New Roman"/>
              </a:rPr>
              <a:t>dengan grafika </a:t>
            </a:r>
            <a:r>
              <a:rPr sz="1200" dirty="0">
                <a:latin typeface="Times New Roman"/>
                <a:cs typeface="Times New Roman"/>
              </a:rPr>
              <a:t>komputer </a:t>
            </a:r>
            <a:r>
              <a:rPr sz="1200" spc="-5" dirty="0">
                <a:latin typeface="Times New Roman"/>
                <a:cs typeface="Times New Roman"/>
              </a:rPr>
              <a:t>(ii) </a:t>
            </a:r>
            <a:r>
              <a:rPr sz="1200" dirty="0">
                <a:latin typeface="Times New Roman"/>
                <a:cs typeface="Times New Roman"/>
              </a:rPr>
              <a:t>ruang </a:t>
            </a:r>
            <a:r>
              <a:rPr sz="1200" spc="-5" dirty="0">
                <a:latin typeface="Times New Roman"/>
                <a:cs typeface="Times New Roman"/>
              </a:rPr>
              <a:t>lingkup grafika  </a:t>
            </a:r>
            <a:r>
              <a:rPr sz="1200" dirty="0">
                <a:latin typeface="Times New Roman"/>
                <a:cs typeface="Times New Roman"/>
              </a:rPr>
              <a:t>komputer </a:t>
            </a:r>
            <a:r>
              <a:rPr sz="1200" spc="-5" dirty="0">
                <a:latin typeface="Times New Roman"/>
                <a:cs typeface="Times New Roman"/>
              </a:rPr>
              <a:t>disertai </a:t>
            </a:r>
            <a:r>
              <a:rPr sz="1200" spc="-10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ilmu-ilmu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berkait </a:t>
            </a:r>
            <a:r>
              <a:rPr sz="1200" spc="-5" dirty="0">
                <a:latin typeface="Times New Roman"/>
                <a:cs typeface="Times New Roman"/>
              </a:rPr>
              <a:t>erat dengan grafika </a:t>
            </a:r>
            <a:r>
              <a:rPr sz="1200" dirty="0">
                <a:latin typeface="Times New Roman"/>
                <a:cs typeface="Times New Roman"/>
              </a:rPr>
              <a:t>komputer </a:t>
            </a:r>
            <a:r>
              <a:rPr sz="1200" spc="-5" dirty="0">
                <a:latin typeface="Times New Roman"/>
                <a:cs typeface="Times New Roman"/>
              </a:rPr>
              <a:t>(iii) </a:t>
            </a:r>
            <a:r>
              <a:rPr sz="1200" dirty="0">
                <a:latin typeface="Times New Roman"/>
                <a:cs typeface="Times New Roman"/>
              </a:rPr>
              <a:t>sejarah  </a:t>
            </a:r>
            <a:r>
              <a:rPr sz="1200" spc="-5" dirty="0">
                <a:latin typeface="Times New Roman"/>
                <a:cs typeface="Times New Roman"/>
              </a:rPr>
              <a:t>grafika </a:t>
            </a:r>
            <a:r>
              <a:rPr sz="1200" dirty="0">
                <a:latin typeface="Times New Roman"/>
                <a:cs typeface="Times New Roman"/>
              </a:rPr>
              <a:t>komputer </a:t>
            </a:r>
            <a:r>
              <a:rPr sz="1200" spc="-5" dirty="0">
                <a:latin typeface="Times New Roman"/>
                <a:cs typeface="Times New Roman"/>
              </a:rPr>
              <a:t>secara </a:t>
            </a:r>
            <a:r>
              <a:rPr sz="1200" dirty="0">
                <a:latin typeface="Times New Roman"/>
                <a:cs typeface="Times New Roman"/>
              </a:rPr>
              <a:t>umum </a:t>
            </a:r>
            <a:r>
              <a:rPr sz="1200" spc="-5" dirty="0">
                <a:latin typeface="Times New Roman"/>
                <a:cs typeface="Times New Roman"/>
              </a:rPr>
              <a:t>(iv) aplikasi-aplikasi yang </a:t>
            </a:r>
            <a:r>
              <a:rPr sz="1200" dirty="0">
                <a:latin typeface="Times New Roman"/>
                <a:cs typeface="Times New Roman"/>
              </a:rPr>
              <a:t>memanfaatkan fasilitas grafis pada  komputer </a:t>
            </a:r>
            <a:r>
              <a:rPr sz="1200" spc="-10" dirty="0">
                <a:latin typeface="Times New Roman"/>
                <a:cs typeface="Times New Roman"/>
              </a:rPr>
              <a:t>(v) </a:t>
            </a:r>
            <a:r>
              <a:rPr sz="1200" spc="-5" dirty="0">
                <a:latin typeface="Times New Roman"/>
                <a:cs typeface="Times New Roman"/>
              </a:rPr>
              <a:t>perkakas atau tools </a:t>
            </a:r>
            <a:r>
              <a:rPr sz="1200" dirty="0">
                <a:latin typeface="Times New Roman"/>
                <a:cs typeface="Times New Roman"/>
              </a:rPr>
              <a:t>berupa </a:t>
            </a:r>
            <a:r>
              <a:rPr sz="1200" i="1" spc="-5" dirty="0">
                <a:latin typeface="Times New Roman"/>
                <a:cs typeface="Times New Roman"/>
              </a:rPr>
              <a:t>hardware </a:t>
            </a:r>
            <a:r>
              <a:rPr sz="1200" dirty="0">
                <a:latin typeface="Times New Roman"/>
                <a:cs typeface="Times New Roman"/>
              </a:rPr>
              <a:t>maupun </a:t>
            </a:r>
            <a:r>
              <a:rPr sz="1200" i="1" spc="-5" dirty="0">
                <a:latin typeface="Times New Roman"/>
                <a:cs typeface="Times New Roman"/>
              </a:rPr>
              <a:t>software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menunjang </a:t>
            </a:r>
            <a:r>
              <a:rPr sz="1200" spc="-5" dirty="0">
                <a:latin typeface="Times New Roman"/>
                <a:cs typeface="Times New Roman"/>
              </a:rPr>
              <a:t>(vi)  </a:t>
            </a:r>
            <a:r>
              <a:rPr sz="1200" dirty="0">
                <a:latin typeface="Times New Roman"/>
                <a:cs typeface="Times New Roman"/>
              </a:rPr>
              <a:t>model dasar </a:t>
            </a:r>
            <a:r>
              <a:rPr sz="1200" spc="-10" dirty="0">
                <a:latin typeface="Times New Roman"/>
                <a:cs typeface="Times New Roman"/>
              </a:rPr>
              <a:t>grafika </a:t>
            </a:r>
            <a:r>
              <a:rPr sz="1200" spc="-5" dirty="0">
                <a:latin typeface="Times New Roman"/>
                <a:cs typeface="Times New Roman"/>
              </a:rPr>
              <a:t>komputer </a:t>
            </a:r>
            <a:r>
              <a:rPr sz="1200" dirty="0">
                <a:latin typeface="Times New Roman"/>
                <a:cs typeface="Times New Roman"/>
              </a:rPr>
              <a:t>serta </a:t>
            </a:r>
            <a:r>
              <a:rPr sz="1200" spc="-5" dirty="0">
                <a:latin typeface="Times New Roman"/>
                <a:cs typeface="Times New Roman"/>
              </a:rPr>
              <a:t>elemen-elemen yang </a:t>
            </a:r>
            <a:r>
              <a:rPr sz="1200" dirty="0">
                <a:latin typeface="Times New Roman"/>
                <a:cs typeface="Times New Roman"/>
              </a:rPr>
              <a:t>terkait di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dalamnya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3644900"/>
            <a:ext cx="5761355" cy="5111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900" algn="l"/>
              </a:tabLst>
            </a:pPr>
            <a:r>
              <a:rPr sz="1400" b="1" spc="-5" dirty="0">
                <a:latin typeface="Times New Roman"/>
                <a:cs typeface="Times New Roman"/>
              </a:rPr>
              <a:t>I.</a:t>
            </a:r>
            <a:r>
              <a:rPr sz="1400" b="1" spc="1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1	Apakah yang </a:t>
            </a:r>
            <a:r>
              <a:rPr sz="1400" b="1" spc="-5" dirty="0">
                <a:latin typeface="Times New Roman"/>
                <a:cs typeface="Times New Roman"/>
              </a:rPr>
              <a:t>Dimaksud dengan </a:t>
            </a:r>
            <a:r>
              <a:rPr sz="1400" b="1" dirty="0">
                <a:latin typeface="Times New Roman"/>
                <a:cs typeface="Times New Roman"/>
              </a:rPr>
              <a:t>Grafika</a:t>
            </a:r>
            <a:r>
              <a:rPr sz="1400" b="1" spc="-25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Times New Roman"/>
                <a:cs typeface="Times New Roman"/>
              </a:rPr>
              <a:t>Komputer</a:t>
            </a:r>
            <a:endParaRPr sz="1400">
              <a:latin typeface="Times New Roman"/>
              <a:cs typeface="Times New Roman"/>
            </a:endParaRPr>
          </a:p>
          <a:p>
            <a:pPr marL="12700" marR="5080" indent="457200" algn="just">
              <a:lnSpc>
                <a:spcPct val="143700"/>
              </a:lnSpc>
              <a:spcBef>
                <a:spcPts val="1110"/>
              </a:spcBef>
            </a:pPr>
            <a:r>
              <a:rPr sz="1200" spc="-5" dirty="0">
                <a:latin typeface="Times New Roman"/>
                <a:cs typeface="Times New Roman"/>
              </a:rPr>
              <a:t>Grafika </a:t>
            </a:r>
            <a:r>
              <a:rPr sz="1200" dirty="0">
                <a:latin typeface="Times New Roman"/>
                <a:cs typeface="Times New Roman"/>
              </a:rPr>
              <a:t>komputer </a:t>
            </a:r>
            <a:r>
              <a:rPr sz="1200" spc="-5" dirty="0">
                <a:latin typeface="Times New Roman"/>
                <a:cs typeface="Times New Roman"/>
              </a:rPr>
              <a:t>adalah teknik-teknik dalam </a:t>
            </a:r>
            <a:r>
              <a:rPr sz="1200" dirty="0">
                <a:latin typeface="Times New Roman"/>
                <a:cs typeface="Times New Roman"/>
              </a:rPr>
              <a:t>ilmu </a:t>
            </a:r>
            <a:r>
              <a:rPr sz="1200" spc="-5" dirty="0">
                <a:latin typeface="Times New Roman"/>
                <a:cs typeface="Times New Roman"/>
              </a:rPr>
              <a:t>komputer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matematika </a:t>
            </a:r>
            <a:r>
              <a:rPr sz="1200" spc="-10" dirty="0">
                <a:latin typeface="Times New Roman"/>
                <a:cs typeface="Times New Roman"/>
              </a:rPr>
              <a:t>untuk  </a:t>
            </a:r>
            <a:r>
              <a:rPr sz="1200" spc="-5" dirty="0">
                <a:latin typeface="Times New Roman"/>
                <a:cs typeface="Times New Roman"/>
              </a:rPr>
              <a:t>merepresentasikan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memanipulasi </a:t>
            </a:r>
            <a:r>
              <a:rPr sz="1200" spc="-10" dirty="0">
                <a:latin typeface="Times New Roman"/>
                <a:cs typeface="Times New Roman"/>
              </a:rPr>
              <a:t>data </a:t>
            </a:r>
            <a:r>
              <a:rPr sz="1200" spc="-5" dirty="0">
                <a:latin typeface="Times New Roman"/>
                <a:cs typeface="Times New Roman"/>
              </a:rPr>
              <a:t>gambar menggunakan </a:t>
            </a:r>
            <a:r>
              <a:rPr sz="1200" dirty="0">
                <a:latin typeface="Times New Roman"/>
                <a:cs typeface="Times New Roman"/>
              </a:rPr>
              <a:t>komputer. </a:t>
            </a: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bahasa  lain, </a:t>
            </a:r>
            <a:r>
              <a:rPr sz="1200" spc="-5" dirty="0">
                <a:latin typeface="Times New Roman"/>
                <a:cs typeface="Times New Roman"/>
              </a:rPr>
              <a:t>istilah grafika komputer juga dapat diartikan segala sesuatu selain teks </a:t>
            </a:r>
            <a:r>
              <a:rPr sz="1200" spc="-10" dirty="0">
                <a:latin typeface="Times New Roman"/>
                <a:cs typeface="Times New Roman"/>
              </a:rPr>
              <a:t>atau </a:t>
            </a:r>
            <a:r>
              <a:rPr sz="1200" dirty="0">
                <a:latin typeface="Times New Roman"/>
                <a:cs typeface="Times New Roman"/>
              </a:rPr>
              <a:t>suara.  Seiring </a:t>
            </a: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perkembangan </a:t>
            </a:r>
            <a:r>
              <a:rPr sz="1200" spc="-5" dirty="0">
                <a:latin typeface="Times New Roman"/>
                <a:cs typeface="Times New Roman"/>
              </a:rPr>
              <a:t>teknologi dewasa </a:t>
            </a:r>
            <a:r>
              <a:rPr sz="1200" dirty="0">
                <a:latin typeface="Times New Roman"/>
                <a:cs typeface="Times New Roman"/>
              </a:rPr>
              <a:t>ini, </a:t>
            </a:r>
            <a:r>
              <a:rPr sz="1200" spc="-5" dirty="0">
                <a:latin typeface="Times New Roman"/>
                <a:cs typeface="Times New Roman"/>
              </a:rPr>
              <a:t>gambar-gambar yang </a:t>
            </a:r>
            <a:r>
              <a:rPr sz="1200" dirty="0">
                <a:latin typeface="Times New Roman"/>
                <a:cs typeface="Times New Roman"/>
              </a:rPr>
              <a:t>dihasilkan dan  ditampilkan </a:t>
            </a:r>
            <a:r>
              <a:rPr sz="1200" spc="-5" dirty="0">
                <a:latin typeface="Times New Roman"/>
                <a:cs typeface="Times New Roman"/>
              </a:rPr>
              <a:t>pada </a:t>
            </a:r>
            <a:r>
              <a:rPr sz="1200" dirty="0">
                <a:latin typeface="Times New Roman"/>
                <a:cs typeface="Times New Roman"/>
              </a:rPr>
              <a:t>komputer </a:t>
            </a:r>
            <a:r>
              <a:rPr sz="1200" spc="-5" dirty="0">
                <a:latin typeface="Times New Roman"/>
                <a:cs typeface="Times New Roman"/>
              </a:rPr>
              <a:t>menjadi </a:t>
            </a:r>
            <a:r>
              <a:rPr sz="1200" spc="-10" dirty="0">
                <a:latin typeface="Times New Roman"/>
                <a:cs typeface="Times New Roman"/>
              </a:rPr>
              <a:t>bagian </a:t>
            </a:r>
            <a:r>
              <a:rPr sz="1200" dirty="0">
                <a:latin typeface="Times New Roman"/>
                <a:cs typeface="Times New Roman"/>
              </a:rPr>
              <a:t>kehidupan </a:t>
            </a:r>
            <a:r>
              <a:rPr sz="1200" spc="-5" dirty="0">
                <a:latin typeface="Times New Roman"/>
                <a:cs typeface="Times New Roman"/>
              </a:rPr>
              <a:t>sehari-hari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dapat </a:t>
            </a:r>
            <a:r>
              <a:rPr sz="1200" spc="-5" dirty="0">
                <a:latin typeface="Times New Roman"/>
                <a:cs typeface="Times New Roman"/>
              </a:rPr>
              <a:t>ditemui  misalnya </a:t>
            </a:r>
            <a:r>
              <a:rPr sz="1200" dirty="0">
                <a:latin typeface="Times New Roman"/>
                <a:cs typeface="Times New Roman"/>
              </a:rPr>
              <a:t>pada </a:t>
            </a:r>
            <a:r>
              <a:rPr sz="1200" spc="-5" dirty="0">
                <a:latin typeface="Times New Roman"/>
                <a:cs typeface="Times New Roman"/>
              </a:rPr>
              <a:t>televisi, </a:t>
            </a:r>
            <a:r>
              <a:rPr sz="1200" dirty="0">
                <a:latin typeface="Times New Roman"/>
                <a:cs typeface="Times New Roman"/>
              </a:rPr>
              <a:t>koran dan </a:t>
            </a:r>
            <a:r>
              <a:rPr sz="1200" spc="-5" dirty="0">
                <a:latin typeface="Times New Roman"/>
                <a:cs typeface="Times New Roman"/>
              </a:rPr>
              <a:t>majalah yang fungsinya </a:t>
            </a:r>
            <a:r>
              <a:rPr sz="1200" dirty="0">
                <a:latin typeface="Times New Roman"/>
                <a:cs typeface="Times New Roman"/>
              </a:rPr>
              <a:t>untuk menampilkan hasil </a:t>
            </a:r>
            <a:r>
              <a:rPr sz="1200" spc="-5" dirty="0">
                <a:latin typeface="Times New Roman"/>
                <a:cs typeface="Times New Roman"/>
              </a:rPr>
              <a:t>yang  </a:t>
            </a:r>
            <a:r>
              <a:rPr sz="1200" dirty="0">
                <a:latin typeface="Times New Roman"/>
                <a:cs typeface="Times New Roman"/>
              </a:rPr>
              <a:t>lebih komunikatif </a:t>
            </a:r>
            <a:r>
              <a:rPr sz="1200" spc="-1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realistis. </a:t>
            </a:r>
            <a:r>
              <a:rPr sz="1200" dirty="0">
                <a:latin typeface="Times New Roman"/>
                <a:cs typeface="Times New Roman"/>
              </a:rPr>
              <a:t>Selain </a:t>
            </a:r>
            <a:r>
              <a:rPr sz="1200" spc="-10" dirty="0">
                <a:latin typeface="Times New Roman"/>
                <a:cs typeface="Times New Roman"/>
              </a:rPr>
              <a:t>itu </a:t>
            </a:r>
            <a:r>
              <a:rPr sz="1200" spc="-5" dirty="0">
                <a:latin typeface="Times New Roman"/>
                <a:cs typeface="Times New Roman"/>
              </a:rPr>
              <a:t>juga grafika </a:t>
            </a:r>
            <a:r>
              <a:rPr sz="1200" dirty="0">
                <a:latin typeface="Times New Roman"/>
                <a:cs typeface="Times New Roman"/>
              </a:rPr>
              <a:t>komputer </a:t>
            </a:r>
            <a:r>
              <a:rPr sz="1200" spc="-5" dirty="0">
                <a:latin typeface="Times New Roman"/>
                <a:cs typeface="Times New Roman"/>
              </a:rPr>
              <a:t>ditemukan pada bidang-  </a:t>
            </a:r>
            <a:r>
              <a:rPr sz="1200" dirty="0">
                <a:latin typeface="Times New Roman"/>
                <a:cs typeface="Times New Roman"/>
              </a:rPr>
              <a:t>bidang kedokteran, </a:t>
            </a:r>
            <a:r>
              <a:rPr sz="1200" spc="-10" dirty="0">
                <a:latin typeface="Times New Roman"/>
                <a:cs typeface="Times New Roman"/>
              </a:rPr>
              <a:t>geologi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tak terkecuali </a:t>
            </a:r>
            <a:r>
              <a:rPr sz="1200" spc="-10" dirty="0">
                <a:latin typeface="Times New Roman"/>
                <a:cs typeface="Times New Roman"/>
              </a:rPr>
              <a:t>dalam </a:t>
            </a:r>
            <a:r>
              <a:rPr sz="1200" spc="-5" dirty="0">
                <a:latin typeface="Times New Roman"/>
                <a:cs typeface="Times New Roman"/>
              </a:rPr>
              <a:t>bidang </a:t>
            </a:r>
            <a:r>
              <a:rPr sz="1200" dirty="0">
                <a:latin typeface="Times New Roman"/>
                <a:cs typeface="Times New Roman"/>
              </a:rPr>
              <a:t>pendidikan untuk </a:t>
            </a:r>
            <a:r>
              <a:rPr sz="1200" spc="-5" dirty="0">
                <a:latin typeface="Times New Roman"/>
                <a:cs typeface="Times New Roman"/>
              </a:rPr>
              <a:t>pengajaran </a:t>
            </a:r>
            <a:r>
              <a:rPr sz="1200" dirty="0">
                <a:latin typeface="Times New Roman"/>
                <a:cs typeface="Times New Roman"/>
              </a:rPr>
              <a:t>dan  penulisan </a:t>
            </a:r>
            <a:r>
              <a:rPr sz="1200" spc="-10" dirty="0">
                <a:latin typeface="Times New Roman"/>
                <a:cs typeface="Times New Roman"/>
              </a:rPr>
              <a:t>karya-karya</a:t>
            </a:r>
            <a:r>
              <a:rPr sz="1200" dirty="0">
                <a:latin typeface="Times New Roman"/>
                <a:cs typeface="Times New Roman"/>
              </a:rPr>
              <a:t> ilmiah.</a:t>
            </a:r>
            <a:endParaRPr sz="1200">
              <a:latin typeface="Times New Roman"/>
              <a:cs typeface="Times New Roman"/>
            </a:endParaRPr>
          </a:p>
          <a:p>
            <a:pPr marL="12700" indent="457200" algn="just">
              <a:lnSpc>
                <a:spcPct val="100000"/>
              </a:lnSpc>
              <a:spcBef>
                <a:spcPts val="620"/>
              </a:spcBef>
            </a:pPr>
            <a:r>
              <a:rPr sz="1200" dirty="0">
                <a:latin typeface="Times New Roman"/>
                <a:cs typeface="Times New Roman"/>
              </a:rPr>
              <a:t>Salah satu </a:t>
            </a:r>
            <a:r>
              <a:rPr sz="1200" spc="-5" dirty="0">
                <a:latin typeface="Times New Roman"/>
                <a:cs typeface="Times New Roman"/>
              </a:rPr>
              <a:t>aplikasi yang </a:t>
            </a:r>
            <a:r>
              <a:rPr sz="1200" dirty="0">
                <a:latin typeface="Times New Roman"/>
                <a:cs typeface="Times New Roman"/>
              </a:rPr>
              <a:t>nyata dari </a:t>
            </a:r>
            <a:r>
              <a:rPr sz="1200" spc="-5" dirty="0">
                <a:latin typeface="Times New Roman"/>
                <a:cs typeface="Times New Roman"/>
              </a:rPr>
              <a:t>grafika </a:t>
            </a:r>
            <a:r>
              <a:rPr sz="1200" dirty="0">
                <a:latin typeface="Times New Roman"/>
                <a:cs typeface="Times New Roman"/>
              </a:rPr>
              <a:t>komputer </a:t>
            </a:r>
            <a:r>
              <a:rPr sz="1200" spc="-5" dirty="0">
                <a:latin typeface="Times New Roman"/>
                <a:cs typeface="Times New Roman"/>
              </a:rPr>
              <a:t>adalah untuk visualisasi</a:t>
            </a:r>
            <a:r>
              <a:rPr sz="1200" spc="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data</a:t>
            </a:r>
            <a:endParaRPr sz="12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43700"/>
              </a:lnSpc>
              <a:spcBef>
                <a:spcPts val="10"/>
              </a:spcBef>
            </a:pPr>
            <a:r>
              <a:rPr sz="1200" dirty="0">
                <a:latin typeface="Times New Roman"/>
                <a:cs typeface="Times New Roman"/>
              </a:rPr>
              <a:t>dalam </a:t>
            </a:r>
            <a:r>
              <a:rPr sz="1200" spc="-5" dirty="0">
                <a:latin typeface="Times New Roman"/>
                <a:cs typeface="Times New Roman"/>
              </a:rPr>
              <a:t>bentuk grafis 2D </a:t>
            </a:r>
            <a:r>
              <a:rPr sz="1200" dirty="0">
                <a:latin typeface="Times New Roman"/>
                <a:cs typeface="Times New Roman"/>
              </a:rPr>
              <a:t>atau </a:t>
            </a:r>
            <a:r>
              <a:rPr sz="1200" spc="-5" dirty="0">
                <a:latin typeface="Times New Roman"/>
                <a:cs typeface="Times New Roman"/>
              </a:rPr>
              <a:t>3D dilengkapi dengan </a:t>
            </a:r>
            <a:r>
              <a:rPr sz="1200" dirty="0">
                <a:latin typeface="Times New Roman"/>
                <a:cs typeface="Times New Roman"/>
              </a:rPr>
              <a:t>animasi. </a:t>
            </a:r>
            <a:r>
              <a:rPr sz="1200" spc="-5" dirty="0">
                <a:latin typeface="Times New Roman"/>
                <a:cs typeface="Times New Roman"/>
              </a:rPr>
              <a:t>Walaupun </a:t>
            </a:r>
            <a:r>
              <a:rPr sz="1200" dirty="0">
                <a:latin typeface="Times New Roman"/>
                <a:cs typeface="Times New Roman"/>
              </a:rPr>
              <a:t>bentuk </a:t>
            </a:r>
            <a:r>
              <a:rPr sz="1200" spc="-5" dirty="0">
                <a:latin typeface="Times New Roman"/>
                <a:cs typeface="Times New Roman"/>
              </a:rPr>
              <a:t>grafis 3D </a:t>
            </a:r>
            <a:r>
              <a:rPr sz="1200" dirty="0">
                <a:latin typeface="Times New Roman"/>
                <a:cs typeface="Times New Roman"/>
              </a:rPr>
              <a:t>lebih  </a:t>
            </a:r>
            <a:r>
              <a:rPr sz="1200" spc="-5" dirty="0">
                <a:latin typeface="Times New Roman"/>
                <a:cs typeface="Times New Roman"/>
              </a:rPr>
              <a:t>realistis, </a:t>
            </a:r>
            <a:r>
              <a:rPr sz="1200" dirty="0">
                <a:latin typeface="Times New Roman"/>
                <a:cs typeface="Times New Roman"/>
              </a:rPr>
              <a:t>namun bentuk </a:t>
            </a:r>
            <a:r>
              <a:rPr sz="1200" spc="-5" dirty="0">
                <a:latin typeface="Times New Roman"/>
                <a:cs typeface="Times New Roman"/>
              </a:rPr>
              <a:t>2D </a:t>
            </a:r>
            <a:r>
              <a:rPr sz="1200" dirty="0">
                <a:latin typeface="Times New Roman"/>
                <a:cs typeface="Times New Roman"/>
              </a:rPr>
              <a:t>masih </a:t>
            </a:r>
            <a:r>
              <a:rPr sz="1200" spc="-5" dirty="0">
                <a:latin typeface="Times New Roman"/>
                <a:cs typeface="Times New Roman"/>
              </a:rPr>
              <a:t>banyak dipergunakan. Grafika </a:t>
            </a:r>
            <a:r>
              <a:rPr sz="1200" dirty="0">
                <a:latin typeface="Times New Roman"/>
                <a:cs typeface="Times New Roman"/>
              </a:rPr>
              <a:t>komputer </a:t>
            </a:r>
            <a:r>
              <a:rPr sz="1200" spc="-5" dirty="0">
                <a:latin typeface="Times New Roman"/>
                <a:cs typeface="Times New Roman"/>
              </a:rPr>
              <a:t>muncul sebagai  bagian </a:t>
            </a:r>
            <a:r>
              <a:rPr sz="1200" dirty="0">
                <a:latin typeface="Times New Roman"/>
                <a:cs typeface="Times New Roman"/>
              </a:rPr>
              <a:t>ilmu </a:t>
            </a:r>
            <a:r>
              <a:rPr sz="1200" spc="-5" dirty="0">
                <a:latin typeface="Times New Roman"/>
                <a:cs typeface="Times New Roman"/>
              </a:rPr>
              <a:t>komputer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mempelajari metode-metode </a:t>
            </a:r>
            <a:r>
              <a:rPr sz="1200" spc="-5" dirty="0">
                <a:latin typeface="Times New Roman"/>
                <a:cs typeface="Times New Roman"/>
              </a:rPr>
              <a:t>sintesa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manipulasi </a:t>
            </a:r>
            <a:r>
              <a:rPr sz="1200" dirty="0">
                <a:latin typeface="Times New Roman"/>
                <a:cs typeface="Times New Roman"/>
              </a:rPr>
              <a:t>konten  </a:t>
            </a:r>
            <a:r>
              <a:rPr sz="1200" spc="-5" dirty="0">
                <a:latin typeface="Times New Roman"/>
                <a:cs typeface="Times New Roman"/>
              </a:rPr>
              <a:t>visual </a:t>
            </a:r>
            <a:r>
              <a:rPr sz="1200" dirty="0">
                <a:latin typeface="Times New Roman"/>
                <a:cs typeface="Times New Roman"/>
              </a:rPr>
              <a:t>secara </a:t>
            </a:r>
            <a:r>
              <a:rPr sz="1200" spc="-5" dirty="0">
                <a:latin typeface="Times New Roman"/>
                <a:cs typeface="Times New Roman"/>
              </a:rPr>
              <a:t>dijital. Visualisasi informasi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sains </a:t>
            </a:r>
            <a:r>
              <a:rPr sz="1200" dirty="0">
                <a:latin typeface="Times New Roman"/>
                <a:cs typeface="Times New Roman"/>
              </a:rPr>
              <a:t>telah </a:t>
            </a:r>
            <a:r>
              <a:rPr sz="1200" spc="-5" dirty="0">
                <a:latin typeface="Times New Roman"/>
                <a:cs typeface="Times New Roman"/>
              </a:rPr>
              <a:t>menjadi </a:t>
            </a:r>
            <a:r>
              <a:rPr sz="1200" dirty="0">
                <a:latin typeface="Times New Roman"/>
                <a:cs typeface="Times New Roman"/>
              </a:rPr>
              <a:t>fokus </a:t>
            </a:r>
            <a:r>
              <a:rPr sz="1200" spc="-5" dirty="0">
                <a:latin typeface="Times New Roman"/>
                <a:cs typeface="Times New Roman"/>
              </a:rPr>
              <a:t>penelitian </a:t>
            </a:r>
            <a:r>
              <a:rPr sz="1200" dirty="0">
                <a:latin typeface="Times New Roman"/>
                <a:cs typeface="Times New Roman"/>
              </a:rPr>
              <a:t>terutama  yang berkaitan </a:t>
            </a:r>
            <a:r>
              <a:rPr sz="1200" spc="-5" dirty="0">
                <a:latin typeface="Times New Roman"/>
                <a:cs typeface="Times New Roman"/>
              </a:rPr>
              <a:t>dengan fenomena-fenomena 3D dalam bidang arsitektur, meterorologi,  </a:t>
            </a:r>
            <a:r>
              <a:rPr sz="1200" dirty="0">
                <a:latin typeface="Times New Roman"/>
                <a:cs typeface="Times New Roman"/>
              </a:rPr>
              <a:t>kedokteran, </a:t>
            </a:r>
            <a:r>
              <a:rPr sz="1200" spc="-10" dirty="0">
                <a:latin typeface="Times New Roman"/>
                <a:cs typeface="Times New Roman"/>
              </a:rPr>
              <a:t>biologi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sebagainya. </a:t>
            </a:r>
            <a:r>
              <a:rPr sz="1200" dirty="0">
                <a:latin typeface="Times New Roman"/>
                <a:cs typeface="Times New Roman"/>
              </a:rPr>
              <a:t>Penekanan </a:t>
            </a:r>
            <a:r>
              <a:rPr sz="1200" spc="-5" dirty="0">
                <a:latin typeface="Times New Roman"/>
                <a:cs typeface="Times New Roman"/>
              </a:rPr>
              <a:t>diberikan dalam </a:t>
            </a:r>
            <a:r>
              <a:rPr sz="1200" spc="-10" dirty="0">
                <a:latin typeface="Times New Roman"/>
                <a:cs typeface="Times New Roman"/>
              </a:rPr>
              <a:t>rangka </a:t>
            </a:r>
            <a:r>
              <a:rPr sz="1200" dirty="0">
                <a:latin typeface="Times New Roman"/>
                <a:cs typeface="Times New Roman"/>
              </a:rPr>
              <a:t>menjawab  </a:t>
            </a:r>
            <a:r>
              <a:rPr sz="1200" spc="-5" dirty="0">
                <a:latin typeface="Times New Roman"/>
                <a:cs typeface="Times New Roman"/>
              </a:rPr>
              <a:t>pertanyaan </a:t>
            </a:r>
            <a:r>
              <a:rPr sz="1200" dirty="0">
                <a:latin typeface="Times New Roman"/>
                <a:cs typeface="Times New Roman"/>
              </a:rPr>
              <a:t>bagaimana </a:t>
            </a:r>
            <a:r>
              <a:rPr sz="1200" spc="-5" dirty="0">
                <a:latin typeface="Times New Roman"/>
                <a:cs typeface="Times New Roman"/>
              </a:rPr>
              <a:t>menghasilkan gambar </a:t>
            </a:r>
            <a:r>
              <a:rPr sz="1200" dirty="0">
                <a:latin typeface="Times New Roman"/>
                <a:cs typeface="Times New Roman"/>
              </a:rPr>
              <a:t>benda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realistis </a:t>
            </a:r>
            <a:r>
              <a:rPr sz="1200" spc="-5" dirty="0">
                <a:latin typeface="Times New Roman"/>
                <a:cs typeface="Times New Roman"/>
              </a:rPr>
              <a:t>sesuai dengan kondisi </a:t>
            </a:r>
            <a:r>
              <a:rPr sz="1200" dirty="0">
                <a:latin typeface="Times New Roman"/>
                <a:cs typeface="Times New Roman"/>
              </a:rPr>
              <a:t>dan  </a:t>
            </a:r>
            <a:r>
              <a:rPr sz="1200" spc="-5" dirty="0">
                <a:latin typeface="Times New Roman"/>
                <a:cs typeface="Times New Roman"/>
              </a:rPr>
              <a:t>situasi yang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terjadi.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64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901852" y="889000"/>
            <a:ext cx="5758180" cy="1659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Caladea"/>
                <a:cs typeface="Caladea"/>
              </a:rPr>
              <a:t>MODUL </a:t>
            </a:r>
            <a:r>
              <a:rPr sz="1600" b="1" dirty="0">
                <a:latin typeface="Caladea"/>
                <a:cs typeface="Caladea"/>
              </a:rPr>
              <a:t>V </a:t>
            </a:r>
            <a:r>
              <a:rPr sz="1600" b="1" spc="-5" dirty="0">
                <a:latin typeface="Caladea"/>
                <a:cs typeface="Caladea"/>
              </a:rPr>
              <a:t>TRANSFORMASI </a:t>
            </a:r>
            <a:r>
              <a:rPr sz="1600" b="1" dirty="0">
                <a:latin typeface="Caladea"/>
                <a:cs typeface="Caladea"/>
              </a:rPr>
              <a:t>2 </a:t>
            </a:r>
            <a:r>
              <a:rPr sz="1600" b="1" spc="-5" dirty="0">
                <a:latin typeface="Caladea"/>
                <a:cs typeface="Caladea"/>
              </a:rPr>
              <a:t>DIMENSI</a:t>
            </a:r>
            <a:endParaRPr sz="1600">
              <a:latin typeface="Caladea"/>
              <a:cs typeface="Calade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50">
              <a:latin typeface="Caladea"/>
              <a:cs typeface="Caladea"/>
            </a:endParaRPr>
          </a:p>
          <a:p>
            <a:pPr marL="12700" marR="5080" indent="456565" algn="just">
              <a:lnSpc>
                <a:spcPct val="143500"/>
              </a:lnSpc>
            </a:pPr>
            <a:r>
              <a:rPr sz="1200" dirty="0">
                <a:latin typeface="Times New Roman"/>
                <a:cs typeface="Times New Roman"/>
              </a:rPr>
              <a:t>Setelah </a:t>
            </a:r>
            <a:r>
              <a:rPr sz="1200" spc="-5" dirty="0">
                <a:latin typeface="Times New Roman"/>
                <a:cs typeface="Times New Roman"/>
              </a:rPr>
              <a:t>membaca modul ini, mahasiswa akan memiliki pengetahuan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mampu  </a:t>
            </a:r>
            <a:r>
              <a:rPr sz="1200" dirty="0">
                <a:latin typeface="Times New Roman"/>
                <a:cs typeface="Times New Roman"/>
              </a:rPr>
              <a:t>menjelaskan </a:t>
            </a:r>
            <a:r>
              <a:rPr sz="1200" spc="-5" dirty="0">
                <a:latin typeface="Times New Roman"/>
                <a:cs typeface="Times New Roman"/>
              </a:rPr>
              <a:t>(i) </a:t>
            </a:r>
            <a:r>
              <a:rPr sz="1200" dirty="0">
                <a:latin typeface="Times New Roman"/>
                <a:cs typeface="Times New Roman"/>
              </a:rPr>
              <a:t>apa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dimaksud </a:t>
            </a: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transformasi 2 </a:t>
            </a:r>
            <a:r>
              <a:rPr sz="1200" spc="-5" dirty="0">
                <a:latin typeface="Times New Roman"/>
                <a:cs typeface="Times New Roman"/>
              </a:rPr>
              <a:t>dimensi pada </a:t>
            </a:r>
            <a:r>
              <a:rPr sz="1200" dirty="0">
                <a:latin typeface="Times New Roman"/>
                <a:cs typeface="Times New Roman"/>
              </a:rPr>
              <a:t>objek </a:t>
            </a:r>
            <a:r>
              <a:rPr sz="1200" spc="-5" dirty="0">
                <a:latin typeface="Times New Roman"/>
                <a:cs typeface="Times New Roman"/>
              </a:rPr>
              <a:t>grafik </a:t>
            </a:r>
            <a:r>
              <a:rPr sz="1200" dirty="0">
                <a:latin typeface="Times New Roman"/>
                <a:cs typeface="Times New Roman"/>
              </a:rPr>
              <a:t>(ii)  </a:t>
            </a:r>
            <a:r>
              <a:rPr sz="1200" spc="-5" dirty="0">
                <a:latin typeface="Times New Roman"/>
                <a:cs typeface="Times New Roman"/>
              </a:rPr>
              <a:t>proses </a:t>
            </a:r>
            <a:r>
              <a:rPr sz="1200" dirty="0">
                <a:latin typeface="Times New Roman"/>
                <a:cs typeface="Times New Roman"/>
              </a:rPr>
              <a:t>transformasi dasar dan </a:t>
            </a:r>
            <a:r>
              <a:rPr sz="1200" spc="-5" dirty="0">
                <a:latin typeface="Times New Roman"/>
                <a:cs typeface="Times New Roman"/>
              </a:rPr>
              <a:t>melakukan proses </a:t>
            </a:r>
            <a:r>
              <a:rPr sz="1200" dirty="0">
                <a:latin typeface="Times New Roman"/>
                <a:cs typeface="Times New Roman"/>
              </a:rPr>
              <a:t>komputasi transformasi dasar </a:t>
            </a:r>
            <a:r>
              <a:rPr sz="1200" spc="-5" dirty="0">
                <a:latin typeface="Times New Roman"/>
                <a:cs typeface="Times New Roman"/>
              </a:rPr>
              <a:t>(iii) proses  </a:t>
            </a:r>
            <a:r>
              <a:rPr sz="1200" dirty="0">
                <a:latin typeface="Times New Roman"/>
                <a:cs typeface="Times New Roman"/>
              </a:rPr>
              <a:t>transformasi </a:t>
            </a:r>
            <a:r>
              <a:rPr sz="1200" spc="-5" dirty="0">
                <a:latin typeface="Times New Roman"/>
                <a:cs typeface="Times New Roman"/>
              </a:rPr>
              <a:t>homogen </a:t>
            </a:r>
            <a:r>
              <a:rPr sz="1200" dirty="0">
                <a:latin typeface="Times New Roman"/>
                <a:cs typeface="Times New Roman"/>
              </a:rPr>
              <a:t>dan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mengimplementasikannya.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3119119"/>
            <a:ext cx="5761990" cy="300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900" algn="l"/>
              </a:tabLst>
            </a:pPr>
            <a:r>
              <a:rPr sz="1400" b="1" spc="-10" dirty="0">
                <a:latin typeface="Times New Roman"/>
                <a:cs typeface="Times New Roman"/>
              </a:rPr>
              <a:t>V.</a:t>
            </a:r>
            <a:r>
              <a:rPr sz="1400" b="1" spc="1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1	</a:t>
            </a:r>
            <a:r>
              <a:rPr sz="1400" b="1" spc="-5" dirty="0">
                <a:latin typeface="Times New Roman"/>
                <a:cs typeface="Times New Roman"/>
              </a:rPr>
              <a:t>Pengertian</a:t>
            </a:r>
            <a:r>
              <a:rPr sz="1400" b="1" spc="1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transformasi</a:t>
            </a:r>
            <a:endParaRPr sz="1400">
              <a:latin typeface="Times New Roman"/>
              <a:cs typeface="Times New Roman"/>
            </a:endParaRPr>
          </a:p>
          <a:p>
            <a:pPr marL="12700" marR="5080" indent="228600" algn="just">
              <a:lnSpc>
                <a:spcPct val="143600"/>
              </a:lnSpc>
              <a:spcBef>
                <a:spcPts val="1110"/>
              </a:spcBef>
            </a:pPr>
            <a:r>
              <a:rPr sz="1200" spc="-5" dirty="0">
                <a:latin typeface="Times New Roman"/>
                <a:cs typeface="Times New Roman"/>
              </a:rPr>
              <a:t>Grafika </a:t>
            </a:r>
            <a:r>
              <a:rPr sz="1200" dirty="0">
                <a:latin typeface="Times New Roman"/>
                <a:cs typeface="Times New Roman"/>
              </a:rPr>
              <a:t>komputer </a:t>
            </a:r>
            <a:r>
              <a:rPr sz="1200" spc="-5" dirty="0">
                <a:latin typeface="Times New Roman"/>
                <a:cs typeface="Times New Roman"/>
              </a:rPr>
              <a:t>merupakan </a:t>
            </a:r>
            <a:r>
              <a:rPr sz="1200" dirty="0">
                <a:latin typeface="Times New Roman"/>
                <a:cs typeface="Times New Roman"/>
              </a:rPr>
              <a:t>bidang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menarik minat </a:t>
            </a:r>
            <a:r>
              <a:rPr sz="1200" spc="-10" dirty="0">
                <a:latin typeface="Times New Roman"/>
                <a:cs typeface="Times New Roman"/>
              </a:rPr>
              <a:t>banyak </a:t>
            </a:r>
            <a:r>
              <a:rPr sz="1200" dirty="0">
                <a:latin typeface="Times New Roman"/>
                <a:cs typeface="Times New Roman"/>
              </a:rPr>
              <a:t>orang. Salah </a:t>
            </a:r>
            <a:r>
              <a:rPr sz="1200" spc="-5" dirty="0">
                <a:latin typeface="Times New Roman"/>
                <a:cs typeface="Times New Roman"/>
              </a:rPr>
              <a:t>sub  bagian </a:t>
            </a:r>
            <a:r>
              <a:rPr sz="1200" dirty="0">
                <a:latin typeface="Times New Roman"/>
                <a:cs typeface="Times New Roman"/>
              </a:rPr>
              <a:t>dari </a:t>
            </a:r>
            <a:r>
              <a:rPr sz="1200" spc="-5" dirty="0">
                <a:latin typeface="Times New Roman"/>
                <a:cs typeface="Times New Roman"/>
              </a:rPr>
              <a:t>grafika komputer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spc="-5" dirty="0">
                <a:latin typeface="Times New Roman"/>
                <a:cs typeface="Times New Roman"/>
              </a:rPr>
              <a:t>pemodelan objek (</a:t>
            </a:r>
            <a:r>
              <a:rPr sz="1200" i="1" spc="-5" dirty="0">
                <a:latin typeface="Times New Roman"/>
                <a:cs typeface="Times New Roman"/>
              </a:rPr>
              <a:t>object modelling</a:t>
            </a:r>
            <a:r>
              <a:rPr sz="1200" spc="-5" dirty="0">
                <a:latin typeface="Times New Roman"/>
                <a:cs typeface="Times New Roman"/>
              </a:rPr>
              <a:t>). Dalam pemodelan  </a:t>
            </a:r>
            <a:r>
              <a:rPr sz="1200" dirty="0">
                <a:latin typeface="Times New Roman"/>
                <a:cs typeface="Times New Roman"/>
              </a:rPr>
              <a:t>objek dua </a:t>
            </a:r>
            <a:r>
              <a:rPr sz="1200" spc="-5" dirty="0">
                <a:latin typeface="Times New Roman"/>
                <a:cs typeface="Times New Roman"/>
              </a:rPr>
              <a:t>dimensi (2D), didapati berbagai </a:t>
            </a:r>
            <a:r>
              <a:rPr sz="1200" dirty="0">
                <a:latin typeface="Times New Roman"/>
                <a:cs typeface="Times New Roman"/>
              </a:rPr>
              <a:t>objek </a:t>
            </a:r>
            <a:r>
              <a:rPr sz="1200" spc="-5" dirty="0">
                <a:latin typeface="Times New Roman"/>
                <a:cs typeface="Times New Roman"/>
              </a:rPr>
              <a:t>dapat dimodelkan menurut kondisi </a:t>
            </a:r>
            <a:r>
              <a:rPr sz="1200" dirty="0">
                <a:latin typeface="Times New Roman"/>
                <a:cs typeface="Times New Roman"/>
              </a:rPr>
              <a:t>tertentu,  objek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dimodelkan </a:t>
            </a:r>
            <a:r>
              <a:rPr sz="1200" spc="-5" dirty="0">
                <a:latin typeface="Times New Roman"/>
                <a:cs typeface="Times New Roman"/>
              </a:rPr>
              <a:t>itu perlu dimodifikasi. Pemodifikasian objek </a:t>
            </a:r>
            <a:r>
              <a:rPr sz="1200" dirty="0">
                <a:latin typeface="Times New Roman"/>
                <a:cs typeface="Times New Roman"/>
              </a:rPr>
              <a:t>ini </a:t>
            </a:r>
            <a:r>
              <a:rPr sz="1200" spc="-5" dirty="0">
                <a:latin typeface="Times New Roman"/>
                <a:cs typeface="Times New Roman"/>
              </a:rPr>
              <a:t>dapat </a:t>
            </a:r>
            <a:r>
              <a:rPr sz="1200" dirty="0">
                <a:latin typeface="Times New Roman"/>
                <a:cs typeface="Times New Roman"/>
              </a:rPr>
              <a:t>dilakukan  </a:t>
            </a: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melakukan </a:t>
            </a:r>
            <a:r>
              <a:rPr sz="1200" spc="-5" dirty="0">
                <a:latin typeface="Times New Roman"/>
                <a:cs typeface="Times New Roman"/>
              </a:rPr>
              <a:t>berbagai </a:t>
            </a:r>
            <a:r>
              <a:rPr sz="1200" dirty="0">
                <a:latin typeface="Times New Roman"/>
                <a:cs typeface="Times New Roman"/>
              </a:rPr>
              <a:t>operasi </a:t>
            </a:r>
            <a:r>
              <a:rPr sz="1200" spc="-10" dirty="0">
                <a:latin typeface="Times New Roman"/>
                <a:cs typeface="Times New Roman"/>
              </a:rPr>
              <a:t>fungsi </a:t>
            </a:r>
            <a:r>
              <a:rPr sz="1200" dirty="0">
                <a:latin typeface="Times New Roman"/>
                <a:cs typeface="Times New Roman"/>
              </a:rPr>
              <a:t>atau </a:t>
            </a:r>
            <a:r>
              <a:rPr sz="1200" spc="-5" dirty="0">
                <a:latin typeface="Times New Roman"/>
                <a:cs typeface="Times New Roman"/>
              </a:rPr>
              <a:t>operasi </a:t>
            </a:r>
            <a:r>
              <a:rPr sz="1200" dirty="0">
                <a:latin typeface="Times New Roman"/>
                <a:cs typeface="Times New Roman"/>
              </a:rPr>
              <a:t>transformasi geometri. </a:t>
            </a:r>
            <a:r>
              <a:rPr sz="1200" spc="-5" dirty="0">
                <a:latin typeface="Times New Roman"/>
                <a:cs typeface="Times New Roman"/>
              </a:rPr>
              <a:t>Transformasi  </a:t>
            </a:r>
            <a:r>
              <a:rPr sz="1200" dirty="0">
                <a:latin typeface="Times New Roman"/>
                <a:cs typeface="Times New Roman"/>
              </a:rPr>
              <a:t>ini </a:t>
            </a:r>
            <a:r>
              <a:rPr sz="1200" spc="-5" dirty="0">
                <a:latin typeface="Times New Roman"/>
                <a:cs typeface="Times New Roman"/>
              </a:rPr>
              <a:t>dapat </a:t>
            </a:r>
            <a:r>
              <a:rPr sz="1200" dirty="0">
                <a:latin typeface="Times New Roman"/>
                <a:cs typeface="Times New Roman"/>
              </a:rPr>
              <a:t>berupa </a:t>
            </a:r>
            <a:r>
              <a:rPr sz="1200" spc="-5" dirty="0">
                <a:latin typeface="Times New Roman"/>
                <a:cs typeface="Times New Roman"/>
              </a:rPr>
              <a:t>transformasi </a:t>
            </a:r>
            <a:r>
              <a:rPr sz="1200" dirty="0">
                <a:latin typeface="Times New Roman"/>
                <a:cs typeface="Times New Roman"/>
              </a:rPr>
              <a:t>dasar </a:t>
            </a:r>
            <a:r>
              <a:rPr sz="1200" spc="-5" dirty="0">
                <a:latin typeface="Times New Roman"/>
                <a:cs typeface="Times New Roman"/>
              </a:rPr>
              <a:t>ataupun gabungan </a:t>
            </a:r>
            <a:r>
              <a:rPr sz="1200" dirty="0">
                <a:latin typeface="Times New Roman"/>
                <a:cs typeface="Times New Roman"/>
              </a:rPr>
              <a:t>dari </a:t>
            </a:r>
            <a:r>
              <a:rPr sz="1200" spc="-5" dirty="0">
                <a:latin typeface="Times New Roman"/>
                <a:cs typeface="Times New Roman"/>
              </a:rPr>
              <a:t>berbagai transformasi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geometri.</a:t>
            </a:r>
            <a:endParaRPr sz="1200">
              <a:latin typeface="Times New Roman"/>
              <a:cs typeface="Times New Roman"/>
            </a:endParaRPr>
          </a:p>
          <a:p>
            <a:pPr marL="12700" marR="7620" indent="228600" algn="just">
              <a:lnSpc>
                <a:spcPct val="143700"/>
              </a:lnSpc>
              <a:spcBef>
                <a:spcPts val="10"/>
              </a:spcBef>
            </a:pPr>
            <a:r>
              <a:rPr sz="1200" dirty="0">
                <a:latin typeface="Times New Roman"/>
                <a:cs typeface="Times New Roman"/>
              </a:rPr>
              <a:t>Contoh transformasi </a:t>
            </a:r>
            <a:r>
              <a:rPr sz="1200" spc="-5" dirty="0">
                <a:latin typeface="Times New Roman"/>
                <a:cs typeface="Times New Roman"/>
              </a:rPr>
              <a:t>geometri adalah translasi, penskalaan, putaran (rotasi), </a:t>
            </a:r>
            <a:r>
              <a:rPr sz="1200" dirty="0">
                <a:latin typeface="Times New Roman"/>
                <a:cs typeface="Times New Roman"/>
              </a:rPr>
              <a:t>balikan,  </a:t>
            </a:r>
            <a:r>
              <a:rPr sz="1200" i="1" spc="-5" dirty="0">
                <a:latin typeface="Times New Roman"/>
                <a:cs typeface="Times New Roman"/>
              </a:rPr>
              <a:t>shearing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gabungan. </a:t>
            </a:r>
            <a:r>
              <a:rPr sz="1200" dirty="0">
                <a:latin typeface="Times New Roman"/>
                <a:cs typeface="Times New Roman"/>
              </a:rPr>
              <a:t>Transformasi ini dikenal </a:t>
            </a:r>
            <a:r>
              <a:rPr sz="1200" spc="-10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transformasi </a:t>
            </a:r>
            <a:r>
              <a:rPr sz="1200" i="1" dirty="0">
                <a:latin typeface="Times New Roman"/>
                <a:cs typeface="Times New Roman"/>
              </a:rPr>
              <a:t>affine. </a:t>
            </a:r>
            <a:r>
              <a:rPr sz="1200" spc="-5" dirty="0">
                <a:latin typeface="Times New Roman"/>
                <a:cs typeface="Times New Roman"/>
              </a:rPr>
              <a:t>Pada dasarnya,  </a:t>
            </a:r>
            <a:r>
              <a:rPr sz="1200" dirty="0">
                <a:latin typeface="Times New Roman"/>
                <a:cs typeface="Times New Roman"/>
              </a:rPr>
              <a:t>transformasi </a:t>
            </a:r>
            <a:r>
              <a:rPr sz="1200" spc="-10" dirty="0">
                <a:latin typeface="Times New Roman"/>
                <a:cs typeface="Times New Roman"/>
              </a:rPr>
              <a:t>ini </a:t>
            </a:r>
            <a:r>
              <a:rPr sz="1200" dirty="0">
                <a:latin typeface="Times New Roman"/>
                <a:cs typeface="Times New Roman"/>
              </a:rPr>
              <a:t>adalah memindahkan </a:t>
            </a:r>
            <a:r>
              <a:rPr sz="1200" spc="-10" dirty="0">
                <a:latin typeface="Times New Roman"/>
                <a:cs typeface="Times New Roman"/>
              </a:rPr>
              <a:t>objek </a:t>
            </a:r>
            <a:r>
              <a:rPr sz="1200" dirty="0">
                <a:latin typeface="Times New Roman"/>
                <a:cs typeface="Times New Roman"/>
              </a:rPr>
              <a:t>tanpa </a:t>
            </a:r>
            <a:r>
              <a:rPr sz="1200" spc="-5" dirty="0">
                <a:latin typeface="Times New Roman"/>
                <a:cs typeface="Times New Roman"/>
              </a:rPr>
              <a:t>merusak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bentuk.</a:t>
            </a:r>
            <a:endParaRPr sz="12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620"/>
              </a:spcBef>
            </a:pPr>
            <a:r>
              <a:rPr sz="1200" dirty="0">
                <a:latin typeface="Times New Roman"/>
                <a:cs typeface="Times New Roman"/>
              </a:rPr>
              <a:t>Tujuan </a:t>
            </a:r>
            <a:r>
              <a:rPr sz="1200" spc="-5" dirty="0">
                <a:latin typeface="Times New Roman"/>
                <a:cs typeface="Times New Roman"/>
              </a:rPr>
              <a:t>transformasi </a:t>
            </a:r>
            <a:r>
              <a:rPr sz="1200" dirty="0">
                <a:latin typeface="Times New Roman"/>
                <a:cs typeface="Times New Roman"/>
              </a:rPr>
              <a:t>adalah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: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0452" y="7538719"/>
            <a:ext cx="4235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latin typeface="Times New Roman"/>
                <a:cs typeface="Times New Roman"/>
              </a:rPr>
              <a:t>P</a:t>
            </a:r>
            <a:r>
              <a:rPr sz="1200" dirty="0">
                <a:latin typeface="Times New Roman"/>
                <a:cs typeface="Times New Roman"/>
              </a:rPr>
              <a:t>ro</a:t>
            </a:r>
            <a:r>
              <a:rPr sz="1200" spc="-15" dirty="0">
                <a:latin typeface="Times New Roman"/>
                <a:cs typeface="Times New Roman"/>
              </a:rPr>
              <a:t>s</a:t>
            </a:r>
            <a:r>
              <a:rPr sz="1200" dirty="0">
                <a:latin typeface="Times New Roman"/>
                <a:cs typeface="Times New Roman"/>
              </a:rPr>
              <a:t>es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51280" y="6101130"/>
            <a:ext cx="5310505" cy="164592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281940" indent="-269875">
              <a:lnSpc>
                <a:spcPct val="100000"/>
              </a:lnSpc>
              <a:spcBef>
                <a:spcPts val="819"/>
              </a:spcBef>
              <a:buFont typeface="Symbol"/>
              <a:buChar char=""/>
              <a:tabLst>
                <a:tab pos="281305" algn="l"/>
                <a:tab pos="282575" algn="l"/>
              </a:tabLst>
            </a:pPr>
            <a:r>
              <a:rPr sz="1200" dirty="0">
                <a:latin typeface="Times New Roman"/>
                <a:cs typeface="Times New Roman"/>
              </a:rPr>
              <a:t>Merubah atau </a:t>
            </a:r>
            <a:r>
              <a:rPr sz="1200" spc="-5" dirty="0">
                <a:latin typeface="Times New Roman"/>
                <a:cs typeface="Times New Roman"/>
              </a:rPr>
              <a:t>menyesuaikan komposisi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pemandangan</a:t>
            </a:r>
            <a:endParaRPr sz="1200">
              <a:latin typeface="Times New Roman"/>
              <a:cs typeface="Times New Roman"/>
            </a:endParaRPr>
          </a:p>
          <a:p>
            <a:pPr marL="281940" indent="-269875">
              <a:lnSpc>
                <a:spcPct val="100000"/>
              </a:lnSpc>
              <a:spcBef>
                <a:spcPts val="720"/>
              </a:spcBef>
              <a:buFont typeface="Symbol"/>
              <a:buChar char=""/>
              <a:tabLst>
                <a:tab pos="281305" algn="l"/>
                <a:tab pos="282575" algn="l"/>
              </a:tabLst>
            </a:pPr>
            <a:r>
              <a:rPr sz="1200" dirty="0">
                <a:latin typeface="Times New Roman"/>
                <a:cs typeface="Times New Roman"/>
              </a:rPr>
              <a:t>Memudahkan </a:t>
            </a:r>
            <a:r>
              <a:rPr sz="1200" spc="-5" dirty="0">
                <a:latin typeface="Times New Roman"/>
                <a:cs typeface="Times New Roman"/>
              </a:rPr>
              <a:t>membuat objek yang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simetris</a:t>
            </a:r>
            <a:endParaRPr sz="1200">
              <a:latin typeface="Times New Roman"/>
              <a:cs typeface="Times New Roman"/>
            </a:endParaRPr>
          </a:p>
          <a:p>
            <a:pPr marL="281940" indent="-269875">
              <a:lnSpc>
                <a:spcPct val="100000"/>
              </a:lnSpc>
              <a:spcBef>
                <a:spcPts val="700"/>
              </a:spcBef>
              <a:buFont typeface="Symbol"/>
              <a:buChar char=""/>
              <a:tabLst>
                <a:tab pos="281305" algn="l"/>
                <a:tab pos="282575" algn="l"/>
              </a:tabLst>
            </a:pPr>
            <a:r>
              <a:rPr sz="1200" dirty="0">
                <a:latin typeface="Times New Roman"/>
                <a:cs typeface="Times New Roman"/>
              </a:rPr>
              <a:t>Melihat </a:t>
            </a:r>
            <a:r>
              <a:rPr sz="1200" spc="-5" dirty="0">
                <a:latin typeface="Times New Roman"/>
                <a:cs typeface="Times New Roman"/>
              </a:rPr>
              <a:t>objek dari sudut pandang yang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berbeda</a:t>
            </a:r>
            <a:endParaRPr sz="1200">
              <a:latin typeface="Times New Roman"/>
              <a:cs typeface="Times New Roman"/>
            </a:endParaRPr>
          </a:p>
          <a:p>
            <a:pPr marL="281940" marR="8890" indent="-269875">
              <a:lnSpc>
                <a:spcPct val="144400"/>
              </a:lnSpc>
              <a:spcBef>
                <a:spcPts val="80"/>
              </a:spcBef>
              <a:buFont typeface="Symbol"/>
              <a:buChar char=""/>
              <a:tabLst>
                <a:tab pos="281305" algn="l"/>
                <a:tab pos="282575" algn="l"/>
              </a:tabLst>
            </a:pPr>
            <a:r>
              <a:rPr sz="1200" dirty="0">
                <a:latin typeface="Times New Roman"/>
                <a:cs typeface="Times New Roman"/>
              </a:rPr>
              <a:t>Memindahkan </a:t>
            </a:r>
            <a:r>
              <a:rPr sz="1200" spc="-5" dirty="0">
                <a:latin typeface="Times New Roman"/>
                <a:cs typeface="Times New Roman"/>
              </a:rPr>
              <a:t>satu atau beberapa objek dari </a:t>
            </a:r>
            <a:r>
              <a:rPr sz="1200" dirty="0">
                <a:latin typeface="Times New Roman"/>
                <a:cs typeface="Times New Roman"/>
              </a:rPr>
              <a:t>satu </a:t>
            </a:r>
            <a:r>
              <a:rPr sz="1200" spc="-5" dirty="0">
                <a:latin typeface="Times New Roman"/>
                <a:cs typeface="Times New Roman"/>
              </a:rPr>
              <a:t>tempat </a:t>
            </a:r>
            <a:r>
              <a:rPr sz="1200" dirty="0">
                <a:latin typeface="Times New Roman"/>
                <a:cs typeface="Times New Roman"/>
              </a:rPr>
              <a:t>ke </a:t>
            </a:r>
            <a:r>
              <a:rPr sz="1200" spc="-5" dirty="0">
                <a:latin typeface="Times New Roman"/>
                <a:cs typeface="Times New Roman"/>
              </a:rPr>
              <a:t>tempat lain, </a:t>
            </a:r>
            <a:r>
              <a:rPr sz="1200" spc="-10" dirty="0">
                <a:latin typeface="Times New Roman"/>
                <a:cs typeface="Times New Roman"/>
              </a:rPr>
              <a:t>ini </a:t>
            </a:r>
            <a:r>
              <a:rPr sz="1200" spc="-5" dirty="0">
                <a:latin typeface="Times New Roman"/>
                <a:cs typeface="Times New Roman"/>
              </a:rPr>
              <a:t>biasa  </a:t>
            </a:r>
            <a:r>
              <a:rPr sz="1200" dirty="0">
                <a:latin typeface="Times New Roman"/>
                <a:cs typeface="Times New Roman"/>
              </a:rPr>
              <a:t>dipakai </a:t>
            </a:r>
            <a:r>
              <a:rPr sz="1200" spc="-5" dirty="0">
                <a:latin typeface="Times New Roman"/>
                <a:cs typeface="Times New Roman"/>
              </a:rPr>
              <a:t>untuk animasi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komputer.</a:t>
            </a:r>
            <a:endParaRPr sz="1200">
              <a:latin typeface="Times New Roman"/>
              <a:cs typeface="Times New Roman"/>
            </a:endParaRPr>
          </a:p>
          <a:p>
            <a:pPr marL="294640">
              <a:lnSpc>
                <a:spcPct val="100000"/>
              </a:lnSpc>
              <a:spcBef>
                <a:spcPts val="620"/>
              </a:spcBef>
            </a:pPr>
            <a:r>
              <a:rPr sz="1200" dirty="0">
                <a:latin typeface="Times New Roman"/>
                <a:cs typeface="Times New Roman"/>
              </a:rPr>
              <a:t>transformasi dilakukan </a:t>
            </a:r>
            <a:r>
              <a:rPr sz="1200" spc="-10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mengalikan matriks </a:t>
            </a:r>
            <a:r>
              <a:rPr sz="1200" spc="-5" dirty="0">
                <a:latin typeface="Times New Roman"/>
                <a:cs typeface="Times New Roman"/>
              </a:rPr>
              <a:t>objekl dengan</a:t>
            </a:r>
            <a:r>
              <a:rPr sz="1200" spc="2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matriks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3139" y="7724038"/>
            <a:ext cx="5666740" cy="1075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1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transformasi, </a:t>
            </a:r>
            <a:r>
              <a:rPr sz="1200" spc="-10" dirty="0">
                <a:latin typeface="Times New Roman"/>
                <a:cs typeface="Times New Roman"/>
              </a:rPr>
              <a:t>sehingga </a:t>
            </a:r>
            <a:r>
              <a:rPr sz="1200" spc="-5" dirty="0">
                <a:latin typeface="Times New Roman"/>
                <a:cs typeface="Times New Roman"/>
              </a:rPr>
              <a:t>menghasilkan </a:t>
            </a:r>
            <a:r>
              <a:rPr sz="1200" dirty="0">
                <a:latin typeface="Times New Roman"/>
                <a:cs typeface="Times New Roman"/>
              </a:rPr>
              <a:t>matriks baru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berisi koordinat </a:t>
            </a:r>
            <a:r>
              <a:rPr sz="1200" spc="-5" dirty="0">
                <a:latin typeface="Times New Roman"/>
                <a:cs typeface="Times New Roman"/>
              </a:rPr>
              <a:t>objek hasil  </a:t>
            </a:r>
            <a:r>
              <a:rPr sz="1200" dirty="0">
                <a:latin typeface="Times New Roman"/>
                <a:cs typeface="Times New Roman"/>
              </a:rPr>
              <a:t>transformasi.</a:t>
            </a:r>
            <a:endParaRPr sz="1200">
              <a:latin typeface="Times New Roman"/>
              <a:cs typeface="Times New Roman"/>
            </a:endParaRPr>
          </a:p>
          <a:p>
            <a:pPr marL="12700" marR="6985" indent="137160">
              <a:lnSpc>
                <a:spcPct val="143100"/>
              </a:lnSpc>
              <a:spcBef>
                <a:spcPts val="15"/>
              </a:spcBef>
            </a:pPr>
            <a:r>
              <a:rPr sz="1200" spc="-5" dirty="0">
                <a:latin typeface="Times New Roman"/>
                <a:cs typeface="Times New Roman"/>
              </a:rPr>
              <a:t>Sebagai </a:t>
            </a:r>
            <a:r>
              <a:rPr sz="1200" dirty="0">
                <a:latin typeface="Times New Roman"/>
                <a:cs typeface="Times New Roman"/>
              </a:rPr>
              <a:t>contoh, </a:t>
            </a:r>
            <a:r>
              <a:rPr sz="1200" spc="-5" dirty="0">
                <a:latin typeface="Times New Roman"/>
                <a:cs typeface="Times New Roman"/>
              </a:rPr>
              <a:t>apabila sebuah garis yang </a:t>
            </a:r>
            <a:r>
              <a:rPr sz="1200" dirty="0">
                <a:latin typeface="Times New Roman"/>
                <a:cs typeface="Times New Roman"/>
              </a:rPr>
              <a:t>melalui titik </a:t>
            </a:r>
            <a:r>
              <a:rPr sz="1200" spc="-5" dirty="0">
                <a:latin typeface="Times New Roman"/>
                <a:cs typeface="Times New Roman"/>
              </a:rPr>
              <a:t>A(0,1) </a:t>
            </a:r>
            <a:r>
              <a:rPr sz="1200" dirty="0">
                <a:latin typeface="Times New Roman"/>
                <a:cs typeface="Times New Roman"/>
              </a:rPr>
              <a:t>dan titik </a:t>
            </a:r>
            <a:r>
              <a:rPr sz="1200" spc="-5" dirty="0">
                <a:latin typeface="Times New Roman"/>
                <a:cs typeface="Times New Roman"/>
              </a:rPr>
              <a:t>B(2,3)  ditransformasikan dengan</a:t>
            </a:r>
            <a:r>
              <a:rPr sz="1200" dirty="0">
                <a:latin typeface="Times New Roman"/>
                <a:cs typeface="Times New Roman"/>
              </a:rPr>
              <a:t> matriks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8860" y="9380169"/>
            <a:ext cx="1339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maka </a:t>
            </a:r>
            <a:r>
              <a:rPr sz="1200" spc="-10" dirty="0">
                <a:latin typeface="Times New Roman"/>
                <a:cs typeface="Times New Roman"/>
              </a:rPr>
              <a:t>hasilnya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adalah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12907" y="8864117"/>
            <a:ext cx="1657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0" baseline="4629" dirty="0">
                <a:latin typeface="Times New Roman"/>
                <a:cs typeface="Times New Roman"/>
              </a:rPr>
              <a:t>2</a:t>
            </a:r>
            <a:r>
              <a:rPr sz="1200" dirty="0">
                <a:latin typeface="Symbol"/>
                <a:cs typeface="Symbol"/>
              </a:rPr>
              <a:t>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56470" y="8908964"/>
            <a:ext cx="567055" cy="2755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475" spc="-127" baseline="-3367" dirty="0">
                <a:latin typeface="Symbol"/>
                <a:cs typeface="Symbol"/>
              </a:rPr>
              <a:t></a:t>
            </a:r>
            <a:r>
              <a:rPr sz="1200" i="1" spc="-85" dirty="0">
                <a:latin typeface="Times New Roman"/>
                <a:cs typeface="Times New Roman"/>
              </a:rPr>
              <a:t>T </a:t>
            </a:r>
            <a:r>
              <a:rPr sz="2475" spc="-232" baseline="-3367" dirty="0">
                <a:latin typeface="Symbol"/>
                <a:cs typeface="Symbol"/>
              </a:rPr>
              <a:t></a:t>
            </a:r>
            <a:r>
              <a:rPr sz="2475" spc="-232" baseline="-3367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Symbol"/>
                <a:cs typeface="Symbol"/>
              </a:rPr>
              <a:t></a:t>
            </a:r>
            <a:r>
              <a:rPr sz="1200" spc="-145" dirty="0">
                <a:latin typeface="Times New Roman"/>
                <a:cs typeface="Times New Roman"/>
              </a:rPr>
              <a:t> </a:t>
            </a:r>
            <a:r>
              <a:rPr sz="1800" spc="-7" baseline="37037" dirty="0">
                <a:latin typeface="Symbol"/>
                <a:cs typeface="Symbol"/>
              </a:rPr>
              <a:t></a:t>
            </a:r>
            <a:r>
              <a:rPr sz="1800" spc="-7" baseline="41666" dirty="0">
                <a:latin typeface="Times New Roman"/>
                <a:cs typeface="Times New Roman"/>
              </a:rPr>
              <a:t>1</a:t>
            </a:r>
            <a:endParaRPr sz="1800" baseline="41666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00150" y="9010166"/>
            <a:ext cx="516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322580" algn="l"/>
              </a:tabLst>
            </a:pPr>
            <a:r>
              <a:rPr sz="1200" spc="5" dirty="0">
                <a:latin typeface="Symbol"/>
                <a:cs typeface="Symbol"/>
              </a:rPr>
              <a:t></a:t>
            </a:r>
            <a:r>
              <a:rPr sz="1800" spc="7" baseline="-25462" dirty="0">
                <a:latin typeface="Times New Roman"/>
                <a:cs typeface="Times New Roman"/>
              </a:rPr>
              <a:t>3	</a:t>
            </a:r>
            <a:r>
              <a:rPr sz="1800" spc="44" baseline="-25462" dirty="0">
                <a:latin typeface="Times New Roman"/>
                <a:cs typeface="Times New Roman"/>
              </a:rPr>
              <a:t>1</a:t>
            </a:r>
            <a:r>
              <a:rPr sz="1200" spc="30" dirty="0">
                <a:latin typeface="Symbol"/>
                <a:cs typeface="Symbol"/>
              </a:rPr>
              <a:t>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38250" y="9118116"/>
            <a:ext cx="4406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8935" algn="l"/>
              </a:tabLst>
            </a:pPr>
            <a:r>
              <a:rPr sz="1200" dirty="0">
                <a:latin typeface="Symbol"/>
                <a:cs typeface="Symbol"/>
              </a:rPr>
              <a:t></a:t>
            </a:r>
            <a:r>
              <a:rPr sz="1200" dirty="0">
                <a:latin typeface="Times New Roman"/>
                <a:cs typeface="Times New Roman"/>
              </a:rPr>
              <a:t>	</a:t>
            </a:r>
            <a:r>
              <a:rPr sz="1200" dirty="0">
                <a:latin typeface="Symbol"/>
                <a:cs typeface="Symbol"/>
              </a:rPr>
              <a:t></a:t>
            </a:r>
            <a:endParaRPr sz="120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8860" y="1676451"/>
            <a:ext cx="43891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Secara </a:t>
            </a:r>
            <a:r>
              <a:rPr sz="1200" spc="-5" dirty="0">
                <a:latin typeface="Times New Roman"/>
                <a:cs typeface="Times New Roman"/>
              </a:rPr>
              <a:t>visual proses transformasi </a:t>
            </a:r>
            <a:r>
              <a:rPr sz="1200" dirty="0">
                <a:latin typeface="Times New Roman"/>
                <a:cs typeface="Times New Roman"/>
              </a:rPr>
              <a:t>ini </a:t>
            </a:r>
            <a:r>
              <a:rPr sz="1200" spc="-10" dirty="0">
                <a:latin typeface="Times New Roman"/>
                <a:cs typeface="Times New Roman"/>
              </a:rPr>
              <a:t>dapat </a:t>
            </a:r>
            <a:r>
              <a:rPr sz="1200" spc="-5" dirty="0">
                <a:latin typeface="Times New Roman"/>
                <a:cs typeface="Times New Roman"/>
              </a:rPr>
              <a:t>dilihat pada gambar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berikut: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96160" y="4114800"/>
            <a:ext cx="296545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Times New Roman"/>
                <a:cs typeface="Times New Roman"/>
              </a:rPr>
              <a:t>Gambar 5.1 </a:t>
            </a:r>
            <a:r>
              <a:rPr sz="1100" b="1" spc="-10" dirty="0">
                <a:latin typeface="Times New Roman"/>
                <a:cs typeface="Times New Roman"/>
              </a:rPr>
              <a:t>Ilustrasi </a:t>
            </a:r>
            <a:r>
              <a:rPr sz="1100" b="1" spc="-5" dirty="0">
                <a:latin typeface="Times New Roman"/>
                <a:cs typeface="Times New Roman"/>
              </a:rPr>
              <a:t>Transformasi Sebuah</a:t>
            </a:r>
            <a:r>
              <a:rPr sz="1100" b="1" spc="45" dirty="0">
                <a:latin typeface="Times New Roman"/>
                <a:cs typeface="Times New Roman"/>
              </a:rPr>
              <a:t> </a:t>
            </a:r>
            <a:r>
              <a:rPr sz="1100" b="1" spc="-10" dirty="0">
                <a:latin typeface="Times New Roman"/>
                <a:cs typeface="Times New Roman"/>
              </a:rPr>
              <a:t>Garis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649" y="4790440"/>
            <a:ext cx="5760085" cy="430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900" algn="l"/>
              </a:tabLst>
            </a:pPr>
            <a:r>
              <a:rPr sz="1400" b="1" spc="-10" dirty="0">
                <a:latin typeface="Times New Roman"/>
                <a:cs typeface="Times New Roman"/>
              </a:rPr>
              <a:t>V.</a:t>
            </a:r>
            <a:r>
              <a:rPr sz="1400" b="1" spc="1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2	</a:t>
            </a:r>
            <a:r>
              <a:rPr sz="1400" b="1" spc="-5" dirty="0">
                <a:latin typeface="Times New Roman"/>
                <a:cs typeface="Times New Roman"/>
              </a:rPr>
              <a:t>Translasi</a:t>
            </a:r>
            <a:endParaRPr sz="1400">
              <a:latin typeface="Times New Roman"/>
              <a:cs typeface="Times New Roman"/>
            </a:endParaRPr>
          </a:p>
          <a:p>
            <a:pPr marL="12700" marR="5080" indent="360680" algn="just">
              <a:lnSpc>
                <a:spcPct val="143600"/>
              </a:lnSpc>
              <a:spcBef>
                <a:spcPts val="1110"/>
              </a:spcBef>
            </a:pPr>
            <a:r>
              <a:rPr sz="1200" dirty="0">
                <a:latin typeface="Times New Roman"/>
                <a:cs typeface="Times New Roman"/>
              </a:rPr>
              <a:t>Transformasi </a:t>
            </a:r>
            <a:r>
              <a:rPr sz="1200" spc="-5" dirty="0">
                <a:latin typeface="Times New Roman"/>
                <a:cs typeface="Times New Roman"/>
              </a:rPr>
              <a:t>translasi </a:t>
            </a:r>
            <a:r>
              <a:rPr sz="1200" dirty="0">
                <a:latin typeface="Times New Roman"/>
                <a:cs typeface="Times New Roman"/>
              </a:rPr>
              <a:t>merupakan suatu </a:t>
            </a:r>
            <a:r>
              <a:rPr sz="1200" spc="-5" dirty="0">
                <a:latin typeface="Times New Roman"/>
                <a:cs typeface="Times New Roman"/>
              </a:rPr>
              <a:t>operasi yang menyebabkan </a:t>
            </a:r>
            <a:r>
              <a:rPr sz="1200" dirty="0">
                <a:latin typeface="Times New Roman"/>
                <a:cs typeface="Times New Roman"/>
              </a:rPr>
              <a:t>perpindahan </a:t>
            </a:r>
            <a:r>
              <a:rPr sz="1200" spc="-5" dirty="0">
                <a:latin typeface="Times New Roman"/>
                <a:cs typeface="Times New Roman"/>
              </a:rPr>
              <a:t>objek  2D </a:t>
            </a:r>
            <a:r>
              <a:rPr sz="1200" dirty="0">
                <a:latin typeface="Times New Roman"/>
                <a:cs typeface="Times New Roman"/>
              </a:rPr>
              <a:t>dari satu tempat ke </a:t>
            </a:r>
            <a:r>
              <a:rPr sz="1200" spc="-5" dirty="0">
                <a:latin typeface="Times New Roman"/>
                <a:cs typeface="Times New Roman"/>
              </a:rPr>
              <a:t>tempat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lain. Perubahan ini berlaku </a:t>
            </a:r>
            <a:r>
              <a:rPr sz="1200" spc="-5" dirty="0">
                <a:latin typeface="Times New Roman"/>
                <a:cs typeface="Times New Roman"/>
              </a:rPr>
              <a:t>dalam arah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sejajar  </a:t>
            </a:r>
            <a:r>
              <a:rPr sz="1200" spc="-5" dirty="0">
                <a:latin typeface="Times New Roman"/>
                <a:cs typeface="Times New Roman"/>
              </a:rPr>
              <a:t>dengan sumbu X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sumbu </a:t>
            </a:r>
            <a:r>
              <a:rPr sz="1200" spc="-10" dirty="0">
                <a:latin typeface="Times New Roman"/>
                <a:cs typeface="Times New Roman"/>
              </a:rPr>
              <a:t>Y. </a:t>
            </a:r>
            <a:r>
              <a:rPr sz="1200" dirty="0">
                <a:latin typeface="Times New Roman"/>
                <a:cs typeface="Times New Roman"/>
              </a:rPr>
              <a:t>Translasi dilakukan </a:t>
            </a: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penambahan translasi </a:t>
            </a:r>
            <a:r>
              <a:rPr sz="1200" spc="-5" dirty="0">
                <a:latin typeface="Times New Roman"/>
                <a:cs typeface="Times New Roman"/>
              </a:rPr>
              <a:t>pada </a:t>
            </a:r>
            <a:r>
              <a:rPr sz="1200" dirty="0">
                <a:latin typeface="Times New Roman"/>
                <a:cs typeface="Times New Roman"/>
              </a:rPr>
              <a:t>suatu  titik </a:t>
            </a:r>
            <a:r>
              <a:rPr sz="1200" spc="-5" dirty="0">
                <a:latin typeface="Times New Roman"/>
                <a:cs typeface="Times New Roman"/>
              </a:rPr>
              <a:t>koordinat </a:t>
            </a:r>
            <a:r>
              <a:rPr sz="1200" spc="-10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translation </a:t>
            </a:r>
            <a:r>
              <a:rPr sz="1200" spc="-5" dirty="0">
                <a:latin typeface="Times New Roman"/>
                <a:cs typeface="Times New Roman"/>
              </a:rPr>
              <a:t>vector, yaitu (tx,ty), </a:t>
            </a:r>
            <a:r>
              <a:rPr sz="1200" dirty="0">
                <a:latin typeface="Times New Roman"/>
                <a:cs typeface="Times New Roman"/>
              </a:rPr>
              <a:t>dimana tx adalah </a:t>
            </a:r>
            <a:r>
              <a:rPr sz="1200" spc="-5" dirty="0">
                <a:latin typeface="Times New Roman"/>
                <a:cs typeface="Times New Roman"/>
              </a:rPr>
              <a:t>translasi </a:t>
            </a:r>
            <a:r>
              <a:rPr sz="1200" dirty="0">
                <a:latin typeface="Times New Roman"/>
                <a:cs typeface="Times New Roman"/>
              </a:rPr>
              <a:t>menurut  </a:t>
            </a:r>
            <a:r>
              <a:rPr sz="1200" spc="-5" dirty="0">
                <a:latin typeface="Times New Roman"/>
                <a:cs typeface="Times New Roman"/>
              </a:rPr>
              <a:t>sumbu </a:t>
            </a:r>
            <a:r>
              <a:rPr sz="1200" dirty="0">
                <a:latin typeface="Times New Roman"/>
                <a:cs typeface="Times New Roman"/>
              </a:rPr>
              <a:t>x dan ty adalah translasi </a:t>
            </a:r>
            <a:r>
              <a:rPr sz="1200" spc="-5" dirty="0">
                <a:latin typeface="Times New Roman"/>
                <a:cs typeface="Times New Roman"/>
              </a:rPr>
              <a:t>menurut sumbu </a:t>
            </a:r>
            <a:r>
              <a:rPr sz="1200" spc="-20" dirty="0">
                <a:latin typeface="Times New Roman"/>
                <a:cs typeface="Times New Roman"/>
              </a:rPr>
              <a:t>y. </a:t>
            </a:r>
            <a:r>
              <a:rPr sz="1200" spc="-5" dirty="0">
                <a:latin typeface="Times New Roman"/>
                <a:cs typeface="Times New Roman"/>
              </a:rPr>
              <a:t>Koordinat </a:t>
            </a:r>
            <a:r>
              <a:rPr sz="1200" dirty="0">
                <a:latin typeface="Times New Roman"/>
                <a:cs typeface="Times New Roman"/>
              </a:rPr>
              <a:t>baru titik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ditranslasi </a:t>
            </a:r>
            <a:r>
              <a:rPr sz="1200" spc="-5" dirty="0">
                <a:latin typeface="Times New Roman"/>
                <a:cs typeface="Times New Roman"/>
              </a:rPr>
              <a:t>dapat  </a:t>
            </a:r>
            <a:r>
              <a:rPr sz="1200" dirty="0">
                <a:latin typeface="Times New Roman"/>
                <a:cs typeface="Times New Roman"/>
              </a:rPr>
              <a:t>diperoleh </a:t>
            </a:r>
            <a:r>
              <a:rPr sz="1200" spc="-10" dirty="0">
                <a:latin typeface="Times New Roman"/>
                <a:cs typeface="Times New Roman"/>
              </a:rPr>
              <a:t>dengan </a:t>
            </a:r>
            <a:r>
              <a:rPr sz="1200" spc="-5" dirty="0">
                <a:latin typeface="Times New Roman"/>
                <a:cs typeface="Times New Roman"/>
              </a:rPr>
              <a:t>menggunakan </a:t>
            </a:r>
            <a:r>
              <a:rPr sz="1200" dirty="0">
                <a:latin typeface="Times New Roman"/>
                <a:cs typeface="Times New Roman"/>
              </a:rPr>
              <a:t>rumus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L="1287780" algn="just">
              <a:lnSpc>
                <a:spcPct val="100000"/>
              </a:lnSpc>
            </a:pPr>
            <a:r>
              <a:rPr sz="1200" b="1" spc="-15" dirty="0">
                <a:latin typeface="Times New Roman"/>
                <a:cs typeface="Times New Roman"/>
              </a:rPr>
              <a:t>x' </a:t>
            </a:r>
            <a:r>
              <a:rPr sz="1200" b="1" dirty="0">
                <a:latin typeface="Times New Roman"/>
                <a:cs typeface="Times New Roman"/>
              </a:rPr>
              <a:t>= x + </a:t>
            </a:r>
            <a:r>
              <a:rPr sz="1200" b="1" spc="10" dirty="0">
                <a:latin typeface="Times New Roman"/>
                <a:cs typeface="Times New Roman"/>
              </a:rPr>
              <a:t>tx </a:t>
            </a:r>
            <a:r>
              <a:rPr sz="1200" b="1" dirty="0">
                <a:latin typeface="Times New Roman"/>
                <a:cs typeface="Times New Roman"/>
              </a:rPr>
              <a:t>(x,y) </a:t>
            </a:r>
            <a:r>
              <a:rPr sz="1200" dirty="0">
                <a:latin typeface="Times New Roman"/>
                <a:cs typeface="Times New Roman"/>
              </a:rPr>
              <a:t>= titik asal </a:t>
            </a:r>
            <a:r>
              <a:rPr sz="1200" spc="-5" dirty="0">
                <a:latin typeface="Times New Roman"/>
                <a:cs typeface="Times New Roman"/>
              </a:rPr>
              <a:t>sebelum</a:t>
            </a:r>
            <a:r>
              <a:rPr sz="1200" spc="-1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translasi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marL="1287780" algn="just">
              <a:lnSpc>
                <a:spcPct val="100000"/>
              </a:lnSpc>
            </a:pPr>
            <a:r>
              <a:rPr sz="1200" b="1" spc="10" dirty="0">
                <a:latin typeface="Times New Roman"/>
                <a:cs typeface="Times New Roman"/>
              </a:rPr>
              <a:t>y’ </a:t>
            </a:r>
            <a:r>
              <a:rPr sz="1200" b="1" dirty="0">
                <a:latin typeface="Times New Roman"/>
                <a:cs typeface="Times New Roman"/>
              </a:rPr>
              <a:t>= y + </a:t>
            </a:r>
            <a:r>
              <a:rPr sz="1200" b="1" spc="-10" dirty="0">
                <a:latin typeface="Times New Roman"/>
                <a:cs typeface="Times New Roman"/>
              </a:rPr>
              <a:t>ty </a:t>
            </a:r>
            <a:r>
              <a:rPr sz="1200" b="1" spc="-5" dirty="0">
                <a:latin typeface="Times New Roman"/>
                <a:cs typeface="Times New Roman"/>
              </a:rPr>
              <a:t>(x’,y’) </a:t>
            </a:r>
            <a:r>
              <a:rPr sz="1200" dirty="0">
                <a:latin typeface="Times New Roman"/>
                <a:cs typeface="Times New Roman"/>
              </a:rPr>
              <a:t>= titik </a:t>
            </a:r>
            <a:r>
              <a:rPr sz="1200" spc="-5" dirty="0">
                <a:latin typeface="Times New Roman"/>
                <a:cs typeface="Times New Roman"/>
              </a:rPr>
              <a:t>baru hasil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translasi</a:t>
            </a:r>
            <a:endParaRPr sz="1200">
              <a:latin typeface="Times New Roman"/>
              <a:cs typeface="Times New Roman"/>
            </a:endParaRPr>
          </a:p>
          <a:p>
            <a:pPr marL="12700" marR="5715" indent="360680" algn="just">
              <a:lnSpc>
                <a:spcPct val="143100"/>
              </a:lnSpc>
              <a:spcBef>
                <a:spcPts val="1019"/>
              </a:spcBef>
            </a:pPr>
            <a:r>
              <a:rPr sz="1200" dirty="0">
                <a:latin typeface="Times New Roman"/>
                <a:cs typeface="Times New Roman"/>
              </a:rPr>
              <a:t>Translasi </a:t>
            </a:r>
            <a:r>
              <a:rPr sz="1200" spc="-5" dirty="0">
                <a:latin typeface="Times New Roman"/>
                <a:cs typeface="Times New Roman"/>
              </a:rPr>
              <a:t>adalah transformasi dengan </a:t>
            </a:r>
            <a:r>
              <a:rPr sz="1200" dirty="0">
                <a:latin typeface="Times New Roman"/>
                <a:cs typeface="Times New Roman"/>
              </a:rPr>
              <a:t>bentuk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tetap, memindahkan </a:t>
            </a:r>
            <a:r>
              <a:rPr sz="1200" spc="-5" dirty="0">
                <a:latin typeface="Times New Roman"/>
                <a:cs typeface="Times New Roman"/>
              </a:rPr>
              <a:t>objek </a:t>
            </a:r>
            <a:r>
              <a:rPr sz="1200" dirty="0">
                <a:latin typeface="Times New Roman"/>
                <a:cs typeface="Times New Roman"/>
              </a:rPr>
              <a:t>apa  </a:t>
            </a:r>
            <a:r>
              <a:rPr sz="1200" spc="-5" dirty="0">
                <a:latin typeface="Times New Roman"/>
                <a:cs typeface="Times New Roman"/>
              </a:rPr>
              <a:t>adanya. </a:t>
            </a:r>
            <a:r>
              <a:rPr sz="1200" dirty="0">
                <a:latin typeface="Times New Roman"/>
                <a:cs typeface="Times New Roman"/>
              </a:rPr>
              <a:t>Setiap titik </a:t>
            </a:r>
            <a:r>
              <a:rPr sz="1200" spc="-5" dirty="0">
                <a:latin typeface="Times New Roman"/>
                <a:cs typeface="Times New Roman"/>
              </a:rPr>
              <a:t>dari objek akan ditranslasikan dengan </a:t>
            </a:r>
            <a:r>
              <a:rPr sz="1200" dirty="0">
                <a:latin typeface="Times New Roman"/>
                <a:cs typeface="Times New Roman"/>
              </a:rPr>
              <a:t>besaran </a:t>
            </a:r>
            <a:r>
              <a:rPr sz="1200" spc="-10" dirty="0">
                <a:latin typeface="Times New Roman"/>
                <a:cs typeface="Times New Roman"/>
              </a:rPr>
              <a:t>yang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sama.</a:t>
            </a:r>
            <a:endParaRPr sz="1200">
              <a:latin typeface="Times New Roman"/>
              <a:cs typeface="Times New Roman"/>
            </a:endParaRPr>
          </a:p>
          <a:p>
            <a:pPr marL="12700" marR="5080" indent="360680" algn="just">
              <a:lnSpc>
                <a:spcPct val="143800"/>
              </a:lnSpc>
              <a:spcBef>
                <a:spcPts val="1010"/>
              </a:spcBef>
            </a:pPr>
            <a:r>
              <a:rPr sz="1200" dirty="0">
                <a:latin typeface="Times New Roman"/>
                <a:cs typeface="Times New Roman"/>
              </a:rPr>
              <a:t>Dalam operasi </a:t>
            </a:r>
            <a:r>
              <a:rPr sz="1200" spc="-5" dirty="0">
                <a:latin typeface="Times New Roman"/>
                <a:cs typeface="Times New Roman"/>
              </a:rPr>
              <a:t>translasi, setiap </a:t>
            </a:r>
            <a:r>
              <a:rPr sz="1200" dirty="0">
                <a:latin typeface="Times New Roman"/>
                <a:cs typeface="Times New Roman"/>
              </a:rPr>
              <a:t>titik </a:t>
            </a:r>
            <a:r>
              <a:rPr sz="1200" spc="-5" dirty="0">
                <a:latin typeface="Times New Roman"/>
                <a:cs typeface="Times New Roman"/>
              </a:rPr>
              <a:t>pada </a:t>
            </a:r>
            <a:r>
              <a:rPr sz="1200" dirty="0">
                <a:latin typeface="Times New Roman"/>
                <a:cs typeface="Times New Roman"/>
              </a:rPr>
              <a:t>suatu entitas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ditranslasi </a:t>
            </a:r>
            <a:r>
              <a:rPr sz="1200" spc="-5" dirty="0">
                <a:latin typeface="Times New Roman"/>
                <a:cs typeface="Times New Roman"/>
              </a:rPr>
              <a:t>bergerak </a:t>
            </a:r>
            <a:r>
              <a:rPr sz="1200" dirty="0">
                <a:latin typeface="Times New Roman"/>
                <a:cs typeface="Times New Roman"/>
              </a:rPr>
              <a:t>dalam  jarak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sama. </a:t>
            </a:r>
            <a:r>
              <a:rPr sz="1200" spc="-5" dirty="0">
                <a:latin typeface="Times New Roman"/>
                <a:cs typeface="Times New Roman"/>
              </a:rPr>
              <a:t>Pergerakan </a:t>
            </a:r>
            <a:r>
              <a:rPr sz="1200" dirty="0">
                <a:latin typeface="Times New Roman"/>
                <a:cs typeface="Times New Roman"/>
              </a:rPr>
              <a:t>tersebut </a:t>
            </a:r>
            <a:r>
              <a:rPr sz="1200" spc="-5" dirty="0">
                <a:latin typeface="Times New Roman"/>
                <a:cs typeface="Times New Roman"/>
              </a:rPr>
              <a:t>dapat </a:t>
            </a:r>
            <a:r>
              <a:rPr sz="1200" dirty="0">
                <a:latin typeface="Times New Roman"/>
                <a:cs typeface="Times New Roman"/>
              </a:rPr>
              <a:t>berlaku </a:t>
            </a:r>
            <a:r>
              <a:rPr sz="1200" spc="-5" dirty="0">
                <a:latin typeface="Times New Roman"/>
                <a:cs typeface="Times New Roman"/>
              </a:rPr>
              <a:t>dalam arah sumbu X </a:t>
            </a:r>
            <a:r>
              <a:rPr sz="1200" dirty="0">
                <a:latin typeface="Times New Roman"/>
                <a:cs typeface="Times New Roman"/>
              </a:rPr>
              <a:t>saja, atau dalam  arah </a:t>
            </a:r>
            <a:r>
              <a:rPr sz="1200" spc="-5" dirty="0">
                <a:latin typeface="Times New Roman"/>
                <a:cs typeface="Times New Roman"/>
              </a:rPr>
              <a:t>sumbu Y </a:t>
            </a:r>
            <a:r>
              <a:rPr sz="1200" dirty="0">
                <a:latin typeface="Times New Roman"/>
                <a:cs typeface="Times New Roman"/>
              </a:rPr>
              <a:t>saja </a:t>
            </a:r>
            <a:r>
              <a:rPr sz="1200" spc="-5" dirty="0">
                <a:latin typeface="Times New Roman"/>
                <a:cs typeface="Times New Roman"/>
              </a:rPr>
              <a:t>atau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keduanya.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61979" y="2014710"/>
            <a:ext cx="2871768" cy="20358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70632" y="974811"/>
            <a:ext cx="781685" cy="2755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650" spc="-60" dirty="0">
                <a:latin typeface="Symbol"/>
                <a:cs typeface="Symbol"/>
              </a:rPr>
              <a:t></a:t>
            </a:r>
            <a:r>
              <a:rPr sz="1800" i="1" spc="-89" baseline="4629" dirty="0">
                <a:latin typeface="Times New Roman"/>
                <a:cs typeface="Times New Roman"/>
              </a:rPr>
              <a:t>L</a:t>
            </a:r>
            <a:r>
              <a:rPr sz="1650" spc="-60" dirty="0">
                <a:latin typeface="Symbol"/>
                <a:cs typeface="Symbol"/>
              </a:rPr>
              <a:t></a:t>
            </a:r>
            <a:r>
              <a:rPr sz="1800" i="1" spc="-89" baseline="4629" dirty="0">
                <a:latin typeface="Times New Roman"/>
                <a:cs typeface="Times New Roman"/>
              </a:rPr>
              <a:t>T </a:t>
            </a:r>
            <a:r>
              <a:rPr sz="1650" spc="-155" dirty="0">
                <a:latin typeface="Symbol"/>
                <a:cs typeface="Symbol"/>
              </a:rPr>
              <a:t></a:t>
            </a:r>
            <a:r>
              <a:rPr sz="1650" spc="-155" dirty="0">
                <a:latin typeface="Times New Roman"/>
                <a:cs typeface="Times New Roman"/>
              </a:rPr>
              <a:t> </a:t>
            </a:r>
            <a:r>
              <a:rPr sz="1800" baseline="4629" dirty="0">
                <a:latin typeface="Symbol"/>
                <a:cs typeface="Symbol"/>
              </a:rPr>
              <a:t></a:t>
            </a:r>
            <a:r>
              <a:rPr sz="1800" spc="-254" baseline="4629" dirty="0">
                <a:latin typeface="Times New Roman"/>
                <a:cs typeface="Times New Roman"/>
              </a:rPr>
              <a:t> </a:t>
            </a:r>
            <a:r>
              <a:rPr sz="1800" spc="30" baseline="41666" dirty="0">
                <a:latin typeface="Symbol"/>
                <a:cs typeface="Symbol"/>
              </a:rPr>
              <a:t></a:t>
            </a:r>
            <a:r>
              <a:rPr sz="1800" spc="30" baseline="46296" dirty="0">
                <a:latin typeface="Times New Roman"/>
                <a:cs typeface="Times New Roman"/>
              </a:rPr>
              <a:t>0</a:t>
            </a:r>
            <a:endParaRPr sz="1800" baseline="46296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65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482744" y="1017276"/>
            <a:ext cx="6381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44" baseline="41666" dirty="0">
                <a:latin typeface="Times New Roman"/>
                <a:cs typeface="Times New Roman"/>
              </a:rPr>
              <a:t>1</a:t>
            </a:r>
            <a:r>
              <a:rPr sz="1800" spc="44" baseline="37037" dirty="0">
                <a:latin typeface="Symbol"/>
                <a:cs typeface="Symbol"/>
              </a:rPr>
              <a:t></a:t>
            </a:r>
            <a:r>
              <a:rPr sz="1800" spc="44" baseline="37037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Symbol"/>
                <a:cs typeface="Symbol"/>
              </a:rPr>
              <a:t>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800" spc="-30" baseline="2314" dirty="0">
                <a:latin typeface="Symbol"/>
                <a:cs typeface="Symbol"/>
              </a:rPr>
              <a:t></a:t>
            </a:r>
            <a:r>
              <a:rPr sz="1200" i="1" spc="-20" dirty="0">
                <a:latin typeface="Times New Roman"/>
                <a:cs typeface="Times New Roman"/>
              </a:rPr>
              <a:t>L</a:t>
            </a:r>
            <a:r>
              <a:rPr sz="1050" spc="-30" baseline="43650" dirty="0">
                <a:latin typeface="Times New Roman"/>
                <a:cs typeface="Times New Roman"/>
              </a:rPr>
              <a:t>*</a:t>
            </a:r>
            <a:r>
              <a:rPr sz="1050" spc="-195" baseline="43650" dirty="0">
                <a:latin typeface="Times New Roman"/>
                <a:cs typeface="Times New Roman"/>
              </a:rPr>
              <a:t> </a:t>
            </a:r>
            <a:r>
              <a:rPr sz="1800" baseline="2314" dirty="0">
                <a:latin typeface="Symbol"/>
                <a:cs typeface="Symbol"/>
              </a:rPr>
              <a:t></a:t>
            </a:r>
            <a:endParaRPr sz="1800" baseline="2314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12744" y="916470"/>
            <a:ext cx="9823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77520" algn="l"/>
              </a:tabLst>
            </a:pPr>
            <a:r>
              <a:rPr sz="1800" spc="15" baseline="4629" dirty="0">
                <a:latin typeface="Times New Roman"/>
                <a:cs typeface="Times New Roman"/>
              </a:rPr>
              <a:t>1</a:t>
            </a:r>
            <a:r>
              <a:rPr sz="1200" spc="10" dirty="0">
                <a:latin typeface="Symbol"/>
                <a:cs typeface="Symbol"/>
              </a:rPr>
              <a:t>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Symbol"/>
                <a:cs typeface="Symbol"/>
              </a:rPr>
              <a:t></a:t>
            </a:r>
            <a:r>
              <a:rPr sz="1800" spc="-7" baseline="4629" dirty="0">
                <a:latin typeface="Times New Roman"/>
                <a:cs typeface="Times New Roman"/>
              </a:rPr>
              <a:t>1	</a:t>
            </a:r>
            <a:r>
              <a:rPr sz="1800" spc="30" baseline="4629" dirty="0">
                <a:latin typeface="Times New Roman"/>
                <a:cs typeface="Times New Roman"/>
              </a:rPr>
              <a:t>2</a:t>
            </a:r>
            <a:r>
              <a:rPr sz="1200" spc="20" dirty="0">
                <a:latin typeface="Symbol"/>
                <a:cs typeface="Symbol"/>
              </a:rPr>
              <a:t>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800" baseline="-37037" dirty="0">
                <a:latin typeface="Symbol"/>
                <a:cs typeface="Symbol"/>
              </a:rPr>
              <a:t></a:t>
            </a:r>
            <a:r>
              <a:rPr sz="1800" baseline="-37037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Symbol"/>
                <a:cs typeface="Symbol"/>
              </a:rPr>
              <a:t></a:t>
            </a:r>
            <a:r>
              <a:rPr sz="1200" spc="-155" dirty="0">
                <a:latin typeface="Times New Roman"/>
                <a:cs typeface="Times New Roman"/>
              </a:rPr>
              <a:t> </a:t>
            </a:r>
            <a:r>
              <a:rPr sz="1800" baseline="4629" dirty="0">
                <a:latin typeface="Times New Roman"/>
                <a:cs typeface="Times New Roman"/>
              </a:rPr>
              <a:t>3</a:t>
            </a:r>
            <a:endParaRPr sz="1800" baseline="4629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35791" y="1062520"/>
            <a:ext cx="9334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16865" algn="l"/>
                <a:tab pos="751840" algn="l"/>
              </a:tabLst>
            </a:pPr>
            <a:r>
              <a:rPr sz="1200" spc="25" dirty="0">
                <a:latin typeface="Symbol"/>
                <a:cs typeface="Symbol"/>
              </a:rPr>
              <a:t></a:t>
            </a:r>
            <a:r>
              <a:rPr sz="1800" spc="37" baseline="-25462" dirty="0">
                <a:latin typeface="Times New Roman"/>
                <a:cs typeface="Times New Roman"/>
              </a:rPr>
              <a:t>2	</a:t>
            </a:r>
            <a:r>
              <a:rPr sz="1800" baseline="-25462" dirty="0">
                <a:latin typeface="Times New Roman"/>
                <a:cs typeface="Times New Roman"/>
              </a:rPr>
              <a:t>3</a:t>
            </a:r>
            <a:r>
              <a:rPr sz="1200" dirty="0">
                <a:latin typeface="Symbol"/>
                <a:cs typeface="Symbol"/>
              </a:rPr>
              <a:t>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Symbol"/>
                <a:cs typeface="Symbol"/>
              </a:rPr>
              <a:t></a:t>
            </a:r>
            <a:r>
              <a:rPr sz="1800" spc="7" baseline="-25462" dirty="0">
                <a:latin typeface="Times New Roman"/>
                <a:cs typeface="Times New Roman"/>
              </a:rPr>
              <a:t>3	</a:t>
            </a:r>
            <a:r>
              <a:rPr sz="1800" spc="44" baseline="-25462" dirty="0">
                <a:latin typeface="Times New Roman"/>
                <a:cs typeface="Times New Roman"/>
              </a:rPr>
              <a:t>1</a:t>
            </a:r>
            <a:r>
              <a:rPr sz="1200" spc="30" dirty="0">
                <a:latin typeface="Symbol"/>
                <a:cs typeface="Symbol"/>
              </a:rPr>
              <a:t>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53246" y="1133957"/>
            <a:ext cx="2774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44" baseline="25462" dirty="0">
                <a:latin typeface="Symbol"/>
                <a:cs typeface="Symbol"/>
              </a:rPr>
              <a:t></a:t>
            </a:r>
            <a:r>
              <a:rPr sz="1200" spc="-30" dirty="0">
                <a:latin typeface="Times New Roman"/>
                <a:cs typeface="Times New Roman"/>
              </a:rPr>
              <a:t>11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82715" y="1062520"/>
            <a:ext cx="2190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44" baseline="-25462" dirty="0">
                <a:latin typeface="Times New Roman"/>
                <a:cs typeface="Times New Roman"/>
              </a:rPr>
              <a:t>7</a:t>
            </a:r>
            <a:r>
              <a:rPr sz="1200" spc="30" dirty="0">
                <a:latin typeface="Symbol"/>
                <a:cs typeface="Symbol"/>
              </a:rPr>
              <a:t>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11394" y="1077997"/>
            <a:ext cx="2838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2090" algn="l"/>
              </a:tabLst>
            </a:pPr>
            <a:r>
              <a:rPr sz="1200" dirty="0">
                <a:latin typeface="Symbol"/>
                <a:cs typeface="Symbol"/>
              </a:rPr>
              <a:t></a:t>
            </a:r>
            <a:r>
              <a:rPr sz="1200" dirty="0">
                <a:latin typeface="Times New Roman"/>
                <a:cs typeface="Times New Roman"/>
              </a:rPr>
              <a:t>	</a:t>
            </a:r>
            <a:r>
              <a:rPr sz="1200" dirty="0">
                <a:latin typeface="Symbol"/>
                <a:cs typeface="Symbol"/>
              </a:rPr>
              <a:t>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161191" y="1170470"/>
            <a:ext cx="1101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8935" algn="l"/>
                <a:tab pos="810895" algn="l"/>
                <a:tab pos="1029969" algn="l"/>
              </a:tabLst>
            </a:pPr>
            <a:r>
              <a:rPr sz="1200" dirty="0">
                <a:latin typeface="Symbol"/>
                <a:cs typeface="Symbol"/>
              </a:rPr>
              <a:t></a:t>
            </a:r>
            <a:r>
              <a:rPr sz="1200" dirty="0">
                <a:latin typeface="Times New Roman"/>
                <a:cs typeface="Times New Roman"/>
              </a:rPr>
              <a:t>	</a:t>
            </a:r>
            <a:r>
              <a:rPr sz="1200" dirty="0">
                <a:latin typeface="Symbol"/>
                <a:cs typeface="Symbol"/>
              </a:rPr>
              <a:t>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Symbol"/>
                <a:cs typeface="Symbol"/>
              </a:rPr>
              <a:t></a:t>
            </a:r>
            <a:r>
              <a:rPr sz="1200" dirty="0">
                <a:latin typeface="Times New Roman"/>
                <a:cs typeface="Times New Roman"/>
              </a:rPr>
              <a:t>	</a:t>
            </a:r>
            <a:r>
              <a:rPr sz="1200" dirty="0">
                <a:latin typeface="Symbol"/>
                <a:cs typeface="Symbol"/>
              </a:rPr>
              <a:t></a:t>
            </a:r>
            <a:r>
              <a:rPr sz="1200" dirty="0">
                <a:latin typeface="Times New Roman"/>
                <a:cs typeface="Times New Roman"/>
              </a:rPr>
              <a:t>	</a:t>
            </a:r>
            <a:r>
              <a:rPr sz="1200" dirty="0">
                <a:latin typeface="Symbol"/>
                <a:cs typeface="Symbol"/>
              </a:rPr>
              <a:t>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92107" y="1170470"/>
            <a:ext cx="844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ymbol"/>
                <a:cs typeface="Symbol"/>
              </a:rPr>
              <a:t></a:t>
            </a:r>
            <a:endParaRPr sz="120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66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901700" y="810209"/>
            <a:ext cx="5760085" cy="82251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360680" algn="just">
              <a:lnSpc>
                <a:spcPct val="143800"/>
              </a:lnSpc>
              <a:spcBef>
                <a:spcPts val="90"/>
              </a:spcBef>
            </a:pPr>
            <a:r>
              <a:rPr sz="1200" dirty="0">
                <a:latin typeface="Times New Roman"/>
                <a:cs typeface="Times New Roman"/>
              </a:rPr>
              <a:t>Translasi </a:t>
            </a:r>
            <a:r>
              <a:rPr sz="1200" spc="-5" dirty="0">
                <a:latin typeface="Times New Roman"/>
                <a:cs typeface="Times New Roman"/>
              </a:rPr>
              <a:t>juga berlaku </a:t>
            </a:r>
            <a:r>
              <a:rPr sz="1200" dirty="0">
                <a:latin typeface="Times New Roman"/>
                <a:cs typeface="Times New Roman"/>
              </a:rPr>
              <a:t>pada </a:t>
            </a:r>
            <a:r>
              <a:rPr sz="1200" spc="-5" dirty="0">
                <a:latin typeface="Times New Roman"/>
                <a:cs typeface="Times New Roman"/>
              </a:rPr>
              <a:t>garis, </a:t>
            </a:r>
            <a:r>
              <a:rPr sz="1200" dirty="0">
                <a:latin typeface="Times New Roman"/>
                <a:cs typeface="Times New Roman"/>
              </a:rPr>
              <a:t>objek </a:t>
            </a:r>
            <a:r>
              <a:rPr sz="1200" spc="-5" dirty="0">
                <a:latin typeface="Times New Roman"/>
                <a:cs typeface="Times New Roman"/>
              </a:rPr>
              <a:t>atau gabungan </a:t>
            </a:r>
            <a:r>
              <a:rPr sz="1200" dirty="0">
                <a:latin typeface="Times New Roman"/>
                <a:cs typeface="Times New Roman"/>
              </a:rPr>
              <a:t>objek </a:t>
            </a:r>
            <a:r>
              <a:rPr sz="1200" spc="-5" dirty="0">
                <a:latin typeface="Times New Roman"/>
                <a:cs typeface="Times New Roman"/>
              </a:rPr>
              <a:t>2D yang </a:t>
            </a:r>
            <a:r>
              <a:rPr sz="1200" dirty="0">
                <a:latin typeface="Times New Roman"/>
                <a:cs typeface="Times New Roman"/>
              </a:rPr>
              <a:t>lain. </a:t>
            </a:r>
            <a:r>
              <a:rPr sz="1200" spc="-5" dirty="0">
                <a:latin typeface="Times New Roman"/>
                <a:cs typeface="Times New Roman"/>
              </a:rPr>
              <a:t>Untuk </a:t>
            </a:r>
            <a:r>
              <a:rPr sz="1200" dirty="0">
                <a:latin typeface="Times New Roman"/>
                <a:cs typeface="Times New Roman"/>
              </a:rPr>
              <a:t>hal  ini, </a:t>
            </a:r>
            <a:r>
              <a:rPr sz="1200" spc="-5" dirty="0">
                <a:latin typeface="Times New Roman"/>
                <a:cs typeface="Times New Roman"/>
              </a:rPr>
              <a:t>setiap </a:t>
            </a:r>
            <a:r>
              <a:rPr sz="1200" dirty="0">
                <a:latin typeface="Times New Roman"/>
                <a:cs typeface="Times New Roman"/>
              </a:rPr>
              <a:t>titik pada </a:t>
            </a:r>
            <a:r>
              <a:rPr sz="1200" spc="-5" dirty="0">
                <a:latin typeface="Times New Roman"/>
                <a:cs typeface="Times New Roman"/>
              </a:rPr>
              <a:t>garis </a:t>
            </a:r>
            <a:r>
              <a:rPr sz="1200" dirty="0">
                <a:latin typeface="Times New Roman"/>
                <a:cs typeface="Times New Roman"/>
              </a:rPr>
              <a:t>atau </a:t>
            </a:r>
            <a:r>
              <a:rPr sz="1200" spc="-5" dirty="0">
                <a:latin typeface="Times New Roman"/>
                <a:cs typeface="Times New Roman"/>
              </a:rPr>
              <a:t>objek yang </a:t>
            </a:r>
            <a:r>
              <a:rPr sz="1200" dirty="0">
                <a:latin typeface="Times New Roman"/>
                <a:cs typeface="Times New Roman"/>
              </a:rPr>
              <a:t>ditranslasi dalam arah x dan y masing-masing  </a:t>
            </a:r>
            <a:r>
              <a:rPr sz="1200" spc="-5" dirty="0">
                <a:latin typeface="Times New Roman"/>
                <a:cs typeface="Times New Roman"/>
              </a:rPr>
              <a:t>sebesar tx,ty.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spc="-5" dirty="0">
                <a:latin typeface="Times New Roman"/>
                <a:cs typeface="Times New Roman"/>
              </a:rPr>
              <a:t>Contoh</a:t>
            </a:r>
            <a:endParaRPr sz="1200">
              <a:latin typeface="Times New Roman"/>
              <a:cs typeface="Times New Roman"/>
            </a:endParaRPr>
          </a:p>
          <a:p>
            <a:pPr marL="12700" marR="10160">
              <a:lnSpc>
                <a:spcPct val="143100"/>
              </a:lnSpc>
              <a:spcBef>
                <a:spcPts val="1000"/>
              </a:spcBef>
            </a:pPr>
            <a:r>
              <a:rPr sz="1200" spc="-5" dirty="0">
                <a:latin typeface="Times New Roman"/>
                <a:cs typeface="Times New Roman"/>
              </a:rPr>
              <a:t>Untuk menggambarkan translasi suatu </a:t>
            </a:r>
            <a:r>
              <a:rPr sz="1200" dirty="0">
                <a:latin typeface="Times New Roman"/>
                <a:cs typeface="Times New Roman"/>
              </a:rPr>
              <a:t>objek </a:t>
            </a:r>
            <a:r>
              <a:rPr sz="1200" spc="-5" dirty="0">
                <a:latin typeface="Times New Roman"/>
                <a:cs typeface="Times New Roman"/>
              </a:rPr>
              <a:t>berupa segitiga dengan koordinat A(10,10)  B(30,10) </a:t>
            </a:r>
            <a:r>
              <a:rPr sz="1200" dirty="0">
                <a:latin typeface="Times New Roman"/>
                <a:cs typeface="Times New Roman"/>
              </a:rPr>
              <a:t>dan C(10,30) </a:t>
            </a: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tx,ty(10,20), tentukan </a:t>
            </a:r>
            <a:r>
              <a:rPr sz="1200" spc="-5" dirty="0">
                <a:latin typeface="Times New Roman"/>
                <a:cs typeface="Times New Roman"/>
              </a:rPr>
              <a:t>koordinat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spc="-5" dirty="0">
                <a:latin typeface="Times New Roman"/>
                <a:cs typeface="Times New Roman"/>
              </a:rPr>
              <a:t>barunya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!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Jawab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sz="1200" spc="-5" dirty="0">
                <a:latin typeface="Times New Roman"/>
                <a:cs typeface="Times New Roman"/>
              </a:rPr>
              <a:t>A  </a:t>
            </a:r>
            <a:r>
              <a:rPr sz="1200" dirty="0">
                <a:latin typeface="Times New Roman"/>
                <a:cs typeface="Times New Roman"/>
              </a:rPr>
              <a:t>:	x’=10+10=20</a:t>
            </a:r>
            <a:endParaRPr sz="1200">
              <a:latin typeface="Times New Roman"/>
              <a:cs typeface="Times New Roman"/>
            </a:endParaRPr>
          </a:p>
          <a:p>
            <a:pPr marL="469900" marR="4403090" indent="40640">
              <a:lnSpc>
                <a:spcPct val="165300"/>
              </a:lnSpc>
            </a:pPr>
            <a:r>
              <a:rPr sz="1200" spc="-40" dirty="0">
                <a:latin typeface="Times New Roman"/>
                <a:cs typeface="Times New Roman"/>
              </a:rPr>
              <a:t>y</a:t>
            </a:r>
            <a:r>
              <a:rPr sz="1200" dirty="0">
                <a:latin typeface="Times New Roman"/>
                <a:cs typeface="Times New Roman"/>
              </a:rPr>
              <a:t>’=10+20=30  </a:t>
            </a:r>
            <a:r>
              <a:rPr sz="1200" spc="-5" dirty="0">
                <a:latin typeface="Times New Roman"/>
                <a:cs typeface="Times New Roman"/>
              </a:rPr>
              <a:t>A’=(20,30)</a:t>
            </a:r>
            <a:endParaRPr sz="1200">
              <a:latin typeface="Times New Roman"/>
              <a:cs typeface="Times New Roman"/>
            </a:endParaRPr>
          </a:p>
          <a:p>
            <a:pPr marL="469900" marR="4400550" indent="-457200" algn="just">
              <a:lnSpc>
                <a:spcPct val="165300"/>
              </a:lnSpc>
            </a:pPr>
            <a:r>
              <a:rPr sz="1200" dirty="0">
                <a:latin typeface="Times New Roman"/>
                <a:cs typeface="Times New Roman"/>
              </a:rPr>
              <a:t>B : x’=30+10=40  </a:t>
            </a:r>
            <a:r>
              <a:rPr sz="1200" spc="-5" dirty="0">
                <a:latin typeface="Times New Roman"/>
                <a:cs typeface="Times New Roman"/>
              </a:rPr>
              <a:t>y’=10+20=30  B’=(40,30)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469900" marR="4400550" indent="-457200" algn="just">
              <a:lnSpc>
                <a:spcPct val="165300"/>
              </a:lnSpc>
              <a:spcBef>
                <a:spcPts val="885"/>
              </a:spcBef>
            </a:pPr>
            <a:r>
              <a:rPr sz="1200" dirty="0">
                <a:latin typeface="Times New Roman"/>
                <a:cs typeface="Times New Roman"/>
              </a:rPr>
              <a:t>C : x’=10+10=20  </a:t>
            </a:r>
            <a:r>
              <a:rPr sz="1200" spc="-5" dirty="0">
                <a:latin typeface="Times New Roman"/>
                <a:cs typeface="Times New Roman"/>
              </a:rPr>
              <a:t>y’=30+20=50  </a:t>
            </a:r>
            <a:r>
              <a:rPr sz="1200" dirty="0">
                <a:latin typeface="Times New Roman"/>
                <a:cs typeface="Times New Roman"/>
              </a:rPr>
              <a:t>C’=(20,50)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469900" algn="l"/>
              </a:tabLst>
            </a:pPr>
            <a:r>
              <a:rPr sz="1400" b="1" spc="-10" dirty="0">
                <a:latin typeface="Times New Roman"/>
                <a:cs typeface="Times New Roman"/>
              </a:rPr>
              <a:t>V.</a:t>
            </a:r>
            <a:r>
              <a:rPr sz="1400" b="1" spc="1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3	</a:t>
            </a:r>
            <a:r>
              <a:rPr sz="1400" b="1" spc="-5" dirty="0">
                <a:latin typeface="Times New Roman"/>
                <a:cs typeface="Times New Roman"/>
              </a:rPr>
              <a:t>Penskalaan</a:t>
            </a:r>
            <a:endParaRPr sz="1400">
              <a:latin typeface="Times New Roman"/>
              <a:cs typeface="Times New Roman"/>
            </a:endParaRPr>
          </a:p>
          <a:p>
            <a:pPr marL="12700" marR="5080" indent="228600" algn="just">
              <a:lnSpc>
                <a:spcPct val="143800"/>
              </a:lnSpc>
              <a:spcBef>
                <a:spcPts val="1110"/>
              </a:spcBef>
            </a:pPr>
            <a:r>
              <a:rPr sz="1200" dirty="0">
                <a:latin typeface="Times New Roman"/>
                <a:cs typeface="Times New Roman"/>
              </a:rPr>
              <a:t>Penskalaan </a:t>
            </a:r>
            <a:r>
              <a:rPr sz="1200" spc="-5" dirty="0">
                <a:latin typeface="Times New Roman"/>
                <a:cs typeface="Times New Roman"/>
              </a:rPr>
              <a:t>adalah suatu </a:t>
            </a:r>
            <a:r>
              <a:rPr sz="1200" dirty="0">
                <a:latin typeface="Times New Roman"/>
                <a:cs typeface="Times New Roman"/>
              </a:rPr>
              <a:t>operasi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membuat suatu </a:t>
            </a:r>
            <a:r>
              <a:rPr sz="1200" spc="-5" dirty="0">
                <a:latin typeface="Times New Roman"/>
                <a:cs typeface="Times New Roman"/>
              </a:rPr>
              <a:t>objek </a:t>
            </a:r>
            <a:r>
              <a:rPr sz="1200" dirty="0">
                <a:latin typeface="Times New Roman"/>
                <a:cs typeface="Times New Roman"/>
              </a:rPr>
              <a:t>berubah </a:t>
            </a:r>
            <a:r>
              <a:rPr sz="1200" spc="-5" dirty="0">
                <a:latin typeface="Times New Roman"/>
                <a:cs typeface="Times New Roman"/>
              </a:rPr>
              <a:t>ukurannya </a:t>
            </a:r>
            <a:r>
              <a:rPr sz="1200" dirty="0">
                <a:latin typeface="Times New Roman"/>
                <a:cs typeface="Times New Roman"/>
              </a:rPr>
              <a:t>baik  </a:t>
            </a:r>
            <a:r>
              <a:rPr sz="1200" spc="-5" dirty="0">
                <a:latin typeface="Times New Roman"/>
                <a:cs typeface="Times New Roman"/>
              </a:rPr>
              <a:t>menjadi mengecil </a:t>
            </a:r>
            <a:r>
              <a:rPr sz="1200" dirty="0">
                <a:latin typeface="Times New Roman"/>
                <a:cs typeface="Times New Roman"/>
              </a:rPr>
              <a:t>ataupun </a:t>
            </a:r>
            <a:r>
              <a:rPr sz="1200" spc="-5" dirty="0">
                <a:latin typeface="Times New Roman"/>
                <a:cs typeface="Times New Roman"/>
              </a:rPr>
              <a:t>membesar secara </a:t>
            </a:r>
            <a:r>
              <a:rPr sz="1200" spc="-10" dirty="0">
                <a:latin typeface="Times New Roman"/>
                <a:cs typeface="Times New Roman"/>
              </a:rPr>
              <a:t>seragam </a:t>
            </a:r>
            <a:r>
              <a:rPr sz="1200" spc="-5" dirty="0">
                <a:latin typeface="Times New Roman"/>
                <a:cs typeface="Times New Roman"/>
              </a:rPr>
              <a:t>atau tidak </a:t>
            </a:r>
            <a:r>
              <a:rPr sz="1200" spc="-10" dirty="0">
                <a:latin typeface="Times New Roman"/>
                <a:cs typeface="Times New Roman"/>
              </a:rPr>
              <a:t>seragam </a:t>
            </a:r>
            <a:r>
              <a:rPr sz="1200" spc="-5" dirty="0">
                <a:latin typeface="Times New Roman"/>
                <a:cs typeface="Times New Roman"/>
              </a:rPr>
              <a:t>tergantung </a:t>
            </a:r>
            <a:r>
              <a:rPr sz="1200" dirty="0">
                <a:latin typeface="Times New Roman"/>
                <a:cs typeface="Times New Roman"/>
              </a:rPr>
              <a:t>pada  faktor </a:t>
            </a:r>
            <a:r>
              <a:rPr sz="1200" spc="-5" dirty="0">
                <a:latin typeface="Times New Roman"/>
                <a:cs typeface="Times New Roman"/>
              </a:rPr>
              <a:t>penskalaan </a:t>
            </a:r>
            <a:r>
              <a:rPr sz="1200" dirty="0">
                <a:latin typeface="Times New Roman"/>
                <a:cs typeface="Times New Roman"/>
              </a:rPr>
              <a:t>(</a:t>
            </a:r>
            <a:r>
              <a:rPr sz="1200" i="1" dirty="0">
                <a:latin typeface="Times New Roman"/>
                <a:cs typeface="Times New Roman"/>
              </a:rPr>
              <a:t>scalling </a:t>
            </a:r>
            <a:r>
              <a:rPr sz="1200" i="1" spc="-5" dirty="0">
                <a:latin typeface="Times New Roman"/>
                <a:cs typeface="Times New Roman"/>
              </a:rPr>
              <a:t>factor</a:t>
            </a:r>
            <a:r>
              <a:rPr sz="1200" spc="-5" dirty="0">
                <a:latin typeface="Times New Roman"/>
                <a:cs typeface="Times New Roman"/>
              </a:rPr>
              <a:t>) yaitu (sx,sy) </a:t>
            </a:r>
            <a:r>
              <a:rPr sz="1200" dirty="0">
                <a:latin typeface="Times New Roman"/>
                <a:cs typeface="Times New Roman"/>
              </a:rPr>
              <a:t>yang diberikan. </a:t>
            </a:r>
            <a:r>
              <a:rPr sz="1200" spc="-10" dirty="0">
                <a:latin typeface="Times New Roman"/>
                <a:cs typeface="Times New Roman"/>
              </a:rPr>
              <a:t>sx </a:t>
            </a:r>
            <a:r>
              <a:rPr sz="1200" dirty="0">
                <a:latin typeface="Times New Roman"/>
                <a:cs typeface="Times New Roman"/>
              </a:rPr>
              <a:t>adalah faktor penskalaan  menurut </a:t>
            </a:r>
            <a:r>
              <a:rPr sz="1200" spc="-5" dirty="0">
                <a:latin typeface="Times New Roman"/>
                <a:cs typeface="Times New Roman"/>
              </a:rPr>
              <a:t>sumbu </a:t>
            </a:r>
            <a:r>
              <a:rPr sz="1200" dirty="0">
                <a:latin typeface="Times New Roman"/>
                <a:cs typeface="Times New Roman"/>
              </a:rPr>
              <a:t>x </a:t>
            </a:r>
            <a:r>
              <a:rPr sz="1200" spc="-10" dirty="0">
                <a:latin typeface="Times New Roman"/>
                <a:cs typeface="Times New Roman"/>
              </a:rPr>
              <a:t>dan </a:t>
            </a:r>
            <a:r>
              <a:rPr sz="1200" dirty="0">
                <a:latin typeface="Times New Roman"/>
                <a:cs typeface="Times New Roman"/>
              </a:rPr>
              <a:t>sy faktor penskalaan </a:t>
            </a:r>
            <a:r>
              <a:rPr sz="1200" spc="-5" dirty="0">
                <a:latin typeface="Times New Roman"/>
                <a:cs typeface="Times New Roman"/>
              </a:rPr>
              <a:t>menurut sumbu </a:t>
            </a:r>
            <a:r>
              <a:rPr sz="1200" spc="-20" dirty="0">
                <a:latin typeface="Times New Roman"/>
                <a:cs typeface="Times New Roman"/>
              </a:rPr>
              <a:t>y. </a:t>
            </a:r>
            <a:r>
              <a:rPr sz="1200" spc="-5" dirty="0">
                <a:latin typeface="Times New Roman"/>
                <a:cs typeface="Times New Roman"/>
              </a:rPr>
              <a:t>Koordinat </a:t>
            </a:r>
            <a:r>
              <a:rPr sz="1200" dirty="0">
                <a:latin typeface="Times New Roman"/>
                <a:cs typeface="Times New Roman"/>
              </a:rPr>
              <a:t>baru diperoleh  </a:t>
            </a:r>
            <a:r>
              <a:rPr sz="1200" spc="-5" dirty="0">
                <a:latin typeface="Times New Roman"/>
                <a:cs typeface="Times New Roman"/>
              </a:rPr>
              <a:t>dengan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L="1384300">
              <a:lnSpc>
                <a:spcPct val="100000"/>
              </a:lnSpc>
              <a:tabLst>
                <a:tab pos="2188845" algn="l"/>
                <a:tab pos="2755265" algn="l"/>
              </a:tabLst>
            </a:pPr>
            <a:r>
              <a:rPr sz="1200" b="1" spc="-15" dirty="0">
                <a:latin typeface="Times New Roman"/>
                <a:cs typeface="Times New Roman"/>
              </a:rPr>
              <a:t>x' </a:t>
            </a:r>
            <a:r>
              <a:rPr sz="1200" b="1" dirty="0">
                <a:latin typeface="Times New Roman"/>
                <a:cs typeface="Times New Roman"/>
              </a:rPr>
              <a:t>= x</a:t>
            </a:r>
            <a:r>
              <a:rPr sz="1200" b="1" spc="1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+</a:t>
            </a:r>
            <a:r>
              <a:rPr sz="1200" b="1" spc="-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sx	(x,y)	</a:t>
            </a:r>
            <a:r>
              <a:rPr sz="1200" dirty="0">
                <a:latin typeface="Times New Roman"/>
                <a:cs typeface="Times New Roman"/>
              </a:rPr>
              <a:t>= titik asal </a:t>
            </a:r>
            <a:r>
              <a:rPr sz="1200" spc="-5" dirty="0">
                <a:latin typeface="Times New Roman"/>
                <a:cs typeface="Times New Roman"/>
              </a:rPr>
              <a:t>sebelum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diskala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marL="1384300">
              <a:lnSpc>
                <a:spcPct val="100000"/>
              </a:lnSpc>
              <a:tabLst>
                <a:tab pos="2204720" algn="l"/>
                <a:tab pos="2755265" algn="l"/>
              </a:tabLst>
            </a:pPr>
            <a:r>
              <a:rPr sz="1200" b="1" spc="5" dirty="0">
                <a:latin typeface="Times New Roman"/>
                <a:cs typeface="Times New Roman"/>
              </a:rPr>
              <a:t>y’= </a:t>
            </a:r>
            <a:r>
              <a:rPr sz="1200" b="1" dirty="0">
                <a:latin typeface="Times New Roman"/>
                <a:cs typeface="Times New Roman"/>
              </a:rPr>
              <a:t>y</a:t>
            </a:r>
            <a:r>
              <a:rPr sz="1200" b="1" spc="-1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+  </a:t>
            </a:r>
            <a:r>
              <a:rPr sz="1200" b="1" spc="-10" dirty="0">
                <a:latin typeface="Times New Roman"/>
                <a:cs typeface="Times New Roman"/>
              </a:rPr>
              <a:t>sy	</a:t>
            </a:r>
            <a:r>
              <a:rPr sz="1200" b="1" spc="-5" dirty="0">
                <a:latin typeface="Times New Roman"/>
                <a:cs typeface="Times New Roman"/>
              </a:rPr>
              <a:t>(x’,y’)	</a:t>
            </a:r>
            <a:r>
              <a:rPr sz="1200" dirty="0">
                <a:latin typeface="Times New Roman"/>
                <a:cs typeface="Times New Roman"/>
              </a:rPr>
              <a:t>= titik </a:t>
            </a:r>
            <a:r>
              <a:rPr sz="1200" spc="-5" dirty="0">
                <a:latin typeface="Times New Roman"/>
                <a:cs typeface="Times New Roman"/>
              </a:rPr>
              <a:t>setelah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diskala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67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901700" y="810209"/>
            <a:ext cx="5758180" cy="22459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457200" algn="just">
              <a:lnSpc>
                <a:spcPct val="143800"/>
              </a:lnSpc>
              <a:spcBef>
                <a:spcPts val="90"/>
              </a:spcBef>
            </a:pPr>
            <a:r>
              <a:rPr sz="1200" dirty="0">
                <a:latin typeface="Times New Roman"/>
                <a:cs typeface="Times New Roman"/>
              </a:rPr>
              <a:t>Nilai lebih </a:t>
            </a:r>
            <a:r>
              <a:rPr sz="1200" spc="-5" dirty="0">
                <a:latin typeface="Times New Roman"/>
                <a:cs typeface="Times New Roman"/>
              </a:rPr>
              <a:t>dari </a:t>
            </a:r>
            <a:r>
              <a:rPr sz="1200" dirty="0">
                <a:latin typeface="Times New Roman"/>
                <a:cs typeface="Times New Roman"/>
              </a:rPr>
              <a:t>1 </a:t>
            </a:r>
            <a:r>
              <a:rPr sz="1200" spc="-5" dirty="0">
                <a:latin typeface="Times New Roman"/>
                <a:cs typeface="Times New Roman"/>
              </a:rPr>
              <a:t>menyebabkan </a:t>
            </a:r>
            <a:r>
              <a:rPr sz="1200" dirty="0">
                <a:latin typeface="Times New Roman"/>
                <a:cs typeface="Times New Roman"/>
              </a:rPr>
              <a:t>objek </a:t>
            </a:r>
            <a:r>
              <a:rPr sz="1200" spc="-5" dirty="0">
                <a:latin typeface="Times New Roman"/>
                <a:cs typeface="Times New Roman"/>
              </a:rPr>
              <a:t>diperbesar, </a:t>
            </a:r>
            <a:r>
              <a:rPr sz="1200" spc="-10" dirty="0">
                <a:latin typeface="Times New Roman"/>
                <a:cs typeface="Times New Roman"/>
              </a:rPr>
              <a:t>sebaliknya </a:t>
            </a:r>
            <a:r>
              <a:rPr sz="1200" dirty="0">
                <a:latin typeface="Times New Roman"/>
                <a:cs typeface="Times New Roman"/>
              </a:rPr>
              <a:t>bila </a:t>
            </a:r>
            <a:r>
              <a:rPr sz="1200" spc="-10" dirty="0">
                <a:latin typeface="Times New Roman"/>
                <a:cs typeface="Times New Roman"/>
              </a:rPr>
              <a:t>nilai </a:t>
            </a:r>
            <a:r>
              <a:rPr sz="1200" dirty="0">
                <a:latin typeface="Times New Roman"/>
                <a:cs typeface="Times New Roman"/>
              </a:rPr>
              <a:t>lebih </a:t>
            </a:r>
            <a:r>
              <a:rPr sz="1200" spc="-5" dirty="0">
                <a:latin typeface="Times New Roman"/>
                <a:cs typeface="Times New Roman"/>
              </a:rPr>
              <a:t>kecil dari  </a:t>
            </a:r>
            <a:r>
              <a:rPr sz="1200" dirty="0">
                <a:latin typeface="Times New Roman"/>
                <a:cs typeface="Times New Roman"/>
              </a:rPr>
              <a:t>1, maka objek akan </a:t>
            </a:r>
            <a:r>
              <a:rPr sz="1200" spc="-5" dirty="0">
                <a:latin typeface="Times New Roman"/>
                <a:cs typeface="Times New Roman"/>
              </a:rPr>
              <a:t>diperkecil. Bila </a:t>
            </a:r>
            <a:r>
              <a:rPr sz="1200" spc="-10" dirty="0">
                <a:latin typeface="Times New Roman"/>
                <a:cs typeface="Times New Roman"/>
              </a:rPr>
              <a:t>(sx,sy) </a:t>
            </a:r>
            <a:r>
              <a:rPr sz="1200" dirty="0">
                <a:latin typeface="Times New Roman"/>
                <a:cs typeface="Times New Roman"/>
              </a:rPr>
              <a:t>mempunyai </a:t>
            </a:r>
            <a:r>
              <a:rPr sz="1200" spc="-5" dirty="0">
                <a:latin typeface="Times New Roman"/>
                <a:cs typeface="Times New Roman"/>
              </a:rPr>
              <a:t>nilai yang </a:t>
            </a:r>
            <a:r>
              <a:rPr sz="1200" dirty="0">
                <a:latin typeface="Times New Roman"/>
                <a:cs typeface="Times New Roman"/>
              </a:rPr>
              <a:t>sama, </a:t>
            </a:r>
            <a:r>
              <a:rPr sz="1200" spc="-5" dirty="0">
                <a:latin typeface="Times New Roman"/>
                <a:cs typeface="Times New Roman"/>
              </a:rPr>
              <a:t>maka skala disebut  dengan </a:t>
            </a:r>
            <a:r>
              <a:rPr sz="1200" i="1" dirty="0">
                <a:latin typeface="Times New Roman"/>
                <a:cs typeface="Times New Roman"/>
              </a:rPr>
              <a:t>uniform</a:t>
            </a:r>
            <a:r>
              <a:rPr sz="1200" i="1" spc="-10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scaling</a:t>
            </a:r>
            <a:r>
              <a:rPr sz="1200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spc="-5" dirty="0">
                <a:latin typeface="Times New Roman"/>
                <a:cs typeface="Times New Roman"/>
              </a:rPr>
              <a:t>Contoh</a:t>
            </a:r>
            <a:endParaRPr sz="1200">
              <a:latin typeface="Times New Roman"/>
              <a:cs typeface="Times New Roman"/>
            </a:endParaRPr>
          </a:p>
          <a:p>
            <a:pPr marL="12700" marR="8890">
              <a:lnSpc>
                <a:spcPct val="143100"/>
              </a:lnSpc>
              <a:spcBef>
                <a:spcPts val="1000"/>
              </a:spcBef>
            </a:pPr>
            <a:r>
              <a:rPr sz="1200" spc="-5" dirty="0">
                <a:latin typeface="Times New Roman"/>
                <a:cs typeface="Times New Roman"/>
              </a:rPr>
              <a:t>Untuk menggambarkan </a:t>
            </a:r>
            <a:r>
              <a:rPr sz="1200" dirty="0">
                <a:latin typeface="Times New Roman"/>
                <a:cs typeface="Times New Roman"/>
              </a:rPr>
              <a:t>skala suatu </a:t>
            </a:r>
            <a:r>
              <a:rPr sz="1200" spc="-5" dirty="0">
                <a:latin typeface="Times New Roman"/>
                <a:cs typeface="Times New Roman"/>
              </a:rPr>
              <a:t>objek </a:t>
            </a:r>
            <a:r>
              <a:rPr sz="1200" dirty="0">
                <a:latin typeface="Times New Roman"/>
                <a:cs typeface="Times New Roman"/>
              </a:rPr>
              <a:t>berupa </a:t>
            </a:r>
            <a:r>
              <a:rPr sz="1200" spc="-5" dirty="0">
                <a:latin typeface="Times New Roman"/>
                <a:cs typeface="Times New Roman"/>
              </a:rPr>
              <a:t>segitiga dengan </a:t>
            </a:r>
            <a:r>
              <a:rPr sz="1200" dirty="0">
                <a:latin typeface="Times New Roman"/>
                <a:cs typeface="Times New Roman"/>
              </a:rPr>
              <a:t>koordinat </a:t>
            </a:r>
            <a:r>
              <a:rPr sz="1200" spc="-5" dirty="0">
                <a:latin typeface="Times New Roman"/>
                <a:cs typeface="Times New Roman"/>
              </a:rPr>
              <a:t>A(10,10)  B(30,10) </a:t>
            </a:r>
            <a:r>
              <a:rPr sz="1200" dirty="0">
                <a:latin typeface="Times New Roman"/>
                <a:cs typeface="Times New Roman"/>
              </a:rPr>
              <a:t>dan C(10,30) </a:t>
            </a:r>
            <a:r>
              <a:rPr sz="1200" spc="-5" dirty="0">
                <a:latin typeface="Times New Roman"/>
                <a:cs typeface="Times New Roman"/>
              </a:rPr>
              <a:t>dengan (sx,sy) </a:t>
            </a:r>
            <a:r>
              <a:rPr sz="1200" dirty="0">
                <a:latin typeface="Times New Roman"/>
                <a:cs typeface="Times New Roman"/>
              </a:rPr>
              <a:t>(3,2), tentukan </a:t>
            </a:r>
            <a:r>
              <a:rPr sz="1200" spc="-5" dirty="0">
                <a:latin typeface="Times New Roman"/>
                <a:cs typeface="Times New Roman"/>
              </a:rPr>
              <a:t>koordinat </a:t>
            </a:r>
            <a:r>
              <a:rPr sz="1200" spc="-10" dirty="0">
                <a:latin typeface="Times New Roman"/>
                <a:cs typeface="Times New Roman"/>
              </a:rPr>
              <a:t>yang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barunya!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Jawab:</a:t>
            </a:r>
            <a:endParaRPr sz="1200">
              <a:latin typeface="Times New Roman"/>
              <a:cs typeface="Times New Roman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82650" y="3262815"/>
          <a:ext cx="1674495" cy="2889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0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3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97640">
                <a:tc>
                  <a:txBody>
                    <a:bodyPr/>
                    <a:lstStyle/>
                    <a:p>
                      <a:pPr marL="31750">
                        <a:lnSpc>
                          <a:spcPts val="131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spc="1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: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sz="1200" spc="2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: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131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x’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14300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1200" spc="-25" dirty="0">
                          <a:latin typeface="Times New Roman"/>
                          <a:cs typeface="Times New Roman"/>
                        </a:rPr>
                        <a:t>y’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14300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1200" spc="-35" dirty="0">
                          <a:latin typeface="Times New Roman"/>
                          <a:cs typeface="Times New Roman"/>
                        </a:rPr>
                        <a:t>A’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52400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x’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54940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y’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14300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1200" spc="-25" dirty="0">
                          <a:latin typeface="Times New Roman"/>
                          <a:cs typeface="Times New Roman"/>
                        </a:rPr>
                        <a:t>B’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6050">
                        <a:lnSpc>
                          <a:spcPts val="131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=10*3</a:t>
                      </a:r>
                      <a:r>
                        <a:rPr sz="1200" spc="1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=30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46050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=10*2</a:t>
                      </a:r>
                      <a:r>
                        <a:rPr sz="1200" spc="1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=20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46050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=(30,20)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46050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=30*3</a:t>
                      </a:r>
                      <a:r>
                        <a:rPr sz="1200" spc="1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=90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46050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=10*2</a:t>
                      </a:r>
                      <a:r>
                        <a:rPr sz="1200" spc="1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=20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46050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=(90,20)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10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spc="2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: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11430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x’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14300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1200" spc="-25" dirty="0">
                          <a:latin typeface="Times New Roman"/>
                          <a:cs typeface="Times New Roman"/>
                        </a:rPr>
                        <a:t>y’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14300">
                        <a:lnSpc>
                          <a:spcPts val="1360"/>
                        </a:lnSpc>
                        <a:spcBef>
                          <a:spcPts val="94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C’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146050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=10*3</a:t>
                      </a:r>
                      <a:r>
                        <a:rPr sz="1200" spc="1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=30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46050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=30*2</a:t>
                      </a:r>
                      <a:r>
                        <a:rPr sz="1200" spc="1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=60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46050">
                        <a:lnSpc>
                          <a:spcPts val="1360"/>
                        </a:lnSpc>
                        <a:spcBef>
                          <a:spcPts val="94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=(30,60)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901700" y="6649719"/>
            <a:ext cx="5760085" cy="2608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900" algn="l"/>
              </a:tabLst>
            </a:pPr>
            <a:r>
              <a:rPr sz="1400" b="1" spc="-10" dirty="0">
                <a:latin typeface="Times New Roman"/>
                <a:cs typeface="Times New Roman"/>
              </a:rPr>
              <a:t>V.</a:t>
            </a:r>
            <a:r>
              <a:rPr sz="1400" b="1" spc="1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4	</a:t>
            </a:r>
            <a:r>
              <a:rPr sz="1400" b="1" spc="-5" dirty="0">
                <a:latin typeface="Times New Roman"/>
                <a:cs typeface="Times New Roman"/>
              </a:rPr>
              <a:t>Rotasi</a:t>
            </a:r>
            <a:endParaRPr sz="1400">
              <a:latin typeface="Times New Roman"/>
              <a:cs typeface="Times New Roman"/>
            </a:endParaRPr>
          </a:p>
          <a:p>
            <a:pPr marL="12700" marR="5080" indent="228600" algn="just">
              <a:lnSpc>
                <a:spcPct val="143800"/>
              </a:lnSpc>
              <a:spcBef>
                <a:spcPts val="1110"/>
              </a:spcBef>
            </a:pPr>
            <a:r>
              <a:rPr sz="1200" dirty="0">
                <a:latin typeface="Times New Roman"/>
                <a:cs typeface="Times New Roman"/>
              </a:rPr>
              <a:t>Putaran adalah </a:t>
            </a:r>
            <a:r>
              <a:rPr sz="1200" spc="-5" dirty="0">
                <a:latin typeface="Times New Roman"/>
                <a:cs typeface="Times New Roman"/>
              </a:rPr>
              <a:t>suatu </a:t>
            </a:r>
            <a:r>
              <a:rPr sz="1200" dirty="0">
                <a:latin typeface="Times New Roman"/>
                <a:cs typeface="Times New Roman"/>
              </a:rPr>
              <a:t>operasi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menyebabkan objek </a:t>
            </a:r>
            <a:r>
              <a:rPr sz="1200" spc="-5" dirty="0">
                <a:latin typeface="Times New Roman"/>
                <a:cs typeface="Times New Roman"/>
              </a:rPr>
              <a:t>bergerak berputar pada </a:t>
            </a:r>
            <a:r>
              <a:rPr sz="1200" dirty="0">
                <a:latin typeface="Times New Roman"/>
                <a:cs typeface="Times New Roman"/>
              </a:rPr>
              <a:t>titik </a:t>
            </a:r>
            <a:r>
              <a:rPr sz="1200" spc="-5" dirty="0">
                <a:latin typeface="Times New Roman"/>
                <a:cs typeface="Times New Roman"/>
              </a:rPr>
              <a:t>pusat  </a:t>
            </a:r>
            <a:r>
              <a:rPr sz="1200" dirty="0">
                <a:latin typeface="Times New Roman"/>
                <a:cs typeface="Times New Roman"/>
              </a:rPr>
              <a:t>atau </a:t>
            </a:r>
            <a:r>
              <a:rPr sz="1200" spc="-5" dirty="0">
                <a:latin typeface="Times New Roman"/>
                <a:cs typeface="Times New Roman"/>
              </a:rPr>
              <a:t>pada sumbu </a:t>
            </a:r>
            <a:r>
              <a:rPr sz="1200" dirty="0">
                <a:latin typeface="Times New Roman"/>
                <a:cs typeface="Times New Roman"/>
              </a:rPr>
              <a:t>putar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dipilih berdasarkan </a:t>
            </a:r>
            <a:r>
              <a:rPr sz="1200" spc="-5" dirty="0">
                <a:latin typeface="Times New Roman"/>
                <a:cs typeface="Times New Roman"/>
              </a:rPr>
              <a:t>sudut putaran </a:t>
            </a:r>
            <a:r>
              <a:rPr sz="1200" dirty="0">
                <a:latin typeface="Times New Roman"/>
                <a:cs typeface="Times New Roman"/>
              </a:rPr>
              <a:t>tertentu. </a:t>
            </a:r>
            <a:r>
              <a:rPr sz="1200" spc="-5" dirty="0">
                <a:latin typeface="Times New Roman"/>
                <a:cs typeface="Times New Roman"/>
              </a:rPr>
              <a:t>Untuk </a:t>
            </a:r>
            <a:r>
              <a:rPr sz="1200" dirty="0">
                <a:latin typeface="Times New Roman"/>
                <a:cs typeface="Times New Roman"/>
              </a:rPr>
              <a:t>melakukan  rotasi diperlukan </a:t>
            </a:r>
            <a:r>
              <a:rPr sz="1200" spc="-5" dirty="0">
                <a:latin typeface="Times New Roman"/>
                <a:cs typeface="Times New Roman"/>
              </a:rPr>
              <a:t>sudut rotasi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i="1" spc="-5" dirty="0">
                <a:latin typeface="Times New Roman"/>
                <a:cs typeface="Times New Roman"/>
              </a:rPr>
              <a:t>pivot point </a:t>
            </a:r>
            <a:r>
              <a:rPr sz="1200" spc="-10" dirty="0">
                <a:latin typeface="Times New Roman"/>
                <a:cs typeface="Times New Roman"/>
              </a:rPr>
              <a:t>(xp,yp) </a:t>
            </a:r>
            <a:r>
              <a:rPr sz="1200" dirty="0">
                <a:latin typeface="Times New Roman"/>
                <a:cs typeface="Times New Roman"/>
              </a:rPr>
              <a:t>dimana objek </a:t>
            </a:r>
            <a:r>
              <a:rPr sz="1200" spc="-5" dirty="0">
                <a:latin typeface="Times New Roman"/>
                <a:cs typeface="Times New Roman"/>
              </a:rPr>
              <a:t>akan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dirotasi.</a:t>
            </a:r>
            <a:endParaRPr sz="1200">
              <a:latin typeface="Times New Roman"/>
              <a:cs typeface="Times New Roman"/>
            </a:endParaRPr>
          </a:p>
          <a:p>
            <a:pPr marL="12700" marR="5080" indent="228600" algn="just">
              <a:lnSpc>
                <a:spcPct val="143700"/>
              </a:lnSpc>
              <a:spcBef>
                <a:spcPts val="990"/>
              </a:spcBef>
            </a:pPr>
            <a:r>
              <a:rPr sz="1200" dirty="0">
                <a:latin typeface="Times New Roman"/>
                <a:cs typeface="Times New Roman"/>
              </a:rPr>
              <a:t>Putaran biasa dilakukan pada satu titik terhadap </a:t>
            </a:r>
            <a:r>
              <a:rPr sz="1200" spc="-5" dirty="0">
                <a:latin typeface="Times New Roman"/>
                <a:cs typeface="Times New Roman"/>
              </a:rPr>
              <a:t>sesuatu sumbu </a:t>
            </a:r>
            <a:r>
              <a:rPr sz="1200" dirty="0">
                <a:latin typeface="Times New Roman"/>
                <a:cs typeface="Times New Roman"/>
              </a:rPr>
              <a:t>tertentu </a:t>
            </a:r>
            <a:r>
              <a:rPr sz="1200" spc="-5" dirty="0">
                <a:latin typeface="Times New Roman"/>
                <a:cs typeface="Times New Roman"/>
              </a:rPr>
              <a:t>misalnya </a:t>
            </a:r>
            <a:r>
              <a:rPr sz="1200" dirty="0">
                <a:latin typeface="Times New Roman"/>
                <a:cs typeface="Times New Roman"/>
              </a:rPr>
              <a:t>sumbu  x, </a:t>
            </a:r>
            <a:r>
              <a:rPr sz="1200" spc="-5" dirty="0">
                <a:latin typeface="Times New Roman"/>
                <a:cs typeface="Times New Roman"/>
              </a:rPr>
              <a:t>sumbu </a:t>
            </a:r>
            <a:r>
              <a:rPr sz="1200" dirty="0">
                <a:latin typeface="Times New Roman"/>
                <a:cs typeface="Times New Roman"/>
              </a:rPr>
              <a:t>y atau </a:t>
            </a:r>
            <a:r>
              <a:rPr sz="1200" spc="-5" dirty="0">
                <a:latin typeface="Times New Roman"/>
                <a:cs typeface="Times New Roman"/>
              </a:rPr>
              <a:t>garis </a:t>
            </a:r>
            <a:r>
              <a:rPr sz="1200" dirty="0">
                <a:latin typeface="Times New Roman"/>
                <a:cs typeface="Times New Roman"/>
              </a:rPr>
              <a:t>tertentu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sejajar </a:t>
            </a:r>
            <a:r>
              <a:rPr sz="1200" spc="-5" dirty="0">
                <a:latin typeface="Times New Roman"/>
                <a:cs typeface="Times New Roman"/>
              </a:rPr>
              <a:t>dengan sembarang sumbu tersebut. </a:t>
            </a:r>
            <a:r>
              <a:rPr sz="1200" dirty="0">
                <a:latin typeface="Times New Roman"/>
                <a:cs typeface="Times New Roman"/>
              </a:rPr>
              <a:t>Titik acuan  putaran </a:t>
            </a:r>
            <a:r>
              <a:rPr sz="1200" spc="-5" dirty="0">
                <a:latin typeface="Times New Roman"/>
                <a:cs typeface="Times New Roman"/>
              </a:rPr>
              <a:t>dapat sembarang </a:t>
            </a:r>
            <a:r>
              <a:rPr sz="1200" dirty="0">
                <a:latin typeface="Times New Roman"/>
                <a:cs typeface="Times New Roman"/>
              </a:rPr>
              <a:t>baik di titik </a:t>
            </a:r>
            <a:r>
              <a:rPr sz="1200" spc="-5" dirty="0">
                <a:latin typeface="Times New Roman"/>
                <a:cs typeface="Times New Roman"/>
              </a:rPr>
              <a:t>pusat atau </a:t>
            </a:r>
            <a:r>
              <a:rPr sz="1200" dirty="0">
                <a:latin typeface="Times New Roman"/>
                <a:cs typeface="Times New Roman"/>
              </a:rPr>
              <a:t>pada titik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lain. </a:t>
            </a:r>
            <a:r>
              <a:rPr sz="1200" spc="-5" dirty="0">
                <a:latin typeface="Times New Roman"/>
                <a:cs typeface="Times New Roman"/>
              </a:rPr>
              <a:t>Aturan </a:t>
            </a:r>
            <a:r>
              <a:rPr sz="1200" dirty="0">
                <a:latin typeface="Times New Roman"/>
                <a:cs typeface="Times New Roman"/>
              </a:rPr>
              <a:t>dalam geometri,  jika </a:t>
            </a:r>
            <a:r>
              <a:rPr sz="1200" spc="-5" dirty="0">
                <a:latin typeface="Times New Roman"/>
                <a:cs typeface="Times New Roman"/>
              </a:rPr>
              <a:t>putaran </a:t>
            </a:r>
            <a:r>
              <a:rPr sz="1200" dirty="0">
                <a:latin typeface="Times New Roman"/>
                <a:cs typeface="Times New Roman"/>
              </a:rPr>
              <a:t>dilakukan </a:t>
            </a:r>
            <a:r>
              <a:rPr sz="1200" spc="-5" dirty="0">
                <a:latin typeface="Times New Roman"/>
                <a:cs typeface="Times New Roman"/>
              </a:rPr>
              <a:t>searah </a:t>
            </a:r>
            <a:r>
              <a:rPr sz="1200" dirty="0">
                <a:latin typeface="Times New Roman"/>
                <a:cs typeface="Times New Roman"/>
              </a:rPr>
              <a:t>jarum </a:t>
            </a:r>
            <a:r>
              <a:rPr sz="1200" spc="-5" dirty="0">
                <a:latin typeface="Times New Roman"/>
                <a:cs typeface="Times New Roman"/>
              </a:rPr>
              <a:t>jam, </a:t>
            </a:r>
            <a:r>
              <a:rPr sz="1200" dirty="0">
                <a:latin typeface="Times New Roman"/>
                <a:cs typeface="Times New Roman"/>
              </a:rPr>
              <a:t>maka </a:t>
            </a:r>
            <a:r>
              <a:rPr sz="1200" spc="-10" dirty="0">
                <a:latin typeface="Times New Roman"/>
                <a:cs typeface="Times New Roman"/>
              </a:rPr>
              <a:t>nilai sudutnya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spc="-5" dirty="0">
                <a:latin typeface="Times New Roman"/>
                <a:cs typeface="Times New Roman"/>
              </a:rPr>
              <a:t>negatif. Sebaliknya, </a:t>
            </a:r>
            <a:r>
              <a:rPr sz="1200" dirty="0">
                <a:latin typeface="Times New Roman"/>
                <a:cs typeface="Times New Roman"/>
              </a:rPr>
              <a:t>jika  dilakukan </a:t>
            </a:r>
            <a:r>
              <a:rPr sz="1200" spc="-5" dirty="0">
                <a:latin typeface="Times New Roman"/>
                <a:cs typeface="Times New Roman"/>
              </a:rPr>
              <a:t>berlawanan arah dengan </a:t>
            </a:r>
            <a:r>
              <a:rPr sz="1200" dirty="0">
                <a:latin typeface="Times New Roman"/>
                <a:cs typeface="Times New Roman"/>
              </a:rPr>
              <a:t>arah </a:t>
            </a:r>
            <a:r>
              <a:rPr sz="1200" spc="-10" dirty="0">
                <a:latin typeface="Times New Roman"/>
                <a:cs typeface="Times New Roman"/>
              </a:rPr>
              <a:t>jarum </a:t>
            </a:r>
            <a:r>
              <a:rPr sz="1200" dirty="0">
                <a:latin typeface="Times New Roman"/>
                <a:cs typeface="Times New Roman"/>
              </a:rPr>
              <a:t>jam </a:t>
            </a:r>
            <a:r>
              <a:rPr sz="1200" spc="-10" dirty="0">
                <a:latin typeface="Times New Roman"/>
                <a:cs typeface="Times New Roman"/>
              </a:rPr>
              <a:t>nilai sudutnya </a:t>
            </a:r>
            <a:r>
              <a:rPr sz="1200" dirty="0">
                <a:latin typeface="Times New Roman"/>
                <a:cs typeface="Times New Roman"/>
              </a:rPr>
              <a:t>adalah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positif.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90620" y="9857740"/>
            <a:ext cx="177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68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889000"/>
            <a:ext cx="20866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Rotasi </a:t>
            </a:r>
            <a:r>
              <a:rPr sz="1200" spc="-5" dirty="0">
                <a:latin typeface="Times New Roman"/>
                <a:cs typeface="Times New Roman"/>
              </a:rPr>
              <a:t>dapat dinyatakan dengan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:</a:t>
            </a:r>
            <a:endParaRPr sz="1200">
              <a:latin typeface="Times New Roman"/>
              <a:cs typeface="Times New Roman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797050" y="1309505"/>
          <a:ext cx="3467100" cy="560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5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2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78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9990">
                <a:tc>
                  <a:txBody>
                    <a:bodyPr/>
                    <a:lstStyle/>
                    <a:p>
                      <a:pPr marL="31750">
                        <a:lnSpc>
                          <a:spcPts val="1310"/>
                        </a:lnSpc>
                      </a:pPr>
                      <a:r>
                        <a:rPr sz="1200" b="1" spc="-25" dirty="0">
                          <a:latin typeface="Times New Roman"/>
                          <a:cs typeface="Times New Roman"/>
                        </a:rPr>
                        <a:t>x’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8895" algn="r">
                        <a:lnSpc>
                          <a:spcPts val="1310"/>
                        </a:lnSpc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=r </a:t>
                      </a:r>
                      <a:r>
                        <a:rPr sz="1200" b="1" spc="-25" dirty="0">
                          <a:latin typeface="Times New Roman"/>
                          <a:cs typeface="Times New Roman"/>
                        </a:rPr>
                        <a:t>cos(ɸ+ </a:t>
                      </a:r>
                      <a:r>
                        <a:rPr sz="1200" b="1" spc="-430" dirty="0">
                          <a:latin typeface="Times New Roman"/>
                          <a:cs typeface="Times New Roman"/>
                        </a:rPr>
                        <a:t>ɵ</a:t>
                      </a:r>
                      <a:r>
                        <a:rPr sz="1200" b="1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) = r</a:t>
                      </a:r>
                      <a:r>
                        <a:rPr sz="1200" b="1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30" dirty="0">
                          <a:latin typeface="Times New Roman"/>
                          <a:cs typeface="Times New Roman"/>
                        </a:rPr>
                        <a:t>cosɸ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ts val="1310"/>
                        </a:lnSpc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cos</a:t>
                      </a:r>
                      <a:r>
                        <a:rPr sz="1200" b="1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430" dirty="0">
                          <a:latin typeface="Times New Roman"/>
                          <a:cs typeface="Times New Roman"/>
                        </a:rPr>
                        <a:t>ɵ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</a:pPr>
                      <a:r>
                        <a:rPr sz="1200" b="1" dirty="0">
                          <a:latin typeface="Times New Roman"/>
                          <a:cs typeface="Times New Roman"/>
                        </a:rPr>
                        <a:t>- r</a:t>
                      </a:r>
                      <a:r>
                        <a:rPr sz="1200" b="1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30" dirty="0">
                          <a:latin typeface="Times New Roman"/>
                          <a:cs typeface="Times New Roman"/>
                        </a:rPr>
                        <a:t>sinɸ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1310"/>
                        </a:lnSpc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sin</a:t>
                      </a:r>
                      <a:r>
                        <a:rPr sz="1200" b="1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430" dirty="0">
                          <a:latin typeface="Times New Roman"/>
                          <a:cs typeface="Times New Roman"/>
                        </a:rPr>
                        <a:t>ɵ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990">
                <a:tc>
                  <a:txBody>
                    <a:bodyPr/>
                    <a:lstStyle/>
                    <a:p>
                      <a:pPr marL="31750">
                        <a:lnSpc>
                          <a:spcPts val="1360"/>
                        </a:lnSpc>
                        <a:spcBef>
                          <a:spcPts val="745"/>
                        </a:spcBef>
                      </a:pPr>
                      <a:r>
                        <a:rPr sz="1200" b="1" spc="20" dirty="0">
                          <a:latin typeface="Times New Roman"/>
                          <a:cs typeface="Times New Roman"/>
                        </a:rPr>
                        <a:t>y’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94615" marB="0"/>
                </a:tc>
                <a:tc>
                  <a:txBody>
                    <a:bodyPr/>
                    <a:lstStyle/>
                    <a:p>
                      <a:pPr marR="48895" algn="r">
                        <a:lnSpc>
                          <a:spcPts val="1360"/>
                        </a:lnSpc>
                        <a:spcBef>
                          <a:spcPts val="745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=r </a:t>
                      </a:r>
                      <a:r>
                        <a:rPr sz="1200" b="1" spc="-25" dirty="0">
                          <a:latin typeface="Times New Roman"/>
                          <a:cs typeface="Times New Roman"/>
                        </a:rPr>
                        <a:t>sin(ɸ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+ </a:t>
                      </a:r>
                      <a:r>
                        <a:rPr sz="1200" b="1" spc="-430" dirty="0">
                          <a:latin typeface="Times New Roman"/>
                          <a:cs typeface="Times New Roman"/>
                        </a:rPr>
                        <a:t>ɵ</a:t>
                      </a:r>
                      <a:r>
                        <a:rPr sz="1200" b="1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) = r</a:t>
                      </a:r>
                      <a:r>
                        <a:rPr sz="1200" b="1" spc="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30" dirty="0">
                          <a:latin typeface="Times New Roman"/>
                          <a:cs typeface="Times New Roman"/>
                        </a:rPr>
                        <a:t>cosɸ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9461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  <a:spcBef>
                          <a:spcPts val="745"/>
                        </a:spcBef>
                      </a:pPr>
                      <a:r>
                        <a:rPr sz="1200" b="1" dirty="0">
                          <a:latin typeface="Times New Roman"/>
                          <a:cs typeface="Times New Roman"/>
                        </a:rPr>
                        <a:t>sin</a:t>
                      </a:r>
                      <a:r>
                        <a:rPr sz="1200" b="1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430" dirty="0">
                          <a:latin typeface="Times New Roman"/>
                          <a:cs typeface="Times New Roman"/>
                        </a:rPr>
                        <a:t>ɵ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9461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  <a:spcBef>
                          <a:spcPts val="745"/>
                        </a:spcBef>
                      </a:pPr>
                      <a:r>
                        <a:rPr sz="1200" b="1" dirty="0">
                          <a:latin typeface="Times New Roman"/>
                          <a:cs typeface="Times New Roman"/>
                        </a:rPr>
                        <a:t>+ r</a:t>
                      </a:r>
                      <a:r>
                        <a:rPr sz="1200" b="1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30" dirty="0">
                          <a:latin typeface="Times New Roman"/>
                          <a:cs typeface="Times New Roman"/>
                        </a:rPr>
                        <a:t>sinɸ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94615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1360"/>
                        </a:lnSpc>
                        <a:spcBef>
                          <a:spcPts val="745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cos</a:t>
                      </a:r>
                      <a:r>
                        <a:rPr sz="1200" b="1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430" dirty="0">
                          <a:latin typeface="Times New Roman"/>
                          <a:cs typeface="Times New Roman"/>
                        </a:rPr>
                        <a:t>ɵ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9461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901700" y="2448661"/>
            <a:ext cx="2604135" cy="2550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sedangkan </a:t>
            </a:r>
            <a:r>
              <a:rPr sz="1200" dirty="0">
                <a:latin typeface="Times New Roman"/>
                <a:cs typeface="Times New Roman"/>
              </a:rPr>
              <a:t>diketahui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L="926465">
              <a:lnSpc>
                <a:spcPct val="100000"/>
              </a:lnSpc>
            </a:pPr>
            <a:r>
              <a:rPr sz="1200" b="1" spc="-15" dirty="0">
                <a:latin typeface="Times New Roman"/>
                <a:cs typeface="Times New Roman"/>
              </a:rPr>
              <a:t>x= </a:t>
            </a:r>
            <a:r>
              <a:rPr sz="1200" b="1" dirty="0">
                <a:latin typeface="Times New Roman"/>
                <a:cs typeface="Times New Roman"/>
              </a:rPr>
              <a:t>r cos </a:t>
            </a:r>
            <a:r>
              <a:rPr sz="1200" b="1" spc="-90" dirty="0">
                <a:latin typeface="Times New Roman"/>
                <a:cs typeface="Times New Roman"/>
              </a:rPr>
              <a:t>ɸ </a:t>
            </a:r>
            <a:r>
              <a:rPr sz="1200" b="1" dirty="0">
                <a:latin typeface="Times New Roman"/>
                <a:cs typeface="Times New Roman"/>
              </a:rPr>
              <a:t>, y = r </a:t>
            </a:r>
            <a:r>
              <a:rPr sz="1200" b="1" spc="-5" dirty="0">
                <a:latin typeface="Times New Roman"/>
                <a:cs typeface="Times New Roman"/>
              </a:rPr>
              <a:t>sin</a:t>
            </a:r>
            <a:r>
              <a:rPr sz="1200" b="1" spc="-165" dirty="0">
                <a:latin typeface="Times New Roman"/>
                <a:cs typeface="Times New Roman"/>
              </a:rPr>
              <a:t> </a:t>
            </a:r>
            <a:r>
              <a:rPr sz="1200" b="1" spc="-90" dirty="0">
                <a:latin typeface="Times New Roman"/>
                <a:cs typeface="Times New Roman"/>
              </a:rPr>
              <a:t>ɸ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lakukan </a:t>
            </a:r>
            <a:r>
              <a:rPr sz="1200" spc="-5" dirty="0">
                <a:latin typeface="Times New Roman"/>
                <a:cs typeface="Times New Roman"/>
              </a:rPr>
              <a:t>subtitusi, maka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:</a:t>
            </a:r>
            <a:endParaRPr sz="1200">
              <a:latin typeface="Times New Roman"/>
              <a:cs typeface="Times New Roman"/>
            </a:endParaRPr>
          </a:p>
          <a:p>
            <a:pPr marL="927100" marR="5080" indent="-635">
              <a:lnSpc>
                <a:spcPct val="213899"/>
              </a:lnSpc>
              <a:tabLst>
                <a:tab pos="1384300" algn="l"/>
              </a:tabLst>
            </a:pPr>
            <a:r>
              <a:rPr sz="1200" b="1" spc="-15" dirty="0">
                <a:latin typeface="Times New Roman"/>
                <a:cs typeface="Times New Roman"/>
              </a:rPr>
              <a:t>x’	</a:t>
            </a:r>
            <a:r>
              <a:rPr sz="1200" b="1" spc="-5" dirty="0">
                <a:latin typeface="Times New Roman"/>
                <a:cs typeface="Times New Roman"/>
              </a:rPr>
              <a:t>=x cos </a:t>
            </a:r>
            <a:r>
              <a:rPr sz="1200" b="1" spc="-90" dirty="0">
                <a:latin typeface="Times New Roman"/>
                <a:cs typeface="Times New Roman"/>
              </a:rPr>
              <a:t>ɸ </a:t>
            </a:r>
            <a:r>
              <a:rPr sz="1200" b="1" dirty="0">
                <a:latin typeface="Times New Roman"/>
                <a:cs typeface="Times New Roman"/>
              </a:rPr>
              <a:t>- y </a:t>
            </a:r>
            <a:r>
              <a:rPr sz="1200" b="1" spc="-5" dirty="0">
                <a:latin typeface="Times New Roman"/>
                <a:cs typeface="Times New Roman"/>
              </a:rPr>
              <a:t>sin </a:t>
            </a:r>
            <a:r>
              <a:rPr sz="1200" b="1" spc="-580" dirty="0">
                <a:latin typeface="Times New Roman"/>
                <a:cs typeface="Times New Roman"/>
              </a:rPr>
              <a:t>ɵ </a:t>
            </a:r>
            <a:r>
              <a:rPr sz="1200" b="1" spc="-170" dirty="0">
                <a:latin typeface="Times New Roman"/>
                <a:cs typeface="Times New Roman"/>
              </a:rPr>
              <a:t> </a:t>
            </a:r>
            <a:r>
              <a:rPr sz="1200" b="1" spc="10" dirty="0">
                <a:latin typeface="Times New Roman"/>
                <a:cs typeface="Times New Roman"/>
              </a:rPr>
              <a:t>y’	</a:t>
            </a:r>
            <a:r>
              <a:rPr sz="1200" b="1" spc="-5" dirty="0">
                <a:latin typeface="Times New Roman"/>
                <a:cs typeface="Times New Roman"/>
              </a:rPr>
              <a:t>=x sin </a:t>
            </a:r>
            <a:r>
              <a:rPr sz="1200" b="1" spc="-90" dirty="0">
                <a:latin typeface="Times New Roman"/>
                <a:cs typeface="Times New Roman"/>
              </a:rPr>
              <a:t>ɸ </a:t>
            </a:r>
            <a:r>
              <a:rPr sz="1200" b="1" dirty="0">
                <a:latin typeface="Times New Roman"/>
                <a:cs typeface="Times New Roman"/>
              </a:rPr>
              <a:t>+ y </a:t>
            </a:r>
            <a:r>
              <a:rPr sz="1200" b="1" spc="-10" dirty="0">
                <a:latin typeface="Times New Roman"/>
                <a:cs typeface="Times New Roman"/>
              </a:rPr>
              <a:t>cos</a:t>
            </a:r>
            <a:r>
              <a:rPr sz="1200" b="1" spc="50" dirty="0">
                <a:latin typeface="Times New Roman"/>
                <a:cs typeface="Times New Roman"/>
              </a:rPr>
              <a:t> </a:t>
            </a:r>
            <a:r>
              <a:rPr sz="1200" b="1" spc="-865" dirty="0">
                <a:latin typeface="Times New Roman"/>
                <a:cs typeface="Times New Roman"/>
              </a:rPr>
              <a:t>ɵ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Matriks rotasi </a:t>
            </a:r>
            <a:r>
              <a:rPr sz="1200" spc="-5" dirty="0">
                <a:latin typeface="Times New Roman"/>
                <a:cs typeface="Times New Roman"/>
              </a:rPr>
              <a:t>dinyatakan dengan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P’ =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R.P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91004" y="5156352"/>
            <a:ext cx="7816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60" baseline="-30092" dirty="0">
                <a:latin typeface="DejaVu Serif"/>
                <a:cs typeface="DejaVu Serif"/>
              </a:rPr>
              <a:t>𝑅 </a:t>
            </a:r>
            <a:r>
              <a:rPr sz="1800" spc="-15" baseline="-30092" dirty="0">
                <a:latin typeface="DejaVu Serif Condensed"/>
                <a:cs typeface="DejaVu Serif Condensed"/>
              </a:rPr>
              <a:t>= </a:t>
            </a:r>
            <a:r>
              <a:rPr sz="1800" spc="-397" baseline="-30092" dirty="0">
                <a:latin typeface="DejaVu Serif"/>
                <a:cs typeface="DejaVu Serif"/>
              </a:rPr>
              <a:t>�</a:t>
            </a:r>
            <a:r>
              <a:rPr sz="1200" spc="-265" dirty="0">
                <a:latin typeface="DejaVu Serif"/>
                <a:cs typeface="DejaVu Serif"/>
              </a:rPr>
              <a:t>𝑐𝑜𝑠</a:t>
            </a:r>
            <a:r>
              <a:rPr sz="1200" spc="-295" dirty="0">
                <a:latin typeface="DejaVu Serif"/>
                <a:cs typeface="DejaVu Serif"/>
              </a:rPr>
              <a:t> </a:t>
            </a:r>
            <a:r>
              <a:rPr sz="1200" spc="-90" dirty="0">
                <a:latin typeface="DejaVu Serif"/>
                <a:cs typeface="DejaVu Serif"/>
              </a:rPr>
              <a:t>ɵ</a:t>
            </a:r>
            <a:endParaRPr sz="1200">
              <a:latin typeface="DejaVu Serif"/>
              <a:cs typeface="DejaVu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99843" y="5336641"/>
            <a:ext cx="339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80" dirty="0">
                <a:latin typeface="DejaVu Serif"/>
                <a:cs typeface="DejaVu Serif"/>
              </a:rPr>
              <a:t>𝑠𝑖𝑛</a:t>
            </a:r>
            <a:r>
              <a:rPr sz="1200" spc="-235" dirty="0">
                <a:latin typeface="DejaVu Serif"/>
                <a:cs typeface="DejaVu Serif"/>
              </a:rPr>
              <a:t> </a:t>
            </a:r>
            <a:r>
              <a:rPr sz="1200" spc="-90" dirty="0">
                <a:latin typeface="DejaVu Serif"/>
                <a:cs typeface="DejaVu Serif"/>
              </a:rPr>
              <a:t>ɵ</a:t>
            </a:r>
            <a:endParaRPr sz="1200">
              <a:latin typeface="DejaVu Serif"/>
              <a:cs typeface="DejaVu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35681" y="5336641"/>
            <a:ext cx="3575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40" dirty="0">
                <a:latin typeface="DejaVu Serif"/>
                <a:cs typeface="DejaVu Serif"/>
              </a:rPr>
              <a:t>𝑐𝑜𝑠</a:t>
            </a:r>
            <a:r>
              <a:rPr sz="1200" spc="-220" dirty="0">
                <a:latin typeface="DejaVu Serif"/>
                <a:cs typeface="DejaVu Serif"/>
              </a:rPr>
              <a:t> </a:t>
            </a:r>
            <a:r>
              <a:rPr sz="1200" spc="-90" dirty="0">
                <a:latin typeface="DejaVu Serif"/>
                <a:cs typeface="DejaVu Serif"/>
              </a:rPr>
              <a:t>ɵ</a:t>
            </a:r>
            <a:endParaRPr sz="12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49473" y="5156352"/>
            <a:ext cx="605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110" dirty="0">
                <a:latin typeface="DejaVu Serif"/>
                <a:cs typeface="DejaVu Serif"/>
              </a:rPr>
              <a:t>− </a:t>
            </a:r>
            <a:r>
              <a:rPr sz="1200" spc="-180" dirty="0">
                <a:latin typeface="DejaVu Serif"/>
                <a:cs typeface="DejaVu Serif"/>
              </a:rPr>
              <a:t>𝑠𝑖𝑛</a:t>
            </a:r>
            <a:r>
              <a:rPr sz="1200" spc="-295" dirty="0">
                <a:latin typeface="DejaVu Serif"/>
                <a:cs typeface="DejaVu Serif"/>
              </a:rPr>
              <a:t> </a:t>
            </a:r>
            <a:r>
              <a:rPr sz="1200" spc="-370" dirty="0">
                <a:latin typeface="DejaVu Serif"/>
                <a:cs typeface="DejaVu Serif"/>
              </a:rPr>
              <a:t>ɵ</a:t>
            </a:r>
            <a:r>
              <a:rPr sz="1800" spc="-555" baseline="-30092" dirty="0">
                <a:latin typeface="DejaVu Serif"/>
                <a:cs typeface="DejaVu Serif"/>
              </a:rPr>
              <a:t>�</a:t>
            </a:r>
            <a:endParaRPr sz="1800" baseline="-30092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1700" y="5832094"/>
            <a:ext cx="3673475" cy="990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Rotasi suatu titik </a:t>
            </a:r>
            <a:r>
              <a:rPr sz="1200" spc="-5" dirty="0">
                <a:latin typeface="Times New Roman"/>
                <a:cs typeface="Times New Roman"/>
              </a:rPr>
              <a:t>terhadap pivot </a:t>
            </a:r>
            <a:r>
              <a:rPr sz="1200" dirty="0">
                <a:latin typeface="Times New Roman"/>
                <a:cs typeface="Times New Roman"/>
              </a:rPr>
              <a:t>point </a:t>
            </a:r>
            <a:r>
              <a:rPr sz="1200" spc="-10" dirty="0">
                <a:latin typeface="Times New Roman"/>
                <a:cs typeface="Times New Roman"/>
              </a:rPr>
              <a:t>(xp,yp)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:</a:t>
            </a:r>
            <a:endParaRPr sz="1200">
              <a:latin typeface="Times New Roman"/>
              <a:cs typeface="Times New Roman"/>
            </a:endParaRPr>
          </a:p>
          <a:p>
            <a:pPr marL="927100" marR="5080">
              <a:lnSpc>
                <a:spcPct val="212500"/>
              </a:lnSpc>
              <a:spcBef>
                <a:spcPts val="40"/>
              </a:spcBef>
              <a:tabLst>
                <a:tab pos="1383665" algn="l"/>
              </a:tabLst>
            </a:pPr>
            <a:r>
              <a:rPr sz="1200" b="1" spc="-15" dirty="0">
                <a:latin typeface="Times New Roman"/>
                <a:cs typeface="Times New Roman"/>
              </a:rPr>
              <a:t>x’	</a:t>
            </a:r>
            <a:r>
              <a:rPr sz="1200" b="1" dirty="0">
                <a:latin typeface="Times New Roman"/>
                <a:cs typeface="Times New Roman"/>
              </a:rPr>
              <a:t>= xp+(x - </a:t>
            </a:r>
            <a:r>
              <a:rPr sz="1200" b="1" spc="-15" dirty="0">
                <a:latin typeface="Times New Roman"/>
                <a:cs typeface="Times New Roman"/>
              </a:rPr>
              <a:t>xp) </a:t>
            </a:r>
            <a:r>
              <a:rPr sz="1200" b="1" spc="-5" dirty="0">
                <a:latin typeface="Times New Roman"/>
                <a:cs typeface="Times New Roman"/>
              </a:rPr>
              <a:t>cos </a:t>
            </a:r>
            <a:r>
              <a:rPr sz="1200" b="1" spc="-430" dirty="0">
                <a:latin typeface="Times New Roman"/>
                <a:cs typeface="Times New Roman"/>
              </a:rPr>
              <a:t>ɵ</a:t>
            </a:r>
            <a:r>
              <a:rPr sz="1200" b="1" spc="56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- (y - </a:t>
            </a:r>
            <a:r>
              <a:rPr sz="1200" b="1" spc="-5" dirty="0">
                <a:latin typeface="Times New Roman"/>
                <a:cs typeface="Times New Roman"/>
              </a:rPr>
              <a:t>yp) sin </a:t>
            </a:r>
            <a:r>
              <a:rPr sz="1200" b="1" spc="-490" dirty="0">
                <a:latin typeface="Times New Roman"/>
                <a:cs typeface="Times New Roman"/>
              </a:rPr>
              <a:t>ɵ </a:t>
            </a:r>
            <a:r>
              <a:rPr sz="1200" b="1" spc="-260" dirty="0">
                <a:latin typeface="Times New Roman"/>
                <a:cs typeface="Times New Roman"/>
              </a:rPr>
              <a:t> </a:t>
            </a:r>
            <a:r>
              <a:rPr sz="1200" b="1" spc="10" dirty="0">
                <a:latin typeface="Times New Roman"/>
                <a:cs typeface="Times New Roman"/>
              </a:rPr>
              <a:t>y’	</a:t>
            </a:r>
            <a:r>
              <a:rPr sz="1200" b="1" dirty="0">
                <a:latin typeface="Times New Roman"/>
                <a:cs typeface="Times New Roman"/>
              </a:rPr>
              <a:t>= yp+(x - </a:t>
            </a:r>
            <a:r>
              <a:rPr sz="1200" b="1" spc="-15" dirty="0">
                <a:latin typeface="Times New Roman"/>
                <a:cs typeface="Times New Roman"/>
              </a:rPr>
              <a:t>xp) </a:t>
            </a:r>
            <a:r>
              <a:rPr sz="1200" b="1" spc="-5" dirty="0">
                <a:latin typeface="Times New Roman"/>
                <a:cs typeface="Times New Roman"/>
              </a:rPr>
              <a:t>sin </a:t>
            </a:r>
            <a:r>
              <a:rPr sz="1200" b="1" spc="-430" dirty="0">
                <a:latin typeface="Times New Roman"/>
                <a:cs typeface="Times New Roman"/>
              </a:rPr>
              <a:t>ɵ</a:t>
            </a:r>
            <a:r>
              <a:rPr sz="1200" b="1" spc="58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+ (y - </a:t>
            </a:r>
            <a:r>
              <a:rPr sz="1200" b="1" spc="-5" dirty="0">
                <a:latin typeface="Times New Roman"/>
                <a:cs typeface="Times New Roman"/>
              </a:rPr>
              <a:t>yp) </a:t>
            </a:r>
            <a:r>
              <a:rPr sz="1200" b="1" spc="-10" dirty="0">
                <a:latin typeface="Times New Roman"/>
                <a:cs typeface="Times New Roman"/>
              </a:rPr>
              <a:t>cos</a:t>
            </a:r>
            <a:r>
              <a:rPr sz="1200" b="1" spc="20" dirty="0">
                <a:latin typeface="Times New Roman"/>
                <a:cs typeface="Times New Roman"/>
              </a:rPr>
              <a:t> </a:t>
            </a:r>
            <a:r>
              <a:rPr sz="1200" b="1" spc="-770" dirty="0">
                <a:latin typeface="Times New Roman"/>
                <a:cs typeface="Times New Roman"/>
              </a:rPr>
              <a:t>ɵ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1852" y="7310373"/>
            <a:ext cx="5760085" cy="15951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just">
              <a:lnSpc>
                <a:spcPct val="143700"/>
              </a:lnSpc>
              <a:spcBef>
                <a:spcPts val="110"/>
              </a:spcBef>
            </a:pPr>
            <a:r>
              <a:rPr sz="1200" b="1" spc="-5" dirty="0">
                <a:latin typeface="Times New Roman"/>
                <a:cs typeface="Times New Roman"/>
              </a:rPr>
              <a:t>Contoh </a:t>
            </a:r>
            <a:r>
              <a:rPr sz="1200" b="1" dirty="0">
                <a:latin typeface="Times New Roman"/>
                <a:cs typeface="Times New Roman"/>
              </a:rPr>
              <a:t>1. </a:t>
            </a:r>
            <a:r>
              <a:rPr sz="1200" dirty="0">
                <a:latin typeface="Times New Roman"/>
                <a:cs typeface="Times New Roman"/>
              </a:rPr>
              <a:t>Diketahui koordinat titik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membentuk </a:t>
            </a:r>
            <a:r>
              <a:rPr sz="1200" spc="-5" dirty="0">
                <a:latin typeface="Times New Roman"/>
                <a:cs typeface="Times New Roman"/>
              </a:rPr>
              <a:t>segitiga </a:t>
            </a:r>
            <a:r>
              <a:rPr sz="1200" dirty="0">
                <a:latin typeface="Times New Roman"/>
                <a:cs typeface="Times New Roman"/>
              </a:rPr>
              <a:t>{(3, </a:t>
            </a:r>
            <a:r>
              <a:rPr sz="1200" spc="-5" dirty="0">
                <a:latin typeface="Times New Roman"/>
                <a:cs typeface="Times New Roman"/>
              </a:rPr>
              <a:t>-1), </a:t>
            </a:r>
            <a:r>
              <a:rPr sz="1200" dirty="0">
                <a:latin typeface="Times New Roman"/>
                <a:cs typeface="Times New Roman"/>
              </a:rPr>
              <a:t>(4, </a:t>
            </a:r>
            <a:r>
              <a:rPr sz="1200" spc="5" dirty="0">
                <a:latin typeface="Times New Roman"/>
                <a:cs typeface="Times New Roman"/>
              </a:rPr>
              <a:t>1), </a:t>
            </a:r>
            <a:r>
              <a:rPr sz="1200" dirty="0">
                <a:latin typeface="Times New Roman"/>
                <a:cs typeface="Times New Roman"/>
              </a:rPr>
              <a:t>(2, 1).  </a:t>
            </a:r>
            <a:r>
              <a:rPr sz="1200" spc="-5" dirty="0">
                <a:latin typeface="Times New Roman"/>
                <a:cs typeface="Times New Roman"/>
              </a:rPr>
              <a:t>Gambarkan </a:t>
            </a:r>
            <a:r>
              <a:rPr sz="1200" dirty="0">
                <a:latin typeface="Times New Roman"/>
                <a:cs typeface="Times New Roman"/>
              </a:rPr>
              <a:t>objek </a:t>
            </a:r>
            <a:r>
              <a:rPr sz="1200" spc="-5" dirty="0">
                <a:latin typeface="Times New Roman"/>
                <a:cs typeface="Times New Roman"/>
              </a:rPr>
              <a:t>tersebut kemudian gambarkan </a:t>
            </a:r>
            <a:r>
              <a:rPr sz="1200" dirty="0">
                <a:latin typeface="Times New Roman"/>
                <a:cs typeface="Times New Roman"/>
              </a:rPr>
              <a:t>pula objek </a:t>
            </a:r>
            <a:r>
              <a:rPr sz="1200" spc="-5" dirty="0">
                <a:latin typeface="Times New Roman"/>
                <a:cs typeface="Times New Roman"/>
              </a:rPr>
              <a:t>baru yang </a:t>
            </a:r>
            <a:r>
              <a:rPr sz="1200" dirty="0">
                <a:latin typeface="Times New Roman"/>
                <a:cs typeface="Times New Roman"/>
              </a:rPr>
              <a:t>merupakan  transformasi </a:t>
            </a:r>
            <a:r>
              <a:rPr sz="1200" spc="-5" dirty="0">
                <a:latin typeface="Times New Roman"/>
                <a:cs typeface="Times New Roman"/>
              </a:rPr>
              <a:t>rotasi </a:t>
            </a:r>
            <a:r>
              <a:rPr sz="1200" dirty="0">
                <a:latin typeface="Times New Roman"/>
                <a:cs typeface="Times New Roman"/>
              </a:rPr>
              <a:t>objek </a:t>
            </a:r>
            <a:r>
              <a:rPr sz="1200" spc="-5" dirty="0">
                <a:latin typeface="Times New Roman"/>
                <a:cs typeface="Times New Roman"/>
              </a:rPr>
              <a:t>lama sebesar </a:t>
            </a:r>
            <a:r>
              <a:rPr sz="1200" dirty="0">
                <a:latin typeface="Times New Roman"/>
                <a:cs typeface="Times New Roman"/>
              </a:rPr>
              <a:t>90° CCW </a:t>
            </a:r>
            <a:r>
              <a:rPr sz="1200" spc="-5" dirty="0">
                <a:latin typeface="Times New Roman"/>
                <a:cs typeface="Times New Roman"/>
              </a:rPr>
              <a:t>dengan pusat </a:t>
            </a:r>
            <a:r>
              <a:rPr sz="1200" dirty="0">
                <a:latin typeface="Times New Roman"/>
                <a:cs typeface="Times New Roman"/>
              </a:rPr>
              <a:t>rotasi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(0,0).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Jawab: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Matriks transformasi </a:t>
            </a:r>
            <a:r>
              <a:rPr sz="1200" spc="-5" dirty="0">
                <a:latin typeface="Times New Roman"/>
                <a:cs typeface="Times New Roman"/>
              </a:rPr>
              <a:t>umum adalah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12493" y="9159160"/>
            <a:ext cx="158750" cy="2755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75" spc="-254" baseline="-3367" dirty="0">
                <a:latin typeface="Symbol"/>
                <a:cs typeface="Symbol"/>
              </a:rPr>
              <a:t></a:t>
            </a:r>
            <a:r>
              <a:rPr sz="1200" i="1" spc="-5" dirty="0">
                <a:latin typeface="Times New Roman"/>
                <a:cs typeface="Times New Roman"/>
              </a:rPr>
              <a:t>T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59744" y="9641810"/>
            <a:ext cx="158750" cy="2755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75" spc="-254" baseline="-3367" dirty="0">
                <a:latin typeface="Symbol"/>
                <a:cs typeface="Symbol"/>
              </a:rPr>
              <a:t></a:t>
            </a:r>
            <a:r>
              <a:rPr sz="1200" i="1" spc="-5" dirty="0">
                <a:latin typeface="Times New Roman"/>
                <a:cs typeface="Times New Roman"/>
              </a:rPr>
              <a:t>T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042703" y="9058347"/>
            <a:ext cx="856615" cy="2755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640715" algn="l"/>
              </a:tabLst>
            </a:pPr>
            <a:r>
              <a:rPr sz="2475" spc="-232" baseline="-30303" dirty="0">
                <a:latin typeface="Symbol"/>
                <a:cs typeface="Symbol"/>
              </a:rPr>
              <a:t></a:t>
            </a:r>
            <a:r>
              <a:rPr sz="2475" spc="-284" baseline="-30303" dirty="0">
                <a:latin typeface="Times New Roman"/>
                <a:cs typeface="Times New Roman"/>
              </a:rPr>
              <a:t> </a:t>
            </a:r>
            <a:r>
              <a:rPr sz="1800" baseline="-37037" dirty="0">
                <a:latin typeface="Symbol"/>
                <a:cs typeface="Symbol"/>
              </a:rPr>
              <a:t></a:t>
            </a:r>
            <a:r>
              <a:rPr sz="1800" spc="-7" baseline="-37037" dirty="0">
                <a:latin typeface="Times New Roman"/>
                <a:cs typeface="Times New Roman"/>
              </a:rPr>
              <a:t> </a:t>
            </a:r>
            <a:r>
              <a:rPr sz="1200" spc="15" dirty="0">
                <a:latin typeface="Symbol"/>
                <a:cs typeface="Symbol"/>
              </a:rPr>
              <a:t></a:t>
            </a:r>
            <a:r>
              <a:rPr sz="1800" spc="22" baseline="4629" dirty="0">
                <a:latin typeface="Symbol"/>
                <a:cs typeface="Symbol"/>
              </a:rPr>
              <a:t></a:t>
            </a:r>
            <a:r>
              <a:rPr sz="1800" spc="22" baseline="4629" dirty="0">
                <a:latin typeface="Times New Roman"/>
                <a:cs typeface="Times New Roman"/>
              </a:rPr>
              <a:t>1	</a:t>
            </a:r>
            <a:r>
              <a:rPr sz="1800" baseline="4629" dirty="0">
                <a:latin typeface="Times New Roman"/>
                <a:cs typeface="Times New Roman"/>
              </a:rPr>
              <a:t>0</a:t>
            </a:r>
            <a:r>
              <a:rPr sz="1800" spc="-37" baseline="4629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Symbol"/>
                <a:cs typeface="Symbol"/>
              </a:rPr>
              <a:t>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96921" y="9317913"/>
            <a:ext cx="11430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latin typeface="Times New Roman"/>
                <a:cs typeface="Times New Roman"/>
              </a:rPr>
              <a:t>90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75077" y="9159160"/>
            <a:ext cx="158750" cy="2755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75" spc="-254" baseline="-3367" dirty="0">
                <a:latin typeface="Symbol"/>
                <a:cs typeface="Symbol"/>
              </a:rPr>
              <a:t></a:t>
            </a:r>
            <a:r>
              <a:rPr sz="1200" i="1" spc="-5" dirty="0">
                <a:latin typeface="Times New Roman"/>
                <a:cs typeface="Times New Roman"/>
              </a:rPr>
              <a:t>T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575077" y="9641810"/>
            <a:ext cx="158750" cy="2755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75" spc="-254" baseline="-3367" dirty="0">
                <a:latin typeface="Symbol"/>
                <a:cs typeface="Symbol"/>
              </a:rPr>
              <a:t></a:t>
            </a:r>
            <a:r>
              <a:rPr sz="1200" i="1" spc="-5" dirty="0">
                <a:latin typeface="Times New Roman"/>
                <a:cs typeface="Times New Roman"/>
              </a:rPr>
              <a:t>T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780667" y="9058347"/>
            <a:ext cx="770255" cy="2755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589915" algn="l"/>
              </a:tabLst>
            </a:pPr>
            <a:r>
              <a:rPr sz="2475" spc="-232" baseline="-30303" dirty="0">
                <a:latin typeface="Symbol"/>
                <a:cs typeface="Symbol"/>
              </a:rPr>
              <a:t></a:t>
            </a:r>
            <a:r>
              <a:rPr sz="2475" spc="-232" baseline="-30303" dirty="0">
                <a:latin typeface="Times New Roman"/>
                <a:cs typeface="Times New Roman"/>
              </a:rPr>
              <a:t> </a:t>
            </a:r>
            <a:r>
              <a:rPr sz="1800" baseline="-37037" dirty="0">
                <a:latin typeface="Symbol"/>
                <a:cs typeface="Symbol"/>
              </a:rPr>
              <a:t></a:t>
            </a:r>
            <a:r>
              <a:rPr sz="1800" spc="-60" baseline="-37037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Symbol"/>
                <a:cs typeface="Symbol"/>
              </a:rPr>
              <a:t>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800" baseline="4629" dirty="0">
                <a:latin typeface="Times New Roman"/>
                <a:cs typeface="Times New Roman"/>
              </a:rPr>
              <a:t>0	</a:t>
            </a:r>
            <a:r>
              <a:rPr sz="1800" spc="37" baseline="4629" dirty="0">
                <a:latin typeface="Times New Roman"/>
                <a:cs typeface="Times New Roman"/>
              </a:rPr>
              <a:t>1</a:t>
            </a:r>
            <a:r>
              <a:rPr sz="1200" spc="25" dirty="0">
                <a:latin typeface="Symbol"/>
                <a:cs typeface="Symbol"/>
              </a:rPr>
              <a:t>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01808" y="9260306"/>
            <a:ext cx="605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91160" algn="l"/>
              </a:tabLst>
            </a:pPr>
            <a:r>
              <a:rPr sz="1050" baseline="3968" dirty="0">
                <a:latin typeface="Times New Roman"/>
                <a:cs typeface="Times New Roman"/>
              </a:rPr>
              <a:t>180	</a:t>
            </a:r>
            <a:r>
              <a:rPr sz="1200" dirty="0">
                <a:latin typeface="Symbol"/>
                <a:cs typeface="Symbol"/>
              </a:rPr>
              <a:t>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800" baseline="-25462" dirty="0">
                <a:latin typeface="Times New Roman"/>
                <a:cs typeface="Times New Roman"/>
              </a:rPr>
              <a:t>0</a:t>
            </a:r>
            <a:endParaRPr sz="1800" baseline="-25462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333940" y="9260306"/>
            <a:ext cx="2165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30" baseline="-25462" dirty="0">
                <a:latin typeface="Times New Roman"/>
                <a:cs typeface="Times New Roman"/>
              </a:rPr>
              <a:t>0</a:t>
            </a:r>
            <a:r>
              <a:rPr sz="1200" spc="20" dirty="0">
                <a:latin typeface="Symbol"/>
                <a:cs typeface="Symbol"/>
              </a:rPr>
              <a:t>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980689" y="9331800"/>
            <a:ext cx="3009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22" baseline="25462" dirty="0">
                <a:latin typeface="Symbol"/>
                <a:cs typeface="Symbol"/>
              </a:rPr>
              <a:t></a:t>
            </a:r>
            <a:r>
              <a:rPr sz="1200" spc="15" dirty="0">
                <a:latin typeface="Symbol"/>
                <a:cs typeface="Symbol"/>
              </a:rPr>
              <a:t></a:t>
            </a:r>
            <a:r>
              <a:rPr sz="1200" spc="15" dirty="0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611104" y="9331800"/>
            <a:ext cx="2882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Symbol"/>
                <a:cs typeface="Symbol"/>
              </a:rPr>
              <a:t></a:t>
            </a:r>
            <a:r>
              <a:rPr sz="1200" spc="-20" dirty="0">
                <a:latin typeface="Times New Roman"/>
                <a:cs typeface="Times New Roman"/>
              </a:rPr>
              <a:t>1</a:t>
            </a:r>
            <a:r>
              <a:rPr sz="1800" spc="-30" baseline="25462" dirty="0">
                <a:latin typeface="Symbol"/>
                <a:cs typeface="Symbol"/>
              </a:rPr>
              <a:t></a:t>
            </a:r>
            <a:endParaRPr sz="1800" baseline="25462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006089" y="9368313"/>
            <a:ext cx="5194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7040" algn="l"/>
              </a:tabLst>
            </a:pPr>
            <a:r>
              <a:rPr sz="1200" dirty="0">
                <a:latin typeface="Symbol"/>
                <a:cs typeface="Symbol"/>
              </a:rPr>
              <a:t></a:t>
            </a:r>
            <a:r>
              <a:rPr sz="1200" dirty="0">
                <a:latin typeface="Times New Roman"/>
                <a:cs typeface="Times New Roman"/>
              </a:rPr>
              <a:t>	</a:t>
            </a:r>
            <a:r>
              <a:rPr sz="1200" dirty="0">
                <a:latin typeface="Symbol"/>
                <a:cs typeface="Symbol"/>
              </a:rPr>
              <a:t>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27919" y="9540954"/>
            <a:ext cx="770255" cy="2755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519430" algn="l"/>
              </a:tabLst>
            </a:pPr>
            <a:r>
              <a:rPr sz="2475" spc="-232" baseline="-30303" dirty="0">
                <a:latin typeface="Symbol"/>
                <a:cs typeface="Symbol"/>
              </a:rPr>
              <a:t></a:t>
            </a:r>
            <a:r>
              <a:rPr sz="2475" spc="-284" baseline="-30303" dirty="0">
                <a:latin typeface="Times New Roman"/>
                <a:cs typeface="Times New Roman"/>
              </a:rPr>
              <a:t> </a:t>
            </a:r>
            <a:r>
              <a:rPr sz="1800" baseline="-37037" dirty="0">
                <a:latin typeface="Symbol"/>
                <a:cs typeface="Symbol"/>
              </a:rPr>
              <a:t></a:t>
            </a:r>
            <a:r>
              <a:rPr sz="1800" spc="-7" baseline="-37037" dirty="0">
                <a:latin typeface="Times New Roman"/>
                <a:cs typeface="Times New Roman"/>
              </a:rPr>
              <a:t> </a:t>
            </a:r>
            <a:r>
              <a:rPr sz="1200" spc="15" dirty="0">
                <a:latin typeface="Symbol"/>
                <a:cs typeface="Symbol"/>
              </a:rPr>
              <a:t></a:t>
            </a:r>
            <a:r>
              <a:rPr sz="1800" spc="22" baseline="4629" dirty="0">
                <a:latin typeface="Times New Roman"/>
                <a:cs typeface="Times New Roman"/>
              </a:rPr>
              <a:t>0	</a:t>
            </a:r>
            <a:r>
              <a:rPr sz="1800" spc="-30" baseline="4629" dirty="0">
                <a:latin typeface="Symbol"/>
                <a:cs typeface="Symbol"/>
              </a:rPr>
              <a:t></a:t>
            </a:r>
            <a:r>
              <a:rPr sz="1800" spc="-30" baseline="4629" dirty="0">
                <a:latin typeface="Times New Roman"/>
                <a:cs typeface="Times New Roman"/>
              </a:rPr>
              <a:t>1</a:t>
            </a:r>
            <a:r>
              <a:rPr sz="1200" spc="-20" dirty="0">
                <a:latin typeface="Symbol"/>
                <a:cs typeface="Symbol"/>
              </a:rPr>
              <a:t>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674277" y="9742913"/>
            <a:ext cx="9232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91160" algn="l"/>
                <a:tab pos="707390" algn="l"/>
              </a:tabLst>
            </a:pPr>
            <a:r>
              <a:rPr sz="1050" baseline="3968" dirty="0">
                <a:latin typeface="Times New Roman"/>
                <a:cs typeface="Times New Roman"/>
              </a:rPr>
              <a:t>270	</a:t>
            </a:r>
            <a:r>
              <a:rPr sz="1200" spc="10" dirty="0">
                <a:latin typeface="Symbol"/>
                <a:cs typeface="Symbol"/>
              </a:rPr>
              <a:t></a:t>
            </a:r>
            <a:r>
              <a:rPr sz="1800" spc="15" baseline="-25462" dirty="0">
                <a:latin typeface="Times New Roman"/>
                <a:cs typeface="Times New Roman"/>
              </a:rPr>
              <a:t>1	</a:t>
            </a:r>
            <a:r>
              <a:rPr sz="1800" baseline="-25462" dirty="0">
                <a:latin typeface="Times New Roman"/>
                <a:cs typeface="Times New Roman"/>
              </a:rPr>
              <a:t>0</a:t>
            </a:r>
            <a:r>
              <a:rPr sz="1800" spc="-37" baseline="-25462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Symbol"/>
                <a:cs typeface="Symbol"/>
              </a:rPr>
              <a:t>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280795" y="9368313"/>
            <a:ext cx="844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ymbol"/>
                <a:cs typeface="Symbol"/>
              </a:rPr>
              <a:t>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789506" y="9368313"/>
            <a:ext cx="844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ymbol"/>
                <a:cs typeface="Symbol"/>
              </a:rPr>
              <a:t>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097027" y="9540954"/>
            <a:ext cx="708660" cy="2755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529590" algn="l"/>
              </a:tabLst>
            </a:pPr>
            <a:r>
              <a:rPr sz="2475" spc="-232" baseline="-30303" dirty="0">
                <a:latin typeface="Symbol"/>
                <a:cs typeface="Symbol"/>
              </a:rPr>
              <a:t></a:t>
            </a:r>
            <a:r>
              <a:rPr sz="2475" spc="-284" baseline="-30303" dirty="0">
                <a:latin typeface="Times New Roman"/>
                <a:cs typeface="Times New Roman"/>
              </a:rPr>
              <a:t> </a:t>
            </a:r>
            <a:r>
              <a:rPr sz="1800" baseline="-37037" dirty="0">
                <a:latin typeface="Symbol"/>
                <a:cs typeface="Symbol"/>
              </a:rPr>
              <a:t></a:t>
            </a:r>
            <a:r>
              <a:rPr sz="1800" spc="-7" baseline="-37037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Symbol"/>
                <a:cs typeface="Symbol"/>
              </a:rPr>
              <a:t></a:t>
            </a:r>
            <a:r>
              <a:rPr sz="1800" spc="15" baseline="4629" dirty="0">
                <a:latin typeface="Times New Roman"/>
                <a:cs typeface="Times New Roman"/>
              </a:rPr>
              <a:t>1	</a:t>
            </a:r>
            <a:r>
              <a:rPr sz="1800" spc="30" baseline="4629" dirty="0">
                <a:latin typeface="Times New Roman"/>
                <a:cs typeface="Times New Roman"/>
              </a:rPr>
              <a:t>0</a:t>
            </a:r>
            <a:r>
              <a:rPr sz="1200" spc="20" dirty="0">
                <a:latin typeface="Symbol"/>
                <a:cs typeface="Symbol"/>
              </a:rPr>
              <a:t>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956215" y="9742913"/>
            <a:ext cx="5689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91160" algn="l"/>
              </a:tabLst>
            </a:pPr>
            <a:r>
              <a:rPr sz="1050" baseline="3968" dirty="0">
                <a:latin typeface="Times New Roman"/>
                <a:cs typeface="Times New Roman"/>
              </a:rPr>
              <a:t>360	</a:t>
            </a:r>
            <a:r>
              <a:rPr sz="1200" spc="15" dirty="0">
                <a:latin typeface="Symbol"/>
                <a:cs typeface="Symbol"/>
              </a:rPr>
              <a:t></a:t>
            </a:r>
            <a:r>
              <a:rPr sz="1800" spc="22" baseline="-25462" dirty="0">
                <a:latin typeface="Times New Roman"/>
                <a:cs typeface="Times New Roman"/>
              </a:rPr>
              <a:t>0</a:t>
            </a:r>
            <a:endParaRPr sz="1800" baseline="-25462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587887" y="9742913"/>
            <a:ext cx="21780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37" baseline="-25462" dirty="0">
                <a:latin typeface="Times New Roman"/>
                <a:cs typeface="Times New Roman"/>
              </a:rPr>
              <a:t>1</a:t>
            </a:r>
            <a:r>
              <a:rPr sz="1200" spc="25" dirty="0">
                <a:latin typeface="Symbol"/>
                <a:cs typeface="Symbol"/>
              </a:rPr>
              <a:t>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053321" y="9850913"/>
            <a:ext cx="5194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7040" algn="l"/>
              </a:tabLst>
            </a:pPr>
            <a:r>
              <a:rPr sz="1200" dirty="0">
                <a:latin typeface="Symbol"/>
                <a:cs typeface="Symbol"/>
              </a:rPr>
              <a:t></a:t>
            </a:r>
            <a:r>
              <a:rPr sz="1200" dirty="0">
                <a:latin typeface="Times New Roman"/>
                <a:cs typeface="Times New Roman"/>
              </a:rPr>
              <a:t>	</a:t>
            </a:r>
            <a:r>
              <a:rPr sz="1200" dirty="0">
                <a:latin typeface="Symbol"/>
                <a:cs typeface="Symbol"/>
              </a:rPr>
              <a:t>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335157" y="9850913"/>
            <a:ext cx="44513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3380" algn="l"/>
              </a:tabLst>
            </a:pPr>
            <a:r>
              <a:rPr sz="1200" dirty="0">
                <a:latin typeface="Symbol"/>
                <a:cs typeface="Symbol"/>
              </a:rPr>
              <a:t></a:t>
            </a:r>
            <a:r>
              <a:rPr sz="1200" dirty="0">
                <a:latin typeface="Times New Roman"/>
                <a:cs typeface="Times New Roman"/>
              </a:rPr>
              <a:t>	</a:t>
            </a:r>
            <a:r>
              <a:rPr sz="1200" dirty="0">
                <a:latin typeface="Symbol"/>
                <a:cs typeface="Symbol"/>
              </a:rPr>
              <a:t></a:t>
            </a:r>
            <a:endParaRPr sz="120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810209"/>
            <a:ext cx="5757545" cy="549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431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Maka dengan </a:t>
            </a:r>
            <a:r>
              <a:rPr sz="1200" dirty="0">
                <a:latin typeface="Times New Roman"/>
                <a:cs typeface="Times New Roman"/>
              </a:rPr>
              <a:t>mengalikan titik-titik </a:t>
            </a:r>
            <a:r>
              <a:rPr sz="1200" spc="-5" dirty="0">
                <a:latin typeface="Times New Roman"/>
                <a:cs typeface="Times New Roman"/>
              </a:rPr>
              <a:t>segitiga </a:t>
            </a:r>
            <a:r>
              <a:rPr sz="1200" dirty="0">
                <a:latin typeface="Times New Roman"/>
                <a:cs typeface="Times New Roman"/>
              </a:rPr>
              <a:t>tersebut </a:t>
            </a:r>
            <a:r>
              <a:rPr sz="1200" spc="-10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matriks </a:t>
            </a:r>
            <a:r>
              <a:rPr sz="1200" spc="-5" dirty="0">
                <a:latin typeface="Times New Roman"/>
                <a:cs typeface="Times New Roman"/>
              </a:rPr>
              <a:t>transformasi </a:t>
            </a:r>
            <a:r>
              <a:rPr sz="1200" spc="-10" dirty="0">
                <a:latin typeface="Times New Roman"/>
                <a:cs typeface="Times New Roman"/>
              </a:rPr>
              <a:t>yang  </a:t>
            </a:r>
            <a:r>
              <a:rPr sz="1200" spc="-5" dirty="0">
                <a:latin typeface="Times New Roman"/>
                <a:cs typeface="Times New Roman"/>
              </a:rPr>
              <a:t>sesuai, </a:t>
            </a:r>
            <a:r>
              <a:rPr sz="1200" dirty="0">
                <a:latin typeface="Times New Roman"/>
                <a:cs typeface="Times New Roman"/>
              </a:rPr>
              <a:t>maka akan </a:t>
            </a:r>
            <a:r>
              <a:rPr sz="1200" spc="-5" dirty="0">
                <a:latin typeface="Times New Roman"/>
                <a:cs typeface="Times New Roman"/>
              </a:rPr>
              <a:t>diperoleh </a:t>
            </a:r>
            <a:r>
              <a:rPr sz="1200" dirty="0">
                <a:latin typeface="Times New Roman"/>
                <a:cs typeface="Times New Roman"/>
              </a:rPr>
              <a:t>hasil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digambarkan </a:t>
            </a:r>
            <a:r>
              <a:rPr sz="1200" spc="-5" dirty="0">
                <a:latin typeface="Times New Roman"/>
                <a:cs typeface="Times New Roman"/>
              </a:rPr>
              <a:t>sebagai berikut: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36239" y="4102100"/>
            <a:ext cx="1685289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Times New Roman"/>
                <a:cs typeface="Times New Roman"/>
              </a:rPr>
              <a:t>Gambar 4.2 </a:t>
            </a:r>
            <a:r>
              <a:rPr sz="1100" b="1" spc="-10" dirty="0">
                <a:latin typeface="Times New Roman"/>
                <a:cs typeface="Times New Roman"/>
              </a:rPr>
              <a:t>Ilustrasi</a:t>
            </a:r>
            <a:r>
              <a:rPr sz="1100" b="1" spc="-15" dirty="0">
                <a:latin typeface="Times New Roman"/>
                <a:cs typeface="Times New Roman"/>
              </a:rPr>
              <a:t> </a:t>
            </a:r>
            <a:r>
              <a:rPr sz="1100" b="1" spc="-5" dirty="0">
                <a:latin typeface="Times New Roman"/>
                <a:cs typeface="Times New Roman"/>
              </a:rPr>
              <a:t>Rotasi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700" y="4699000"/>
            <a:ext cx="5760085" cy="47879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43700"/>
              </a:lnSpc>
              <a:spcBef>
                <a:spcPts val="90"/>
              </a:spcBef>
            </a:pPr>
            <a:r>
              <a:rPr sz="1200" b="1" spc="-5" dirty="0">
                <a:latin typeface="Times New Roman"/>
                <a:cs typeface="Times New Roman"/>
              </a:rPr>
              <a:t>Contoh </a:t>
            </a:r>
            <a:r>
              <a:rPr sz="1200" b="1" dirty="0">
                <a:latin typeface="Times New Roman"/>
                <a:cs typeface="Times New Roman"/>
              </a:rPr>
              <a:t>2. </a:t>
            </a:r>
            <a:r>
              <a:rPr sz="1200" spc="-5" dirty="0">
                <a:latin typeface="Times New Roman"/>
                <a:cs typeface="Times New Roman"/>
              </a:rPr>
              <a:t>Untuk menggambarkan </a:t>
            </a:r>
            <a:r>
              <a:rPr sz="1200" spc="-10" dirty="0">
                <a:latin typeface="Times New Roman"/>
                <a:cs typeface="Times New Roman"/>
              </a:rPr>
              <a:t>rotasi </a:t>
            </a:r>
            <a:r>
              <a:rPr sz="1200" dirty="0">
                <a:latin typeface="Times New Roman"/>
                <a:cs typeface="Times New Roman"/>
              </a:rPr>
              <a:t>suatu </a:t>
            </a:r>
            <a:r>
              <a:rPr sz="1200" spc="-5" dirty="0">
                <a:latin typeface="Times New Roman"/>
                <a:cs typeface="Times New Roman"/>
              </a:rPr>
              <a:t>objek berupa segitiga dengan </a:t>
            </a:r>
            <a:r>
              <a:rPr sz="1200" dirty="0">
                <a:latin typeface="Times New Roman"/>
                <a:cs typeface="Times New Roman"/>
              </a:rPr>
              <a:t>koordinat  </a:t>
            </a:r>
            <a:r>
              <a:rPr sz="1200" spc="-5" dirty="0">
                <a:latin typeface="Times New Roman"/>
                <a:cs typeface="Times New Roman"/>
              </a:rPr>
              <a:t>A(10,10), B(30,10) </a:t>
            </a:r>
            <a:r>
              <a:rPr sz="1200" dirty="0">
                <a:latin typeface="Times New Roman"/>
                <a:cs typeface="Times New Roman"/>
              </a:rPr>
              <a:t>dan C(10,30) dengan </a:t>
            </a:r>
            <a:r>
              <a:rPr sz="1200" spc="-5" dirty="0">
                <a:latin typeface="Times New Roman"/>
                <a:cs typeface="Times New Roman"/>
              </a:rPr>
              <a:t>sudut </a:t>
            </a:r>
            <a:r>
              <a:rPr sz="1200" dirty="0">
                <a:latin typeface="Times New Roman"/>
                <a:cs typeface="Times New Roman"/>
              </a:rPr>
              <a:t>rotasi 300° </a:t>
            </a:r>
            <a:r>
              <a:rPr sz="1200" spc="-5" dirty="0">
                <a:latin typeface="Times New Roman"/>
                <a:cs typeface="Times New Roman"/>
              </a:rPr>
              <a:t>terhadap </a:t>
            </a:r>
            <a:r>
              <a:rPr sz="1200" dirty="0">
                <a:latin typeface="Times New Roman"/>
                <a:cs typeface="Times New Roman"/>
              </a:rPr>
              <a:t>titik </a:t>
            </a:r>
            <a:r>
              <a:rPr sz="1200" spc="-5" dirty="0">
                <a:latin typeface="Times New Roman"/>
                <a:cs typeface="Times New Roman"/>
              </a:rPr>
              <a:t>pusat </a:t>
            </a:r>
            <a:r>
              <a:rPr sz="1200" dirty="0">
                <a:latin typeface="Times New Roman"/>
                <a:cs typeface="Times New Roman"/>
              </a:rPr>
              <a:t>cartesian  (10,10), dilakukan </a:t>
            </a:r>
            <a:r>
              <a:rPr sz="1200" spc="-10" dirty="0">
                <a:latin typeface="Times New Roman"/>
                <a:cs typeface="Times New Roman"/>
              </a:rPr>
              <a:t>dengan </a:t>
            </a:r>
            <a:r>
              <a:rPr sz="1200" spc="-5" dirty="0">
                <a:latin typeface="Times New Roman"/>
                <a:cs typeface="Times New Roman"/>
              </a:rPr>
              <a:t>menghitung </a:t>
            </a:r>
            <a:r>
              <a:rPr sz="1200" dirty="0">
                <a:latin typeface="Times New Roman"/>
                <a:cs typeface="Times New Roman"/>
              </a:rPr>
              <a:t>koordinat </a:t>
            </a:r>
            <a:r>
              <a:rPr sz="1200" spc="-5" dirty="0">
                <a:latin typeface="Times New Roman"/>
                <a:cs typeface="Times New Roman"/>
              </a:rPr>
              <a:t>hasil </a:t>
            </a:r>
            <a:r>
              <a:rPr sz="1200" dirty="0">
                <a:latin typeface="Times New Roman"/>
                <a:cs typeface="Times New Roman"/>
              </a:rPr>
              <a:t>rotasi tiap titik satu </a:t>
            </a:r>
            <a:r>
              <a:rPr sz="1200" spc="-5" dirty="0">
                <a:latin typeface="Times New Roman"/>
                <a:cs typeface="Times New Roman"/>
              </a:rPr>
              <a:t>demi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satu.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Jawab: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Titik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x’= xp+(x - xp) cos </a:t>
            </a:r>
            <a:r>
              <a:rPr sz="1200" spc="-430" dirty="0">
                <a:latin typeface="Times New Roman"/>
                <a:cs typeface="Times New Roman"/>
              </a:rPr>
              <a:t>ɵ</a:t>
            </a:r>
            <a:r>
              <a:rPr sz="1200" spc="3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- </a:t>
            </a:r>
            <a:r>
              <a:rPr sz="1200" spc="10" dirty="0">
                <a:latin typeface="Times New Roman"/>
                <a:cs typeface="Times New Roman"/>
              </a:rPr>
              <a:t>(y </a:t>
            </a:r>
            <a:r>
              <a:rPr sz="1200" dirty="0">
                <a:latin typeface="Times New Roman"/>
                <a:cs typeface="Times New Roman"/>
              </a:rPr>
              <a:t>- </a:t>
            </a:r>
            <a:r>
              <a:rPr sz="1200" spc="-10" dirty="0">
                <a:latin typeface="Times New Roman"/>
                <a:cs typeface="Times New Roman"/>
              </a:rPr>
              <a:t>yp) </a:t>
            </a:r>
            <a:r>
              <a:rPr sz="1200" spc="-5" dirty="0">
                <a:latin typeface="Times New Roman"/>
                <a:cs typeface="Times New Roman"/>
              </a:rPr>
              <a:t>sin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430" dirty="0">
                <a:latin typeface="Times New Roman"/>
                <a:cs typeface="Times New Roman"/>
              </a:rPr>
              <a:t>ɵ</a:t>
            </a:r>
            <a:endParaRPr sz="1200">
              <a:latin typeface="Times New Roman"/>
              <a:cs typeface="Times New Roman"/>
            </a:endParaRPr>
          </a:p>
          <a:p>
            <a:pPr marL="127000">
              <a:lnSpc>
                <a:spcPct val="100000"/>
              </a:lnSpc>
              <a:spcBef>
                <a:spcPts val="940"/>
              </a:spcBef>
            </a:pPr>
            <a:r>
              <a:rPr sz="1200" spc="-5" dirty="0">
                <a:latin typeface="Times New Roman"/>
                <a:cs typeface="Times New Roman"/>
              </a:rPr>
              <a:t>=10+(10-10)*0.9 </a:t>
            </a:r>
            <a:r>
              <a:rPr sz="1200" dirty="0">
                <a:latin typeface="Times New Roman"/>
                <a:cs typeface="Times New Roman"/>
              </a:rPr>
              <a:t>– </a:t>
            </a:r>
            <a:r>
              <a:rPr sz="1200" spc="-5" dirty="0">
                <a:latin typeface="Times New Roman"/>
                <a:cs typeface="Times New Roman"/>
              </a:rPr>
              <a:t>(10-10)*0.5 </a:t>
            </a:r>
            <a:r>
              <a:rPr sz="1200" dirty="0">
                <a:latin typeface="Times New Roman"/>
                <a:cs typeface="Times New Roman"/>
              </a:rPr>
              <a:t>=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10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1200" spc="-10" dirty="0">
                <a:latin typeface="Times New Roman"/>
                <a:cs typeface="Times New Roman"/>
              </a:rPr>
              <a:t>y’= </a:t>
            </a:r>
            <a:r>
              <a:rPr sz="1200" spc="-5" dirty="0">
                <a:latin typeface="Times New Roman"/>
                <a:cs typeface="Times New Roman"/>
              </a:rPr>
              <a:t>yp+(x </a:t>
            </a:r>
            <a:r>
              <a:rPr sz="1200" dirty="0">
                <a:latin typeface="Times New Roman"/>
                <a:cs typeface="Times New Roman"/>
              </a:rPr>
              <a:t>- xp) </a:t>
            </a:r>
            <a:r>
              <a:rPr sz="1200" spc="-5" dirty="0">
                <a:latin typeface="Times New Roman"/>
                <a:cs typeface="Times New Roman"/>
              </a:rPr>
              <a:t>sin </a:t>
            </a:r>
            <a:r>
              <a:rPr sz="1200" spc="-430" dirty="0">
                <a:latin typeface="Times New Roman"/>
                <a:cs typeface="Times New Roman"/>
              </a:rPr>
              <a:t>ɵ</a:t>
            </a:r>
            <a:r>
              <a:rPr sz="1200" spc="5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+ </a:t>
            </a:r>
            <a:r>
              <a:rPr sz="1200" spc="10" dirty="0">
                <a:latin typeface="Times New Roman"/>
                <a:cs typeface="Times New Roman"/>
              </a:rPr>
              <a:t>(y </a:t>
            </a:r>
            <a:r>
              <a:rPr sz="1200" dirty="0">
                <a:latin typeface="Times New Roman"/>
                <a:cs typeface="Times New Roman"/>
              </a:rPr>
              <a:t>- </a:t>
            </a:r>
            <a:r>
              <a:rPr sz="1200" spc="-10" dirty="0">
                <a:latin typeface="Times New Roman"/>
                <a:cs typeface="Times New Roman"/>
              </a:rPr>
              <a:t>yp) </a:t>
            </a:r>
            <a:r>
              <a:rPr sz="1200" dirty="0">
                <a:latin typeface="Times New Roman"/>
                <a:cs typeface="Times New Roman"/>
              </a:rPr>
              <a:t>cos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430" dirty="0">
                <a:latin typeface="Times New Roman"/>
                <a:cs typeface="Times New Roman"/>
              </a:rPr>
              <a:t>ɵ</a:t>
            </a:r>
            <a:endParaRPr sz="1200">
              <a:latin typeface="Times New Roman"/>
              <a:cs typeface="Times New Roman"/>
            </a:endParaRPr>
          </a:p>
          <a:p>
            <a:pPr marL="127000">
              <a:lnSpc>
                <a:spcPct val="100000"/>
              </a:lnSpc>
              <a:spcBef>
                <a:spcPts val="940"/>
              </a:spcBef>
            </a:pPr>
            <a:r>
              <a:rPr sz="1200" dirty="0">
                <a:latin typeface="Times New Roman"/>
                <a:cs typeface="Times New Roman"/>
              </a:rPr>
              <a:t>= </a:t>
            </a:r>
            <a:r>
              <a:rPr sz="1200" spc="-5" dirty="0">
                <a:latin typeface="Times New Roman"/>
                <a:cs typeface="Times New Roman"/>
              </a:rPr>
              <a:t>10+(10-10)*0.5 </a:t>
            </a:r>
            <a:r>
              <a:rPr sz="1200" dirty="0">
                <a:latin typeface="Times New Roman"/>
                <a:cs typeface="Times New Roman"/>
              </a:rPr>
              <a:t>– </a:t>
            </a:r>
            <a:r>
              <a:rPr sz="1200" spc="-5" dirty="0">
                <a:latin typeface="Times New Roman"/>
                <a:cs typeface="Times New Roman"/>
              </a:rPr>
              <a:t>(10-10)*0.9 </a:t>
            </a:r>
            <a:r>
              <a:rPr sz="1200" dirty="0">
                <a:latin typeface="Times New Roman"/>
                <a:cs typeface="Times New Roman"/>
              </a:rPr>
              <a:t>= 10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1200" dirty="0">
                <a:latin typeface="Times New Roman"/>
                <a:cs typeface="Times New Roman"/>
              </a:rPr>
              <a:t>Titik</a:t>
            </a:r>
            <a:r>
              <a:rPr sz="1200" spc="-5" dirty="0">
                <a:latin typeface="Times New Roman"/>
                <a:cs typeface="Times New Roman"/>
              </a:rPr>
              <a:t> A’(10,10)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5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Titik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1200" dirty="0">
                <a:latin typeface="Times New Roman"/>
                <a:cs typeface="Times New Roman"/>
              </a:rPr>
              <a:t>x’= xp+(x - xp) cos </a:t>
            </a:r>
            <a:r>
              <a:rPr sz="1200" spc="-430" dirty="0">
                <a:latin typeface="Times New Roman"/>
                <a:cs typeface="Times New Roman"/>
              </a:rPr>
              <a:t>ɵ</a:t>
            </a:r>
            <a:r>
              <a:rPr sz="1200" spc="6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- </a:t>
            </a:r>
            <a:r>
              <a:rPr sz="1200" spc="10" dirty="0">
                <a:latin typeface="Times New Roman"/>
                <a:cs typeface="Times New Roman"/>
              </a:rPr>
              <a:t>(y </a:t>
            </a:r>
            <a:r>
              <a:rPr sz="1200" dirty="0">
                <a:latin typeface="Times New Roman"/>
                <a:cs typeface="Times New Roman"/>
              </a:rPr>
              <a:t>- </a:t>
            </a:r>
            <a:r>
              <a:rPr sz="1200" spc="-10" dirty="0">
                <a:latin typeface="Times New Roman"/>
                <a:cs typeface="Times New Roman"/>
              </a:rPr>
              <a:t>yp) </a:t>
            </a:r>
            <a:r>
              <a:rPr sz="1200" spc="-5" dirty="0">
                <a:latin typeface="Times New Roman"/>
                <a:cs typeface="Times New Roman"/>
              </a:rPr>
              <a:t>sin</a:t>
            </a:r>
            <a:r>
              <a:rPr sz="1200" spc="-110" dirty="0">
                <a:latin typeface="Times New Roman"/>
                <a:cs typeface="Times New Roman"/>
              </a:rPr>
              <a:t> </a:t>
            </a:r>
            <a:r>
              <a:rPr sz="1200" spc="-430" dirty="0">
                <a:latin typeface="Times New Roman"/>
                <a:cs typeface="Times New Roman"/>
              </a:rPr>
              <a:t>ɵ</a:t>
            </a:r>
            <a:endParaRPr sz="1200">
              <a:latin typeface="Times New Roman"/>
              <a:cs typeface="Times New Roman"/>
            </a:endParaRPr>
          </a:p>
          <a:p>
            <a:pPr marL="127000">
              <a:lnSpc>
                <a:spcPct val="100000"/>
              </a:lnSpc>
              <a:spcBef>
                <a:spcPts val="940"/>
              </a:spcBef>
            </a:pPr>
            <a:r>
              <a:rPr sz="1200" spc="-5" dirty="0">
                <a:latin typeface="Times New Roman"/>
                <a:cs typeface="Times New Roman"/>
              </a:rPr>
              <a:t>=10+(30-10)*0.9 </a:t>
            </a:r>
            <a:r>
              <a:rPr sz="1200" dirty="0">
                <a:latin typeface="Times New Roman"/>
                <a:cs typeface="Times New Roman"/>
              </a:rPr>
              <a:t>– </a:t>
            </a:r>
            <a:r>
              <a:rPr sz="1200" spc="-5" dirty="0">
                <a:latin typeface="Times New Roman"/>
                <a:cs typeface="Times New Roman"/>
              </a:rPr>
              <a:t>(10-10)*0.5 </a:t>
            </a:r>
            <a:r>
              <a:rPr sz="1200" dirty="0">
                <a:latin typeface="Times New Roman"/>
                <a:cs typeface="Times New Roman"/>
              </a:rPr>
              <a:t>=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28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1200" spc="-10" dirty="0">
                <a:latin typeface="Times New Roman"/>
                <a:cs typeface="Times New Roman"/>
              </a:rPr>
              <a:t>y’= </a:t>
            </a:r>
            <a:r>
              <a:rPr sz="1200" spc="-5" dirty="0">
                <a:latin typeface="Times New Roman"/>
                <a:cs typeface="Times New Roman"/>
              </a:rPr>
              <a:t>yp+(x </a:t>
            </a:r>
            <a:r>
              <a:rPr sz="1200" dirty="0">
                <a:latin typeface="Times New Roman"/>
                <a:cs typeface="Times New Roman"/>
              </a:rPr>
              <a:t>- xp) </a:t>
            </a:r>
            <a:r>
              <a:rPr sz="1200" spc="-5" dirty="0">
                <a:latin typeface="Times New Roman"/>
                <a:cs typeface="Times New Roman"/>
              </a:rPr>
              <a:t>sin </a:t>
            </a:r>
            <a:r>
              <a:rPr sz="1200" spc="-430" dirty="0">
                <a:latin typeface="Times New Roman"/>
                <a:cs typeface="Times New Roman"/>
              </a:rPr>
              <a:t>ɵ</a:t>
            </a:r>
            <a:r>
              <a:rPr sz="1200" spc="5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+ </a:t>
            </a:r>
            <a:r>
              <a:rPr sz="1200" spc="10" dirty="0">
                <a:latin typeface="Times New Roman"/>
                <a:cs typeface="Times New Roman"/>
              </a:rPr>
              <a:t>(y </a:t>
            </a:r>
            <a:r>
              <a:rPr sz="1200" dirty="0">
                <a:latin typeface="Times New Roman"/>
                <a:cs typeface="Times New Roman"/>
              </a:rPr>
              <a:t>- </a:t>
            </a:r>
            <a:r>
              <a:rPr sz="1200" spc="-10" dirty="0">
                <a:latin typeface="Times New Roman"/>
                <a:cs typeface="Times New Roman"/>
              </a:rPr>
              <a:t>yp) </a:t>
            </a:r>
            <a:r>
              <a:rPr sz="1200" dirty="0">
                <a:latin typeface="Times New Roman"/>
                <a:cs typeface="Times New Roman"/>
              </a:rPr>
              <a:t>cos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430" dirty="0">
                <a:latin typeface="Times New Roman"/>
                <a:cs typeface="Times New Roman"/>
              </a:rPr>
              <a:t>ɵ</a:t>
            </a:r>
            <a:endParaRPr sz="1200">
              <a:latin typeface="Times New Roman"/>
              <a:cs typeface="Times New Roman"/>
            </a:endParaRPr>
          </a:p>
          <a:p>
            <a:pPr marL="127000">
              <a:lnSpc>
                <a:spcPct val="100000"/>
              </a:lnSpc>
              <a:spcBef>
                <a:spcPts val="940"/>
              </a:spcBef>
            </a:pPr>
            <a:r>
              <a:rPr sz="1200" dirty="0">
                <a:latin typeface="Times New Roman"/>
                <a:cs typeface="Times New Roman"/>
              </a:rPr>
              <a:t>= </a:t>
            </a:r>
            <a:r>
              <a:rPr sz="1200" spc="-5" dirty="0">
                <a:latin typeface="Times New Roman"/>
                <a:cs typeface="Times New Roman"/>
              </a:rPr>
              <a:t>10+(30-10)*0.5 </a:t>
            </a:r>
            <a:r>
              <a:rPr sz="1200" dirty="0">
                <a:latin typeface="Times New Roman"/>
                <a:cs typeface="Times New Roman"/>
              </a:rPr>
              <a:t>– </a:t>
            </a:r>
            <a:r>
              <a:rPr sz="1200" spc="-5" dirty="0">
                <a:latin typeface="Times New Roman"/>
                <a:cs typeface="Times New Roman"/>
              </a:rPr>
              <a:t>(10-10)*0.9 </a:t>
            </a:r>
            <a:r>
              <a:rPr sz="1200" dirty="0">
                <a:latin typeface="Times New Roman"/>
                <a:cs typeface="Times New Roman"/>
              </a:rPr>
              <a:t>= 20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37472" y="1567192"/>
            <a:ext cx="2285923" cy="23341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69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70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901700" y="886409"/>
            <a:ext cx="957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Titik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B’(28,20)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1490827"/>
            <a:ext cx="464820" cy="510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Titik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1200" dirty="0">
                <a:latin typeface="Times New Roman"/>
                <a:cs typeface="Times New Roman"/>
              </a:rPr>
              <a:t>x’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58900" y="1793037"/>
            <a:ext cx="2301875" cy="1115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= xp+(x - xp) cos </a:t>
            </a:r>
            <a:r>
              <a:rPr sz="1200" spc="-430" dirty="0">
                <a:latin typeface="Times New Roman"/>
                <a:cs typeface="Times New Roman"/>
              </a:rPr>
              <a:t>ɵ</a:t>
            </a:r>
            <a:r>
              <a:rPr sz="1200" spc="6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- </a:t>
            </a:r>
            <a:r>
              <a:rPr sz="1200" spc="10" dirty="0">
                <a:latin typeface="Times New Roman"/>
                <a:cs typeface="Times New Roman"/>
              </a:rPr>
              <a:t>(y </a:t>
            </a:r>
            <a:r>
              <a:rPr sz="1200" dirty="0">
                <a:latin typeface="Times New Roman"/>
                <a:cs typeface="Times New Roman"/>
              </a:rPr>
              <a:t>- </a:t>
            </a:r>
            <a:r>
              <a:rPr sz="1200" spc="-10" dirty="0">
                <a:latin typeface="Times New Roman"/>
                <a:cs typeface="Times New Roman"/>
              </a:rPr>
              <a:t>yp) </a:t>
            </a:r>
            <a:r>
              <a:rPr sz="1200" spc="-5" dirty="0">
                <a:latin typeface="Times New Roman"/>
                <a:cs typeface="Times New Roman"/>
              </a:rPr>
              <a:t>sin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spc="-430" dirty="0">
                <a:latin typeface="Times New Roman"/>
                <a:cs typeface="Times New Roman"/>
              </a:rPr>
              <a:t>ɵ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1200" spc="-5" dirty="0">
                <a:latin typeface="Times New Roman"/>
                <a:cs typeface="Times New Roman"/>
              </a:rPr>
              <a:t>=10+(10-10)*0.9 </a:t>
            </a:r>
            <a:r>
              <a:rPr sz="1200" dirty="0">
                <a:latin typeface="Times New Roman"/>
                <a:cs typeface="Times New Roman"/>
              </a:rPr>
              <a:t>– </a:t>
            </a:r>
            <a:r>
              <a:rPr sz="1200" spc="-5" dirty="0">
                <a:latin typeface="Times New Roman"/>
                <a:cs typeface="Times New Roman"/>
              </a:rPr>
              <a:t>(30-10)*0.5 </a:t>
            </a:r>
            <a:r>
              <a:rPr sz="1200" dirty="0">
                <a:latin typeface="Times New Roman"/>
                <a:cs typeface="Times New Roman"/>
              </a:rPr>
              <a:t>=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1200" dirty="0">
                <a:latin typeface="Times New Roman"/>
                <a:cs typeface="Times New Roman"/>
              </a:rPr>
              <a:t>= </a:t>
            </a:r>
            <a:r>
              <a:rPr sz="1200" spc="-10" dirty="0">
                <a:latin typeface="Times New Roman"/>
                <a:cs typeface="Times New Roman"/>
              </a:rPr>
              <a:t>yp+(x </a:t>
            </a:r>
            <a:r>
              <a:rPr sz="1200" dirty="0">
                <a:latin typeface="Times New Roman"/>
                <a:cs typeface="Times New Roman"/>
              </a:rPr>
              <a:t>- xp) </a:t>
            </a:r>
            <a:r>
              <a:rPr sz="1200" spc="-5" dirty="0">
                <a:latin typeface="Times New Roman"/>
                <a:cs typeface="Times New Roman"/>
              </a:rPr>
              <a:t>sin </a:t>
            </a:r>
            <a:r>
              <a:rPr sz="1200" spc="-430" dirty="0">
                <a:latin typeface="Times New Roman"/>
                <a:cs typeface="Times New Roman"/>
              </a:rPr>
              <a:t>ɵ</a:t>
            </a:r>
            <a:r>
              <a:rPr sz="1200" spc="5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+ </a:t>
            </a:r>
            <a:r>
              <a:rPr sz="1200" spc="10" dirty="0">
                <a:latin typeface="Times New Roman"/>
                <a:cs typeface="Times New Roman"/>
              </a:rPr>
              <a:t>(y </a:t>
            </a:r>
            <a:r>
              <a:rPr sz="1200" dirty="0">
                <a:latin typeface="Times New Roman"/>
                <a:cs typeface="Times New Roman"/>
              </a:rPr>
              <a:t>- </a:t>
            </a:r>
            <a:r>
              <a:rPr sz="1200" spc="-10" dirty="0">
                <a:latin typeface="Times New Roman"/>
                <a:cs typeface="Times New Roman"/>
              </a:rPr>
              <a:t>yp) </a:t>
            </a:r>
            <a:r>
              <a:rPr sz="1200" dirty="0">
                <a:latin typeface="Times New Roman"/>
                <a:cs typeface="Times New Roman"/>
              </a:rPr>
              <a:t>cos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430" dirty="0">
                <a:latin typeface="Times New Roman"/>
                <a:cs typeface="Times New Roman"/>
              </a:rPr>
              <a:t>ɵ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35"/>
              </a:spcBef>
            </a:pPr>
            <a:r>
              <a:rPr sz="1200" dirty="0">
                <a:latin typeface="Times New Roman"/>
                <a:cs typeface="Times New Roman"/>
              </a:rPr>
              <a:t>= </a:t>
            </a:r>
            <a:r>
              <a:rPr sz="1200" spc="-5" dirty="0">
                <a:latin typeface="Times New Roman"/>
                <a:cs typeface="Times New Roman"/>
              </a:rPr>
              <a:t>10+(10-10)*0.5 </a:t>
            </a:r>
            <a:r>
              <a:rPr sz="1200" dirty="0">
                <a:latin typeface="Times New Roman"/>
                <a:cs typeface="Times New Roman"/>
              </a:rPr>
              <a:t>– </a:t>
            </a:r>
            <a:r>
              <a:rPr sz="1200" spc="-5" dirty="0">
                <a:latin typeface="Times New Roman"/>
                <a:cs typeface="Times New Roman"/>
              </a:rPr>
              <a:t>(30-10)*0.9 </a:t>
            </a:r>
            <a:r>
              <a:rPr sz="1200" dirty="0">
                <a:latin typeface="Times New Roman"/>
                <a:cs typeface="Times New Roman"/>
              </a:rPr>
              <a:t>= 28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1700" y="2397455"/>
            <a:ext cx="1473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Times New Roman"/>
                <a:cs typeface="Times New Roman"/>
              </a:rPr>
              <a:t>y’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4700" y="3001873"/>
            <a:ext cx="6013450" cy="6391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Titik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C’(0,28)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Times New Roman"/>
              <a:cs typeface="Times New Roman"/>
            </a:endParaRPr>
          </a:p>
          <a:p>
            <a:pPr marL="357505" indent="-218440">
              <a:lnSpc>
                <a:spcPct val="100000"/>
              </a:lnSpc>
              <a:buFont typeface="Times New Roman"/>
              <a:buAutoNum type="romanUcPeriod" startAt="5"/>
              <a:tabLst>
                <a:tab pos="358140" algn="l"/>
                <a:tab pos="596900" algn="l"/>
              </a:tabLst>
            </a:pPr>
            <a:r>
              <a:rPr sz="1400" b="1" dirty="0">
                <a:latin typeface="Times New Roman"/>
                <a:cs typeface="Times New Roman"/>
              </a:rPr>
              <a:t>5	</a:t>
            </a:r>
            <a:r>
              <a:rPr sz="1400" b="1" spc="-5" dirty="0">
                <a:latin typeface="Times New Roman"/>
                <a:cs typeface="Times New Roman"/>
              </a:rPr>
              <a:t>Refleksi</a:t>
            </a:r>
            <a:endParaRPr sz="1400">
              <a:latin typeface="Times New Roman"/>
              <a:cs typeface="Times New Roman"/>
            </a:endParaRPr>
          </a:p>
          <a:p>
            <a:pPr marL="139700" marR="132080" indent="228600" algn="just">
              <a:lnSpc>
                <a:spcPct val="143500"/>
              </a:lnSpc>
              <a:spcBef>
                <a:spcPts val="1115"/>
              </a:spcBef>
            </a:pPr>
            <a:r>
              <a:rPr sz="1200" dirty="0">
                <a:latin typeface="Times New Roman"/>
                <a:cs typeface="Times New Roman"/>
              </a:rPr>
              <a:t>Refleksi </a:t>
            </a:r>
            <a:r>
              <a:rPr sz="1200" spc="-5" dirty="0">
                <a:latin typeface="Times New Roman"/>
                <a:cs typeface="Times New Roman"/>
              </a:rPr>
              <a:t>adalah transformasi yang </a:t>
            </a:r>
            <a:r>
              <a:rPr sz="1200" dirty="0">
                <a:latin typeface="Times New Roman"/>
                <a:cs typeface="Times New Roman"/>
              </a:rPr>
              <a:t>membuat mirror </a:t>
            </a:r>
            <a:r>
              <a:rPr sz="1200" spc="-5" dirty="0">
                <a:latin typeface="Times New Roman"/>
                <a:cs typeface="Times New Roman"/>
              </a:rPr>
              <a:t>(pencerminan) dari image </a:t>
            </a:r>
            <a:r>
              <a:rPr sz="1200" dirty="0">
                <a:latin typeface="Times New Roman"/>
                <a:cs typeface="Times New Roman"/>
              </a:rPr>
              <a:t>suatu objek.  </a:t>
            </a:r>
            <a:r>
              <a:rPr sz="1200" spc="-10" dirty="0">
                <a:latin typeface="Times New Roman"/>
                <a:cs typeface="Times New Roman"/>
              </a:rPr>
              <a:t>Image </a:t>
            </a:r>
            <a:r>
              <a:rPr sz="1200" dirty="0">
                <a:latin typeface="Times New Roman"/>
                <a:cs typeface="Times New Roman"/>
              </a:rPr>
              <a:t>mirror untuk refleksi </a:t>
            </a:r>
            <a:r>
              <a:rPr sz="1200" spc="-5" dirty="0">
                <a:latin typeface="Times New Roman"/>
                <a:cs typeface="Times New Roman"/>
              </a:rPr>
              <a:t>2D </a:t>
            </a:r>
            <a:r>
              <a:rPr sz="1200" dirty="0">
                <a:latin typeface="Times New Roman"/>
                <a:cs typeface="Times New Roman"/>
              </a:rPr>
              <a:t>dibuat relatif terhadap </a:t>
            </a:r>
            <a:r>
              <a:rPr sz="1200" spc="-5" dirty="0">
                <a:latin typeface="Times New Roman"/>
                <a:cs typeface="Times New Roman"/>
              </a:rPr>
              <a:t>sumbu </a:t>
            </a:r>
            <a:r>
              <a:rPr sz="1200" dirty="0">
                <a:latin typeface="Times New Roman"/>
                <a:cs typeface="Times New Roman"/>
              </a:rPr>
              <a:t>dari </a:t>
            </a:r>
            <a:r>
              <a:rPr sz="1200" spc="-5" dirty="0">
                <a:latin typeface="Times New Roman"/>
                <a:cs typeface="Times New Roman"/>
              </a:rPr>
              <a:t>refleksi dengan </a:t>
            </a:r>
            <a:r>
              <a:rPr sz="1200" dirty="0">
                <a:latin typeface="Times New Roman"/>
                <a:cs typeface="Times New Roman"/>
              </a:rPr>
              <a:t>memutar  180o terhadap </a:t>
            </a:r>
            <a:r>
              <a:rPr sz="1200" spc="-5" dirty="0">
                <a:latin typeface="Times New Roman"/>
                <a:cs typeface="Times New Roman"/>
              </a:rPr>
              <a:t>refleksi. Sumbu refleksi dapat dipilih pada bidang x,y. </a:t>
            </a:r>
            <a:r>
              <a:rPr sz="1200" dirty="0">
                <a:latin typeface="Times New Roman"/>
                <a:cs typeface="Times New Roman"/>
              </a:rPr>
              <a:t>Refleksi </a:t>
            </a:r>
            <a:r>
              <a:rPr sz="1200" spc="-5" dirty="0">
                <a:latin typeface="Times New Roman"/>
                <a:cs typeface="Times New Roman"/>
              </a:rPr>
              <a:t>terhadap garis  </a:t>
            </a:r>
            <a:r>
              <a:rPr sz="1200" spc="-10" dirty="0">
                <a:latin typeface="Times New Roman"/>
                <a:cs typeface="Times New Roman"/>
              </a:rPr>
              <a:t>y=0, </a:t>
            </a:r>
            <a:r>
              <a:rPr sz="1200" spc="-5" dirty="0">
                <a:latin typeface="Times New Roman"/>
                <a:cs typeface="Times New Roman"/>
              </a:rPr>
              <a:t>yaitu sumbu </a:t>
            </a:r>
            <a:r>
              <a:rPr sz="1200" dirty="0">
                <a:latin typeface="Times New Roman"/>
                <a:cs typeface="Times New Roman"/>
              </a:rPr>
              <a:t>x dinyatakan </a:t>
            </a:r>
            <a:r>
              <a:rPr sz="1200" spc="-5" dirty="0">
                <a:latin typeface="Times New Roman"/>
                <a:cs typeface="Times New Roman"/>
              </a:rPr>
              <a:t>dengan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matriks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50">
              <a:latin typeface="Times New Roman"/>
              <a:cs typeface="Times New Roman"/>
            </a:endParaRPr>
          </a:p>
          <a:p>
            <a:pPr marL="225425" algn="ctr">
              <a:lnSpc>
                <a:spcPts val="1430"/>
              </a:lnSpc>
              <a:spcBef>
                <a:spcPts val="5"/>
              </a:spcBef>
              <a:tabLst>
                <a:tab pos="1083945" algn="l"/>
              </a:tabLst>
            </a:pPr>
            <a:r>
              <a:rPr sz="1800" spc="60" baseline="-30092" dirty="0">
                <a:latin typeface="DejaVu Serif"/>
                <a:cs typeface="DejaVu Serif"/>
              </a:rPr>
              <a:t>𝑅 </a:t>
            </a:r>
            <a:r>
              <a:rPr sz="1800" spc="-15" baseline="-30092" dirty="0">
                <a:latin typeface="DejaVu Serif Condensed"/>
                <a:cs typeface="DejaVu Serif Condensed"/>
              </a:rPr>
              <a:t>=</a:t>
            </a:r>
            <a:r>
              <a:rPr sz="1800" spc="-97" baseline="-30092" dirty="0">
                <a:latin typeface="DejaVu Serif Condensed"/>
                <a:cs typeface="DejaVu Serif Condensed"/>
              </a:rPr>
              <a:t> </a:t>
            </a:r>
            <a:r>
              <a:rPr sz="1800" spc="-397" baseline="-30092" dirty="0">
                <a:latin typeface="DejaVu Serif"/>
                <a:cs typeface="DejaVu Serif"/>
              </a:rPr>
              <a:t>�</a:t>
            </a:r>
            <a:r>
              <a:rPr sz="1200" spc="-265" dirty="0">
                <a:latin typeface="DejaVu Serif"/>
                <a:cs typeface="DejaVu Serif"/>
              </a:rPr>
              <a:t>𝑐𝑜𝑠</a:t>
            </a:r>
            <a:r>
              <a:rPr sz="1200" spc="-175" dirty="0">
                <a:latin typeface="DejaVu Serif"/>
                <a:cs typeface="DejaVu Serif"/>
              </a:rPr>
              <a:t> </a:t>
            </a:r>
            <a:r>
              <a:rPr sz="1200" spc="-90" dirty="0">
                <a:latin typeface="DejaVu Serif"/>
                <a:cs typeface="DejaVu Serif"/>
              </a:rPr>
              <a:t>ɵ	</a:t>
            </a:r>
            <a:r>
              <a:rPr sz="1200" spc="-110" dirty="0">
                <a:latin typeface="DejaVu Serif"/>
                <a:cs typeface="DejaVu Serif"/>
              </a:rPr>
              <a:t>− </a:t>
            </a:r>
            <a:r>
              <a:rPr sz="1200" spc="-180" dirty="0">
                <a:latin typeface="DejaVu Serif"/>
                <a:cs typeface="DejaVu Serif"/>
              </a:rPr>
              <a:t>𝑠𝑖𝑛</a:t>
            </a:r>
            <a:r>
              <a:rPr sz="1200" spc="-245" dirty="0">
                <a:latin typeface="DejaVu Serif"/>
                <a:cs typeface="DejaVu Serif"/>
              </a:rPr>
              <a:t> </a:t>
            </a:r>
            <a:r>
              <a:rPr sz="1200" spc="-370" dirty="0">
                <a:latin typeface="DejaVu Serif"/>
                <a:cs typeface="DejaVu Serif"/>
              </a:rPr>
              <a:t>ɵ</a:t>
            </a:r>
            <a:r>
              <a:rPr sz="1800" spc="-555" baseline="-30092" dirty="0">
                <a:latin typeface="DejaVu Serif"/>
                <a:cs typeface="DejaVu Serif"/>
              </a:rPr>
              <a:t>�</a:t>
            </a:r>
            <a:endParaRPr sz="1800" baseline="-30092">
              <a:latin typeface="DejaVu Serif"/>
              <a:cs typeface="DejaVu Serif"/>
            </a:endParaRPr>
          </a:p>
          <a:p>
            <a:pPr marL="472440" algn="ctr">
              <a:lnSpc>
                <a:spcPts val="1430"/>
              </a:lnSpc>
              <a:tabLst>
                <a:tab pos="1008380" algn="l"/>
              </a:tabLst>
            </a:pPr>
            <a:r>
              <a:rPr sz="1200" spc="-180" dirty="0">
                <a:latin typeface="DejaVu Serif"/>
                <a:cs typeface="DejaVu Serif"/>
              </a:rPr>
              <a:t>𝑠𝑖𝑛</a:t>
            </a:r>
            <a:r>
              <a:rPr sz="1200" spc="-175" dirty="0">
                <a:latin typeface="DejaVu Serif"/>
                <a:cs typeface="DejaVu Serif"/>
              </a:rPr>
              <a:t> </a:t>
            </a:r>
            <a:r>
              <a:rPr sz="1200" spc="-90" dirty="0">
                <a:latin typeface="DejaVu Serif"/>
                <a:cs typeface="DejaVu Serif"/>
              </a:rPr>
              <a:t>ɵ	</a:t>
            </a:r>
            <a:r>
              <a:rPr sz="1200" spc="-140" dirty="0">
                <a:latin typeface="DejaVu Serif"/>
                <a:cs typeface="DejaVu Serif"/>
              </a:rPr>
              <a:t>𝑐𝑜𝑠</a:t>
            </a:r>
            <a:r>
              <a:rPr sz="1200" spc="-160" dirty="0">
                <a:latin typeface="DejaVu Serif"/>
                <a:cs typeface="DejaVu Serif"/>
              </a:rPr>
              <a:t> </a:t>
            </a:r>
            <a:r>
              <a:rPr sz="1200" spc="-90" dirty="0">
                <a:latin typeface="DejaVu Serif"/>
                <a:cs typeface="DejaVu Serif"/>
              </a:rPr>
              <a:t>ɵ</a:t>
            </a:r>
            <a:endParaRPr sz="1200">
              <a:latin typeface="DejaVu Serif"/>
              <a:cs typeface="DejaVu Serif"/>
            </a:endParaRPr>
          </a:p>
          <a:p>
            <a:pPr marL="454025" algn="ctr">
              <a:lnSpc>
                <a:spcPct val="100000"/>
              </a:lnSpc>
              <a:spcBef>
                <a:spcPts val="380"/>
              </a:spcBef>
            </a:pPr>
            <a:r>
              <a:rPr sz="1200" dirty="0">
                <a:latin typeface="Times New Roman"/>
                <a:cs typeface="Times New Roman"/>
              </a:rPr>
              <a:t>Transformasi </a:t>
            </a:r>
            <a:r>
              <a:rPr sz="1200" spc="-5" dirty="0">
                <a:latin typeface="Times New Roman"/>
                <a:cs typeface="Times New Roman"/>
              </a:rPr>
              <a:t>membuat </a:t>
            </a:r>
            <a:r>
              <a:rPr sz="1200" spc="-10" dirty="0">
                <a:latin typeface="Times New Roman"/>
                <a:cs typeface="Times New Roman"/>
              </a:rPr>
              <a:t>nilai </a:t>
            </a:r>
            <a:r>
              <a:rPr sz="1200" dirty="0">
                <a:latin typeface="Times New Roman"/>
                <a:cs typeface="Times New Roman"/>
              </a:rPr>
              <a:t>x </a:t>
            </a:r>
            <a:r>
              <a:rPr sz="1200" spc="-5" dirty="0">
                <a:latin typeface="Times New Roman"/>
                <a:cs typeface="Times New Roman"/>
              </a:rPr>
              <a:t>sama tetapi membalikan </a:t>
            </a:r>
            <a:r>
              <a:rPr sz="1200" spc="-10" dirty="0">
                <a:latin typeface="Times New Roman"/>
                <a:cs typeface="Times New Roman"/>
              </a:rPr>
              <a:t>nilai </a:t>
            </a:r>
            <a:r>
              <a:rPr sz="1200" dirty="0">
                <a:latin typeface="Times New Roman"/>
                <a:cs typeface="Times New Roman"/>
              </a:rPr>
              <a:t>y berlawanan</a:t>
            </a:r>
            <a:r>
              <a:rPr sz="1200" spc="-1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dengan</a:t>
            </a:r>
            <a:endParaRPr sz="1200">
              <a:latin typeface="Times New Roman"/>
              <a:cs typeface="Times New Roman"/>
            </a:endParaRPr>
          </a:p>
          <a:p>
            <a:pPr marL="139065">
              <a:lnSpc>
                <a:spcPct val="100000"/>
              </a:lnSpc>
              <a:spcBef>
                <a:spcPts val="620"/>
              </a:spcBef>
            </a:pPr>
            <a:r>
              <a:rPr sz="1200" spc="-5" dirty="0">
                <a:latin typeface="Times New Roman"/>
                <a:cs typeface="Times New Roman"/>
              </a:rPr>
              <a:t>posisi </a:t>
            </a:r>
            <a:r>
              <a:rPr sz="1200" dirty="0">
                <a:latin typeface="Times New Roman"/>
                <a:cs typeface="Times New Roman"/>
              </a:rPr>
              <a:t>koordinat. </a:t>
            </a:r>
            <a:r>
              <a:rPr sz="1200" spc="-10" dirty="0">
                <a:latin typeface="Times New Roman"/>
                <a:cs typeface="Times New Roman"/>
              </a:rPr>
              <a:t>Langkah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Times New Roman"/>
              <a:cs typeface="Times New Roman"/>
            </a:endParaRPr>
          </a:p>
          <a:p>
            <a:pPr marL="1053465" lvl="1" indent="-229235">
              <a:lnSpc>
                <a:spcPct val="100000"/>
              </a:lnSpc>
              <a:buFont typeface="Symbol"/>
              <a:buChar char=""/>
              <a:tabLst>
                <a:tab pos="1053465" algn="l"/>
                <a:tab pos="1054100" algn="l"/>
              </a:tabLst>
            </a:pPr>
            <a:r>
              <a:rPr sz="1200" dirty="0">
                <a:latin typeface="Times New Roman"/>
                <a:cs typeface="Times New Roman"/>
              </a:rPr>
              <a:t>Objek</a:t>
            </a:r>
            <a:r>
              <a:rPr sz="1200" spc="-5" dirty="0">
                <a:latin typeface="Times New Roman"/>
                <a:cs typeface="Times New Roman"/>
              </a:rPr>
              <a:t> diangkat</a:t>
            </a:r>
            <a:endParaRPr sz="1200">
              <a:latin typeface="Times New Roman"/>
              <a:cs typeface="Times New Roman"/>
            </a:endParaRPr>
          </a:p>
          <a:p>
            <a:pPr marL="1053465" lvl="1" indent="-229235">
              <a:lnSpc>
                <a:spcPct val="100000"/>
              </a:lnSpc>
              <a:spcBef>
                <a:spcPts val="720"/>
              </a:spcBef>
              <a:buFont typeface="Symbol"/>
              <a:buChar char=""/>
              <a:tabLst>
                <a:tab pos="1053465" algn="l"/>
                <a:tab pos="1054100" algn="l"/>
              </a:tabLst>
            </a:pPr>
            <a:r>
              <a:rPr sz="1200" dirty="0">
                <a:latin typeface="Times New Roman"/>
                <a:cs typeface="Times New Roman"/>
              </a:rPr>
              <a:t>Putar 180o </a:t>
            </a:r>
            <a:r>
              <a:rPr sz="1200" spc="-5" dirty="0">
                <a:latin typeface="Times New Roman"/>
                <a:cs typeface="Times New Roman"/>
              </a:rPr>
              <a:t>terhadap sumbu </a:t>
            </a:r>
            <a:r>
              <a:rPr sz="1200" dirty="0">
                <a:latin typeface="Times New Roman"/>
                <a:cs typeface="Times New Roman"/>
              </a:rPr>
              <a:t>x </a:t>
            </a:r>
            <a:r>
              <a:rPr sz="1200" spc="-5" dirty="0">
                <a:latin typeface="Times New Roman"/>
                <a:cs typeface="Times New Roman"/>
              </a:rPr>
              <a:t>dalam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3D</a:t>
            </a:r>
            <a:endParaRPr sz="1200">
              <a:latin typeface="Times New Roman"/>
              <a:cs typeface="Times New Roman"/>
            </a:endParaRPr>
          </a:p>
          <a:p>
            <a:pPr marL="1053465" lvl="1" indent="-229235">
              <a:lnSpc>
                <a:spcPct val="100000"/>
              </a:lnSpc>
              <a:spcBef>
                <a:spcPts val="720"/>
              </a:spcBef>
              <a:buFont typeface="Symbol"/>
              <a:buChar char=""/>
              <a:tabLst>
                <a:tab pos="1053465" algn="l"/>
                <a:tab pos="1054100" algn="l"/>
              </a:tabLst>
            </a:pPr>
            <a:r>
              <a:rPr sz="1200" spc="-5" dirty="0">
                <a:latin typeface="Times New Roman"/>
                <a:cs typeface="Times New Roman"/>
              </a:rPr>
              <a:t>Letakkan </a:t>
            </a:r>
            <a:r>
              <a:rPr sz="1200" dirty="0">
                <a:latin typeface="Times New Roman"/>
                <a:cs typeface="Times New Roman"/>
              </a:rPr>
              <a:t>pada bidang </a:t>
            </a:r>
            <a:r>
              <a:rPr sz="1200" spc="5" dirty="0">
                <a:latin typeface="Times New Roman"/>
                <a:cs typeface="Times New Roman"/>
              </a:rPr>
              <a:t>x,y </a:t>
            </a:r>
            <a:r>
              <a:rPr sz="1200" spc="-5" dirty="0">
                <a:latin typeface="Times New Roman"/>
                <a:cs typeface="Times New Roman"/>
              </a:rPr>
              <a:t>dengan posisi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berlawanan</a:t>
            </a:r>
            <a:endParaRPr sz="1200">
              <a:latin typeface="Times New Roman"/>
              <a:cs typeface="Times New Roman"/>
            </a:endParaRPr>
          </a:p>
          <a:p>
            <a:pPr marL="1053465" lvl="1" indent="-229235">
              <a:lnSpc>
                <a:spcPct val="100000"/>
              </a:lnSpc>
              <a:spcBef>
                <a:spcPts val="700"/>
              </a:spcBef>
              <a:buFont typeface="Symbol"/>
              <a:buChar char=""/>
              <a:tabLst>
                <a:tab pos="1053465" algn="l"/>
                <a:tab pos="1054100" algn="l"/>
              </a:tabLst>
            </a:pPr>
            <a:r>
              <a:rPr sz="1200" dirty="0">
                <a:latin typeface="Times New Roman"/>
                <a:cs typeface="Times New Roman"/>
              </a:rPr>
              <a:t>Refleksi </a:t>
            </a:r>
            <a:r>
              <a:rPr sz="1200" spc="-5" dirty="0">
                <a:latin typeface="Times New Roman"/>
                <a:cs typeface="Times New Roman"/>
              </a:rPr>
              <a:t>terhadap sumbu </a:t>
            </a:r>
            <a:r>
              <a:rPr sz="1200" dirty="0">
                <a:latin typeface="Times New Roman"/>
                <a:cs typeface="Times New Roman"/>
              </a:rPr>
              <a:t>y membalikan </a:t>
            </a:r>
            <a:r>
              <a:rPr sz="1200" spc="-5" dirty="0">
                <a:latin typeface="Times New Roman"/>
                <a:cs typeface="Times New Roman"/>
              </a:rPr>
              <a:t>koordinat dengan nilai 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tetap.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Times New Roman"/>
              <a:cs typeface="Times New Roman"/>
            </a:endParaRPr>
          </a:p>
          <a:p>
            <a:pPr algn="ctr">
              <a:lnSpc>
                <a:spcPts val="1420"/>
              </a:lnSpc>
              <a:tabLst>
                <a:tab pos="423545" algn="l"/>
                <a:tab pos="659765" algn="l"/>
              </a:tabLst>
            </a:pPr>
            <a:r>
              <a:rPr sz="1800" spc="-397" baseline="-30092" dirty="0">
                <a:latin typeface="DejaVu Serif"/>
                <a:cs typeface="DejaVu Serif"/>
              </a:rPr>
              <a:t>�</a:t>
            </a:r>
            <a:r>
              <a:rPr sz="1200" spc="-265" dirty="0">
                <a:latin typeface="DejaVu Serif"/>
                <a:cs typeface="DejaVu Serif"/>
              </a:rPr>
              <a:t>−</a:t>
            </a:r>
            <a:r>
              <a:rPr sz="1200" spc="-265" dirty="0">
                <a:latin typeface="DejaVu Serif Condensed"/>
                <a:cs typeface="DejaVu Serif Condensed"/>
              </a:rPr>
              <a:t>1	</a:t>
            </a:r>
            <a:r>
              <a:rPr sz="1200" spc="-25" dirty="0">
                <a:latin typeface="DejaVu Serif Condensed"/>
                <a:cs typeface="DejaVu Serif Condensed"/>
              </a:rPr>
              <a:t>0	</a:t>
            </a:r>
            <a:r>
              <a:rPr sz="1200" spc="-325" dirty="0">
                <a:latin typeface="DejaVu Serif Condensed"/>
                <a:cs typeface="DejaVu Serif Condensed"/>
              </a:rPr>
              <a:t>0</a:t>
            </a:r>
            <a:r>
              <a:rPr sz="1800" spc="-487" baseline="-30092" dirty="0">
                <a:latin typeface="DejaVu Serif"/>
                <a:cs typeface="DejaVu Serif"/>
              </a:rPr>
              <a:t>�</a:t>
            </a:r>
            <a:endParaRPr sz="1800" baseline="-30092">
              <a:latin typeface="DejaVu Serif"/>
              <a:cs typeface="DejaVu Serif"/>
            </a:endParaRPr>
          </a:p>
          <a:p>
            <a:pPr marL="54610" algn="ctr">
              <a:lnSpc>
                <a:spcPts val="1420"/>
              </a:lnSpc>
              <a:tabLst>
                <a:tab pos="346710" algn="l"/>
                <a:tab pos="582930" algn="l"/>
              </a:tabLst>
            </a:pPr>
            <a:r>
              <a:rPr sz="1200" spc="-25" dirty="0">
                <a:latin typeface="DejaVu Serif Condensed"/>
                <a:cs typeface="DejaVu Serif Condensed"/>
              </a:rPr>
              <a:t>0	1	0</a:t>
            </a:r>
            <a:endParaRPr sz="1200">
              <a:latin typeface="DejaVu Serif Condensed"/>
              <a:cs typeface="DejaVu Serif Condensed"/>
            </a:endParaRPr>
          </a:p>
          <a:p>
            <a:pPr marL="139065" marR="131445">
              <a:lnSpc>
                <a:spcPct val="144400"/>
              </a:lnSpc>
              <a:spcBef>
                <a:spcPts val="740"/>
              </a:spcBef>
            </a:pPr>
            <a:r>
              <a:rPr sz="1200" dirty="0">
                <a:latin typeface="Times New Roman"/>
                <a:cs typeface="Times New Roman"/>
              </a:rPr>
              <a:t>Refleksi </a:t>
            </a:r>
            <a:r>
              <a:rPr sz="1200" spc="-5" dirty="0">
                <a:latin typeface="Times New Roman"/>
                <a:cs typeface="Times New Roman"/>
              </a:rPr>
              <a:t>terhadap sumbu </a:t>
            </a:r>
            <a:r>
              <a:rPr sz="1200" dirty="0">
                <a:latin typeface="Times New Roman"/>
                <a:cs typeface="Times New Roman"/>
              </a:rPr>
              <a:t>x </a:t>
            </a:r>
            <a:r>
              <a:rPr sz="1200" spc="-10" dirty="0">
                <a:latin typeface="Times New Roman"/>
                <a:cs typeface="Times New Roman"/>
              </a:rPr>
              <a:t>dan </a:t>
            </a:r>
            <a:r>
              <a:rPr sz="1200" dirty="0">
                <a:latin typeface="Times New Roman"/>
                <a:cs typeface="Times New Roman"/>
              </a:rPr>
              <a:t>y sekaligus dilakukan </a:t>
            </a:r>
            <a:r>
              <a:rPr sz="1200" spc="-5" dirty="0">
                <a:latin typeface="Times New Roman"/>
                <a:cs typeface="Times New Roman"/>
              </a:rPr>
              <a:t>dengan refleksi pada sumbu </a:t>
            </a:r>
            <a:r>
              <a:rPr sz="1200" dirty="0">
                <a:latin typeface="Times New Roman"/>
                <a:cs typeface="Times New Roman"/>
              </a:rPr>
              <a:t>x terlebih  dahulu, </a:t>
            </a:r>
            <a:r>
              <a:rPr sz="1200" spc="-5" dirty="0">
                <a:latin typeface="Times New Roman"/>
                <a:cs typeface="Times New Roman"/>
              </a:rPr>
              <a:t>hasilnya </a:t>
            </a:r>
            <a:r>
              <a:rPr sz="1200" dirty="0">
                <a:latin typeface="Times New Roman"/>
                <a:cs typeface="Times New Roman"/>
              </a:rPr>
              <a:t>kemudia </a:t>
            </a:r>
            <a:r>
              <a:rPr sz="1200" spc="-5" dirty="0">
                <a:latin typeface="Times New Roman"/>
                <a:cs typeface="Times New Roman"/>
              </a:rPr>
              <a:t>direfleksi terhadap sumbu </a:t>
            </a:r>
            <a:r>
              <a:rPr sz="1200" spc="-20" dirty="0">
                <a:latin typeface="Times New Roman"/>
                <a:cs typeface="Times New Roman"/>
              </a:rPr>
              <a:t>y. </a:t>
            </a:r>
            <a:r>
              <a:rPr sz="1200" dirty="0">
                <a:latin typeface="Times New Roman"/>
                <a:cs typeface="Times New Roman"/>
              </a:rPr>
              <a:t>Transformasi ini </a:t>
            </a:r>
            <a:r>
              <a:rPr sz="1200" spc="-5" dirty="0">
                <a:latin typeface="Times New Roman"/>
                <a:cs typeface="Times New Roman"/>
              </a:rPr>
              <a:t>dinyatakan dengan</a:t>
            </a:r>
            <a:r>
              <a:rPr sz="1200" spc="1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Times New Roman"/>
              <a:cs typeface="Times New Roman"/>
            </a:endParaRPr>
          </a:p>
          <a:p>
            <a:pPr algn="ctr">
              <a:lnSpc>
                <a:spcPts val="1420"/>
              </a:lnSpc>
              <a:tabLst>
                <a:tab pos="423545" algn="l"/>
                <a:tab pos="659765" algn="l"/>
              </a:tabLst>
            </a:pPr>
            <a:r>
              <a:rPr sz="1800" spc="-397" baseline="-30092" dirty="0">
                <a:latin typeface="DejaVu Serif"/>
                <a:cs typeface="DejaVu Serif"/>
              </a:rPr>
              <a:t>�</a:t>
            </a:r>
            <a:r>
              <a:rPr sz="1200" spc="-265" dirty="0">
                <a:latin typeface="DejaVu Serif"/>
                <a:cs typeface="DejaVu Serif"/>
              </a:rPr>
              <a:t>−</a:t>
            </a:r>
            <a:r>
              <a:rPr sz="1200" spc="-265" dirty="0">
                <a:latin typeface="DejaVu Serif Condensed"/>
                <a:cs typeface="DejaVu Serif Condensed"/>
              </a:rPr>
              <a:t>1	</a:t>
            </a:r>
            <a:r>
              <a:rPr sz="1200" spc="-25" dirty="0">
                <a:latin typeface="DejaVu Serif Condensed"/>
                <a:cs typeface="DejaVu Serif Condensed"/>
              </a:rPr>
              <a:t>0	</a:t>
            </a:r>
            <a:r>
              <a:rPr sz="1200" spc="-325" dirty="0">
                <a:latin typeface="DejaVu Serif Condensed"/>
                <a:cs typeface="DejaVu Serif Condensed"/>
              </a:rPr>
              <a:t>0</a:t>
            </a:r>
            <a:r>
              <a:rPr sz="1800" spc="-487" baseline="-30092" dirty="0">
                <a:latin typeface="DejaVu Serif"/>
                <a:cs typeface="DejaVu Serif"/>
              </a:rPr>
              <a:t>�</a:t>
            </a:r>
            <a:endParaRPr sz="1800" baseline="-30092">
              <a:latin typeface="DejaVu Serif"/>
              <a:cs typeface="DejaVu Serif"/>
            </a:endParaRPr>
          </a:p>
          <a:p>
            <a:pPr marL="54610" algn="ctr">
              <a:lnSpc>
                <a:spcPts val="1420"/>
              </a:lnSpc>
              <a:tabLst>
                <a:tab pos="346710" algn="l"/>
                <a:tab pos="582930" algn="l"/>
              </a:tabLst>
            </a:pPr>
            <a:r>
              <a:rPr sz="1200" spc="-25" dirty="0">
                <a:latin typeface="DejaVu Serif Condensed"/>
                <a:cs typeface="DejaVu Serif Condensed"/>
              </a:rPr>
              <a:t>0	1	0</a:t>
            </a:r>
            <a:endParaRPr sz="1200">
              <a:latin typeface="DejaVu Serif Condensed"/>
              <a:cs typeface="DejaVu Serif Condense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00">
              <a:latin typeface="DejaVu Serif Condensed"/>
              <a:cs typeface="DejaVu Serif Condensed"/>
            </a:endParaRPr>
          </a:p>
          <a:p>
            <a:pPr marL="139065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Refleksi </a:t>
            </a:r>
            <a:r>
              <a:rPr sz="1200" spc="-10" dirty="0">
                <a:latin typeface="Times New Roman"/>
                <a:cs typeface="Times New Roman"/>
              </a:rPr>
              <a:t>ini </a:t>
            </a:r>
            <a:r>
              <a:rPr sz="1200" dirty="0">
                <a:latin typeface="Times New Roman"/>
                <a:cs typeface="Times New Roman"/>
              </a:rPr>
              <a:t>sama </a:t>
            </a:r>
            <a:r>
              <a:rPr sz="1200" spc="-10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rotasi 180° </a:t>
            </a:r>
            <a:r>
              <a:rPr sz="1200" spc="-5" dirty="0">
                <a:latin typeface="Times New Roman"/>
                <a:cs typeface="Times New Roman"/>
              </a:rPr>
              <a:t>pada </a:t>
            </a:r>
            <a:r>
              <a:rPr sz="1200" dirty="0">
                <a:latin typeface="Times New Roman"/>
                <a:cs typeface="Times New Roman"/>
              </a:rPr>
              <a:t>bidang </a:t>
            </a:r>
            <a:r>
              <a:rPr sz="1200" spc="10" dirty="0">
                <a:latin typeface="Times New Roman"/>
                <a:cs typeface="Times New Roman"/>
              </a:rPr>
              <a:t>xy </a:t>
            </a:r>
            <a:r>
              <a:rPr sz="1200" dirty="0">
                <a:latin typeface="Times New Roman"/>
                <a:cs typeface="Times New Roman"/>
              </a:rPr>
              <a:t>dengan koordinat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menggunakan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3600" y="810209"/>
            <a:ext cx="5836285" cy="1461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43180">
              <a:lnSpc>
                <a:spcPct val="1431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titik </a:t>
            </a:r>
            <a:r>
              <a:rPr sz="1200" spc="-5" dirty="0">
                <a:latin typeface="Times New Roman"/>
                <a:cs typeface="Times New Roman"/>
              </a:rPr>
              <a:t>pusat koordinat sebagai pivot </a:t>
            </a:r>
            <a:r>
              <a:rPr sz="1200" dirty="0">
                <a:latin typeface="Times New Roman"/>
                <a:cs typeface="Times New Roman"/>
              </a:rPr>
              <a:t>point. Refleksi suatu objek </a:t>
            </a:r>
            <a:r>
              <a:rPr sz="1200" spc="-5" dirty="0">
                <a:latin typeface="Times New Roman"/>
                <a:cs typeface="Times New Roman"/>
              </a:rPr>
              <a:t>terhadap garis </a:t>
            </a:r>
            <a:r>
              <a:rPr sz="1200" spc="-15" dirty="0">
                <a:latin typeface="Times New Roman"/>
                <a:cs typeface="Times New Roman"/>
              </a:rPr>
              <a:t>y=x </a:t>
            </a:r>
            <a:r>
              <a:rPr sz="1200" dirty="0">
                <a:latin typeface="Times New Roman"/>
                <a:cs typeface="Times New Roman"/>
              </a:rPr>
              <a:t>dinyatakan  </a:t>
            </a: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bentuk </a:t>
            </a:r>
            <a:r>
              <a:rPr sz="1200" spc="-5" dirty="0">
                <a:latin typeface="Times New Roman"/>
                <a:cs typeface="Times New Roman"/>
              </a:rPr>
              <a:t>matriks.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Times New Roman"/>
              <a:cs typeface="Times New Roman"/>
            </a:endParaRPr>
          </a:p>
          <a:p>
            <a:pPr algn="ctr">
              <a:lnSpc>
                <a:spcPts val="1420"/>
              </a:lnSpc>
              <a:tabLst>
                <a:tab pos="423545" algn="l"/>
                <a:tab pos="659765" algn="l"/>
              </a:tabLst>
            </a:pPr>
            <a:r>
              <a:rPr sz="1800" spc="-397" baseline="-30092" dirty="0">
                <a:latin typeface="DejaVu Serif"/>
                <a:cs typeface="DejaVu Serif"/>
              </a:rPr>
              <a:t>�</a:t>
            </a:r>
            <a:r>
              <a:rPr sz="1200" spc="-265" dirty="0">
                <a:latin typeface="DejaVu Serif"/>
                <a:cs typeface="DejaVu Serif"/>
              </a:rPr>
              <a:t>−</a:t>
            </a:r>
            <a:r>
              <a:rPr sz="1200" spc="-265" dirty="0">
                <a:latin typeface="DejaVu Serif Condensed"/>
                <a:cs typeface="DejaVu Serif Condensed"/>
              </a:rPr>
              <a:t>1	</a:t>
            </a:r>
            <a:r>
              <a:rPr sz="1200" spc="-25" dirty="0">
                <a:latin typeface="DejaVu Serif Condensed"/>
                <a:cs typeface="DejaVu Serif Condensed"/>
              </a:rPr>
              <a:t>0	</a:t>
            </a:r>
            <a:r>
              <a:rPr sz="1200" spc="-325" dirty="0">
                <a:latin typeface="DejaVu Serif Condensed"/>
                <a:cs typeface="DejaVu Serif Condensed"/>
              </a:rPr>
              <a:t>0</a:t>
            </a:r>
            <a:r>
              <a:rPr sz="1800" spc="-487" baseline="-30092" dirty="0">
                <a:latin typeface="DejaVu Serif"/>
                <a:cs typeface="DejaVu Serif"/>
              </a:rPr>
              <a:t>�</a:t>
            </a:r>
            <a:endParaRPr sz="1800" baseline="-30092">
              <a:latin typeface="DejaVu Serif"/>
              <a:cs typeface="DejaVu Serif"/>
            </a:endParaRPr>
          </a:p>
          <a:p>
            <a:pPr marL="53975" algn="ctr">
              <a:lnSpc>
                <a:spcPts val="1420"/>
              </a:lnSpc>
              <a:tabLst>
                <a:tab pos="346075" algn="l"/>
                <a:tab pos="582295" algn="l"/>
              </a:tabLst>
            </a:pPr>
            <a:r>
              <a:rPr sz="1200" spc="-25" dirty="0">
                <a:latin typeface="DejaVu Serif Condensed"/>
                <a:cs typeface="DejaVu Serif Condensed"/>
              </a:rPr>
              <a:t>0	1	0</a:t>
            </a:r>
            <a:endParaRPr sz="1200">
              <a:latin typeface="DejaVu Serif Condensed"/>
              <a:cs typeface="DejaVu Serif Condensed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DejaVu Serif Condensed"/>
              <a:cs typeface="DejaVu Serif Condensed"/>
            </a:endParaRPr>
          </a:p>
          <a:p>
            <a:pPr marL="41148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Ilustrasi proses </a:t>
            </a:r>
            <a:r>
              <a:rPr sz="1200" dirty="0">
                <a:latin typeface="Times New Roman"/>
                <a:cs typeface="Times New Roman"/>
              </a:rPr>
              <a:t>refleksi pada </a:t>
            </a:r>
            <a:r>
              <a:rPr sz="1200" spc="-5" dirty="0">
                <a:latin typeface="Times New Roman"/>
                <a:cs typeface="Times New Roman"/>
              </a:rPr>
              <a:t>sumbu-sumbu </a:t>
            </a:r>
            <a:r>
              <a:rPr sz="1200" dirty="0">
                <a:latin typeface="Times New Roman"/>
                <a:cs typeface="Times New Roman"/>
              </a:rPr>
              <a:t>utama </a:t>
            </a:r>
            <a:r>
              <a:rPr sz="1200" spc="-5" dirty="0">
                <a:latin typeface="Times New Roman"/>
                <a:cs typeface="Times New Roman"/>
              </a:rPr>
              <a:t>digambarkan pada gambar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berikut: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85439" y="4330700"/>
            <a:ext cx="178816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Times New Roman"/>
                <a:cs typeface="Times New Roman"/>
              </a:rPr>
              <a:t>Gambar 4.3 </a:t>
            </a:r>
            <a:r>
              <a:rPr sz="1100" b="1" spc="-10" dirty="0">
                <a:latin typeface="Times New Roman"/>
                <a:cs typeface="Times New Roman"/>
              </a:rPr>
              <a:t>Ilustrasi</a:t>
            </a:r>
            <a:r>
              <a:rPr sz="1100" b="1" spc="-25" dirty="0">
                <a:latin typeface="Times New Roman"/>
                <a:cs typeface="Times New Roman"/>
              </a:rPr>
              <a:t> </a:t>
            </a:r>
            <a:r>
              <a:rPr sz="1100" b="1" dirty="0">
                <a:latin typeface="Times New Roman"/>
                <a:cs typeface="Times New Roman"/>
              </a:rPr>
              <a:t>Refleksi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3549" y="4927600"/>
            <a:ext cx="5836285" cy="46412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0800" marR="43180" indent="360680" algn="just">
              <a:lnSpc>
                <a:spcPct val="143700"/>
              </a:lnSpc>
              <a:spcBef>
                <a:spcPts val="90"/>
              </a:spcBef>
            </a:pPr>
            <a:r>
              <a:rPr sz="1200" dirty="0">
                <a:latin typeface="Times New Roman"/>
                <a:cs typeface="Times New Roman"/>
              </a:rPr>
              <a:t>Matriks </a:t>
            </a:r>
            <a:r>
              <a:rPr sz="1200" spc="-5" dirty="0">
                <a:latin typeface="Times New Roman"/>
                <a:cs typeface="Times New Roman"/>
              </a:rPr>
              <a:t>dapat diturunkan dengan menggabungkan </a:t>
            </a:r>
            <a:r>
              <a:rPr sz="1200" dirty="0">
                <a:latin typeface="Times New Roman"/>
                <a:cs typeface="Times New Roman"/>
              </a:rPr>
              <a:t>suatu sekuen </a:t>
            </a:r>
            <a:r>
              <a:rPr sz="1200" spc="-5" dirty="0">
                <a:latin typeface="Times New Roman"/>
                <a:cs typeface="Times New Roman"/>
              </a:rPr>
              <a:t>rotasi </a:t>
            </a:r>
            <a:r>
              <a:rPr sz="1200" dirty="0">
                <a:latin typeface="Times New Roman"/>
                <a:cs typeface="Times New Roman"/>
              </a:rPr>
              <a:t>dari </a:t>
            </a:r>
            <a:r>
              <a:rPr sz="1200" spc="-5" dirty="0">
                <a:latin typeface="Times New Roman"/>
                <a:cs typeface="Times New Roman"/>
              </a:rPr>
              <a:t>sumbu  </a:t>
            </a:r>
            <a:r>
              <a:rPr sz="1200" dirty="0">
                <a:latin typeface="Times New Roman"/>
                <a:cs typeface="Times New Roman"/>
              </a:rPr>
              <a:t>koordinat </a:t>
            </a:r>
            <a:r>
              <a:rPr sz="1200" spc="-5" dirty="0">
                <a:latin typeface="Times New Roman"/>
                <a:cs typeface="Times New Roman"/>
              </a:rPr>
              <a:t>merefleksi matriks. Pertama-tama </a:t>
            </a:r>
            <a:r>
              <a:rPr sz="1200" dirty="0">
                <a:latin typeface="Times New Roman"/>
                <a:cs typeface="Times New Roman"/>
              </a:rPr>
              <a:t>dilakukan </a:t>
            </a:r>
            <a:r>
              <a:rPr sz="1200" spc="-5" dirty="0">
                <a:latin typeface="Times New Roman"/>
                <a:cs typeface="Times New Roman"/>
              </a:rPr>
              <a:t>rotasi searah jarum jam </a:t>
            </a:r>
            <a:r>
              <a:rPr sz="1200" spc="-10" dirty="0">
                <a:latin typeface="Times New Roman"/>
                <a:cs typeface="Times New Roman"/>
              </a:rPr>
              <a:t>dengan </a:t>
            </a:r>
            <a:r>
              <a:rPr sz="1200" spc="-5" dirty="0">
                <a:latin typeface="Times New Roman"/>
                <a:cs typeface="Times New Roman"/>
              </a:rPr>
              <a:t>sudut  </a:t>
            </a:r>
            <a:r>
              <a:rPr sz="1200" dirty="0">
                <a:latin typeface="Times New Roman"/>
                <a:cs typeface="Times New Roman"/>
              </a:rPr>
              <a:t>45° yang memutar </a:t>
            </a:r>
            <a:r>
              <a:rPr sz="1200" spc="-5" dirty="0">
                <a:latin typeface="Times New Roman"/>
                <a:cs typeface="Times New Roman"/>
              </a:rPr>
              <a:t>garis </a:t>
            </a:r>
            <a:r>
              <a:rPr sz="1200" spc="-10" dirty="0">
                <a:latin typeface="Times New Roman"/>
                <a:cs typeface="Times New Roman"/>
              </a:rPr>
              <a:t>y=x </a:t>
            </a:r>
            <a:r>
              <a:rPr sz="1200" dirty="0">
                <a:latin typeface="Times New Roman"/>
                <a:cs typeface="Times New Roman"/>
              </a:rPr>
              <a:t>terhadap </a:t>
            </a:r>
            <a:r>
              <a:rPr sz="1200" spc="-5" dirty="0">
                <a:latin typeface="Times New Roman"/>
                <a:cs typeface="Times New Roman"/>
              </a:rPr>
              <a:t>sumbu </a:t>
            </a:r>
            <a:r>
              <a:rPr sz="1200" dirty="0">
                <a:latin typeface="Times New Roman"/>
                <a:cs typeface="Times New Roman"/>
              </a:rPr>
              <a:t>x. </a:t>
            </a:r>
            <a:r>
              <a:rPr sz="1200" spc="-5" dirty="0">
                <a:latin typeface="Times New Roman"/>
                <a:cs typeface="Times New Roman"/>
              </a:rPr>
              <a:t>Kemudian </a:t>
            </a:r>
            <a:r>
              <a:rPr sz="1200" dirty="0">
                <a:latin typeface="Times New Roman"/>
                <a:cs typeface="Times New Roman"/>
              </a:rPr>
              <a:t>objek </a:t>
            </a:r>
            <a:r>
              <a:rPr sz="1200" spc="-5" dirty="0">
                <a:latin typeface="Times New Roman"/>
                <a:cs typeface="Times New Roman"/>
              </a:rPr>
              <a:t>direfleksi </a:t>
            </a:r>
            <a:r>
              <a:rPr sz="1200" dirty="0">
                <a:latin typeface="Times New Roman"/>
                <a:cs typeface="Times New Roman"/>
              </a:rPr>
              <a:t>terhadap </a:t>
            </a:r>
            <a:r>
              <a:rPr sz="1200" spc="-5" dirty="0">
                <a:latin typeface="Times New Roman"/>
                <a:cs typeface="Times New Roman"/>
              </a:rPr>
              <a:t>sumbu  </a:t>
            </a:r>
            <a:r>
              <a:rPr sz="1200" spc="-15" dirty="0">
                <a:latin typeface="Times New Roman"/>
                <a:cs typeface="Times New Roman"/>
              </a:rPr>
              <a:t>y, </a:t>
            </a:r>
            <a:r>
              <a:rPr sz="1200" dirty="0">
                <a:latin typeface="Times New Roman"/>
                <a:cs typeface="Times New Roman"/>
              </a:rPr>
              <a:t>setelah itu objek dan </a:t>
            </a:r>
            <a:r>
              <a:rPr sz="1200" spc="-5" dirty="0">
                <a:latin typeface="Times New Roman"/>
                <a:cs typeface="Times New Roman"/>
              </a:rPr>
              <a:t>garis </a:t>
            </a:r>
            <a:r>
              <a:rPr sz="1200" spc="-15" dirty="0">
                <a:latin typeface="Times New Roman"/>
                <a:cs typeface="Times New Roman"/>
              </a:rPr>
              <a:t>y=x </a:t>
            </a:r>
            <a:r>
              <a:rPr sz="1200" dirty="0">
                <a:latin typeface="Times New Roman"/>
                <a:cs typeface="Times New Roman"/>
              </a:rPr>
              <a:t>dirotasi kembali ke arah </a:t>
            </a:r>
            <a:r>
              <a:rPr sz="1200" spc="-5" dirty="0">
                <a:latin typeface="Times New Roman"/>
                <a:cs typeface="Times New Roman"/>
              </a:rPr>
              <a:t>posisi </a:t>
            </a:r>
            <a:r>
              <a:rPr sz="1200" dirty="0">
                <a:latin typeface="Times New Roman"/>
                <a:cs typeface="Times New Roman"/>
              </a:rPr>
              <a:t>semula </a:t>
            </a:r>
            <a:r>
              <a:rPr sz="1200" spc="-5" dirty="0">
                <a:latin typeface="Times New Roman"/>
                <a:cs typeface="Times New Roman"/>
              </a:rPr>
              <a:t>berlawanan </a:t>
            </a:r>
            <a:r>
              <a:rPr sz="1200" dirty="0">
                <a:latin typeface="Times New Roman"/>
                <a:cs typeface="Times New Roman"/>
              </a:rPr>
              <a:t>arah  </a:t>
            </a: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jarum </a:t>
            </a:r>
            <a:r>
              <a:rPr sz="1200" spc="-5" dirty="0">
                <a:latin typeface="Times New Roman"/>
                <a:cs typeface="Times New Roman"/>
              </a:rPr>
              <a:t>jam dengan sudut </a:t>
            </a:r>
            <a:r>
              <a:rPr sz="1200" dirty="0">
                <a:latin typeface="Times New Roman"/>
                <a:cs typeface="Times New Roman"/>
              </a:rPr>
              <a:t>rotasi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90°.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marL="41148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Untuk </a:t>
            </a:r>
            <a:r>
              <a:rPr sz="1200" dirty="0">
                <a:latin typeface="Times New Roman"/>
                <a:cs typeface="Times New Roman"/>
              </a:rPr>
              <a:t>mendapatkan </a:t>
            </a:r>
            <a:r>
              <a:rPr sz="1200" spc="-5" dirty="0">
                <a:latin typeface="Times New Roman"/>
                <a:cs typeface="Times New Roman"/>
              </a:rPr>
              <a:t>refleksi terhadap garis </a:t>
            </a:r>
            <a:r>
              <a:rPr sz="1200" spc="-10" dirty="0">
                <a:latin typeface="Times New Roman"/>
                <a:cs typeface="Times New Roman"/>
              </a:rPr>
              <a:t>y=-x </a:t>
            </a:r>
            <a:r>
              <a:rPr sz="1200" dirty="0">
                <a:latin typeface="Times New Roman"/>
                <a:cs typeface="Times New Roman"/>
              </a:rPr>
              <a:t>dapat dilakukan </a:t>
            </a:r>
            <a:r>
              <a:rPr sz="1200" spc="-10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tahap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Times New Roman"/>
              <a:cs typeface="Times New Roman"/>
            </a:endParaRPr>
          </a:p>
          <a:p>
            <a:pPr marL="965200" indent="-229235">
              <a:lnSpc>
                <a:spcPct val="100000"/>
              </a:lnSpc>
              <a:buFont typeface="Symbol"/>
              <a:buChar char=""/>
              <a:tabLst>
                <a:tab pos="965200" algn="l"/>
                <a:tab pos="965835" algn="l"/>
              </a:tabLst>
            </a:pPr>
            <a:r>
              <a:rPr sz="1200" dirty="0">
                <a:latin typeface="Times New Roman"/>
                <a:cs typeface="Times New Roman"/>
              </a:rPr>
              <a:t>Rotasi 45° searah jarum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jam</a:t>
            </a:r>
            <a:endParaRPr sz="1200">
              <a:latin typeface="Times New Roman"/>
              <a:cs typeface="Times New Roman"/>
            </a:endParaRPr>
          </a:p>
          <a:p>
            <a:pPr marL="965200" indent="-229235">
              <a:lnSpc>
                <a:spcPct val="100000"/>
              </a:lnSpc>
              <a:spcBef>
                <a:spcPts val="700"/>
              </a:spcBef>
              <a:buFont typeface="Symbol"/>
              <a:buChar char=""/>
              <a:tabLst>
                <a:tab pos="965200" algn="l"/>
                <a:tab pos="965835" algn="l"/>
              </a:tabLst>
            </a:pPr>
            <a:r>
              <a:rPr sz="1200" dirty="0">
                <a:latin typeface="Times New Roman"/>
                <a:cs typeface="Times New Roman"/>
              </a:rPr>
              <a:t>Refleksi </a:t>
            </a:r>
            <a:r>
              <a:rPr sz="1200" spc="-5" dirty="0">
                <a:latin typeface="Times New Roman"/>
                <a:cs typeface="Times New Roman"/>
              </a:rPr>
              <a:t>terhadap </a:t>
            </a:r>
            <a:r>
              <a:rPr sz="1200" dirty="0">
                <a:latin typeface="Times New Roman"/>
                <a:cs typeface="Times New Roman"/>
              </a:rPr>
              <a:t>axis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y</a:t>
            </a:r>
            <a:endParaRPr sz="1200">
              <a:latin typeface="Times New Roman"/>
              <a:cs typeface="Times New Roman"/>
            </a:endParaRPr>
          </a:p>
          <a:p>
            <a:pPr marL="965200" indent="-229235">
              <a:lnSpc>
                <a:spcPct val="100000"/>
              </a:lnSpc>
              <a:spcBef>
                <a:spcPts val="720"/>
              </a:spcBef>
              <a:buFont typeface="Symbol"/>
              <a:buChar char=""/>
              <a:tabLst>
                <a:tab pos="965200" algn="l"/>
                <a:tab pos="965835" algn="l"/>
              </a:tabLst>
            </a:pPr>
            <a:r>
              <a:rPr sz="1200" dirty="0">
                <a:latin typeface="Times New Roman"/>
                <a:cs typeface="Times New Roman"/>
              </a:rPr>
              <a:t>Rotasi 90° </a:t>
            </a:r>
            <a:r>
              <a:rPr sz="1200" spc="-5" dirty="0">
                <a:latin typeface="Times New Roman"/>
                <a:cs typeface="Times New Roman"/>
              </a:rPr>
              <a:t>berlawanan </a:t>
            </a:r>
            <a:r>
              <a:rPr sz="1200" dirty="0">
                <a:latin typeface="Times New Roman"/>
                <a:cs typeface="Times New Roman"/>
              </a:rPr>
              <a:t>arah </a:t>
            </a:r>
            <a:r>
              <a:rPr sz="1200" spc="-5" dirty="0">
                <a:latin typeface="Times New Roman"/>
                <a:cs typeface="Times New Roman"/>
              </a:rPr>
              <a:t>dengan jarum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jam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Symbol"/>
              <a:buChar char=""/>
            </a:pPr>
            <a:endParaRPr sz="14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Dinyatakan dengan </a:t>
            </a:r>
            <a:r>
              <a:rPr sz="1200" dirty="0">
                <a:latin typeface="Times New Roman"/>
                <a:cs typeface="Times New Roman"/>
              </a:rPr>
              <a:t>bentuk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matriks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Times New Roman"/>
              <a:cs typeface="Times New Roman"/>
            </a:endParaRPr>
          </a:p>
          <a:p>
            <a:pPr algn="ctr">
              <a:lnSpc>
                <a:spcPts val="1420"/>
              </a:lnSpc>
              <a:spcBef>
                <a:spcPts val="5"/>
              </a:spcBef>
              <a:tabLst>
                <a:tab pos="426084" algn="l"/>
                <a:tab pos="776605" algn="l"/>
              </a:tabLst>
            </a:pPr>
            <a:r>
              <a:rPr sz="1800" spc="-967" baseline="-30092" dirty="0">
                <a:latin typeface="DejaVu Serif"/>
                <a:cs typeface="DejaVu Serif"/>
              </a:rPr>
              <a:t>�</a:t>
            </a:r>
            <a:r>
              <a:rPr sz="1800" spc="104" baseline="-30092" dirty="0">
                <a:latin typeface="DejaVu Serif"/>
                <a:cs typeface="DejaVu Serif"/>
              </a:rPr>
              <a:t> </a:t>
            </a:r>
            <a:r>
              <a:rPr sz="1200" spc="-25" dirty="0">
                <a:latin typeface="DejaVu Serif Condensed"/>
                <a:cs typeface="DejaVu Serif Condensed"/>
              </a:rPr>
              <a:t>0	</a:t>
            </a:r>
            <a:r>
              <a:rPr sz="1200" spc="-70" dirty="0">
                <a:latin typeface="DejaVu Serif"/>
                <a:cs typeface="DejaVu Serif"/>
              </a:rPr>
              <a:t>−</a:t>
            </a:r>
            <a:r>
              <a:rPr sz="1200" spc="-70" dirty="0">
                <a:latin typeface="DejaVu Serif Condensed"/>
                <a:cs typeface="DejaVu Serif Condensed"/>
              </a:rPr>
              <a:t>1	</a:t>
            </a:r>
            <a:r>
              <a:rPr sz="1200" spc="-335" dirty="0">
                <a:latin typeface="DejaVu Serif Condensed"/>
                <a:cs typeface="DejaVu Serif Condensed"/>
              </a:rPr>
              <a:t>0</a:t>
            </a:r>
            <a:r>
              <a:rPr sz="1800" spc="-502" baseline="-30092" dirty="0">
                <a:latin typeface="DejaVu Serif"/>
                <a:cs typeface="DejaVu Serif"/>
              </a:rPr>
              <a:t>�</a:t>
            </a:r>
            <a:endParaRPr sz="1800" baseline="-30092">
              <a:latin typeface="DejaVu Serif"/>
              <a:cs typeface="DejaVu Serif"/>
            </a:endParaRPr>
          </a:p>
          <a:p>
            <a:pPr algn="ctr">
              <a:lnSpc>
                <a:spcPts val="1420"/>
              </a:lnSpc>
              <a:tabLst>
                <a:tab pos="405765" algn="l"/>
                <a:tab pos="700405" algn="l"/>
              </a:tabLst>
            </a:pPr>
            <a:r>
              <a:rPr sz="1200" spc="-70" dirty="0">
                <a:latin typeface="DejaVu Serif"/>
                <a:cs typeface="DejaVu Serif"/>
              </a:rPr>
              <a:t>−</a:t>
            </a:r>
            <a:r>
              <a:rPr sz="1200" spc="-70" dirty="0">
                <a:latin typeface="DejaVu Serif Condensed"/>
                <a:cs typeface="DejaVu Serif Condensed"/>
              </a:rPr>
              <a:t>1	</a:t>
            </a:r>
            <a:r>
              <a:rPr sz="1200" spc="-25" dirty="0">
                <a:latin typeface="DejaVu Serif Condensed"/>
                <a:cs typeface="DejaVu Serif Condensed"/>
              </a:rPr>
              <a:t>0	0</a:t>
            </a:r>
            <a:endParaRPr sz="1200">
              <a:latin typeface="DejaVu Serif Condensed"/>
              <a:cs typeface="DejaVu Serif Condensed"/>
            </a:endParaRPr>
          </a:p>
          <a:p>
            <a:pPr marL="50800" marR="44450" indent="360680" algn="just">
              <a:lnSpc>
                <a:spcPct val="143100"/>
              </a:lnSpc>
              <a:spcBef>
                <a:spcPts val="755"/>
              </a:spcBef>
            </a:pPr>
            <a:r>
              <a:rPr sz="1200" dirty="0">
                <a:latin typeface="Times New Roman"/>
                <a:cs typeface="Times New Roman"/>
              </a:rPr>
              <a:t>Refleksi terhadap </a:t>
            </a:r>
            <a:r>
              <a:rPr sz="1200" spc="-5" dirty="0">
                <a:latin typeface="Times New Roman"/>
                <a:cs typeface="Times New Roman"/>
              </a:rPr>
              <a:t>garis </a:t>
            </a:r>
            <a:r>
              <a:rPr sz="1200" spc="-10" dirty="0">
                <a:latin typeface="Times New Roman"/>
                <a:cs typeface="Times New Roman"/>
              </a:rPr>
              <a:t>y=mx+b </a:t>
            </a:r>
            <a:r>
              <a:rPr sz="1200" dirty="0">
                <a:latin typeface="Times New Roman"/>
                <a:cs typeface="Times New Roman"/>
              </a:rPr>
              <a:t>pada bidang </a:t>
            </a:r>
            <a:r>
              <a:rPr sz="1200" spc="10" dirty="0">
                <a:latin typeface="Times New Roman"/>
                <a:cs typeface="Times New Roman"/>
              </a:rPr>
              <a:t>xy </a:t>
            </a:r>
            <a:r>
              <a:rPr sz="1200" dirty="0">
                <a:latin typeface="Times New Roman"/>
                <a:cs typeface="Times New Roman"/>
              </a:rPr>
              <a:t>merupakan </a:t>
            </a:r>
            <a:r>
              <a:rPr sz="1200" spc="-5" dirty="0">
                <a:latin typeface="Times New Roman"/>
                <a:cs typeface="Times New Roman"/>
              </a:rPr>
              <a:t>kombinasi transformasi  </a:t>
            </a:r>
            <a:r>
              <a:rPr sz="1200" dirty="0">
                <a:latin typeface="Times New Roman"/>
                <a:cs typeface="Times New Roman"/>
              </a:rPr>
              <a:t>translasi – </a:t>
            </a:r>
            <a:r>
              <a:rPr sz="1200" spc="-5" dirty="0">
                <a:latin typeface="Times New Roman"/>
                <a:cs typeface="Times New Roman"/>
              </a:rPr>
              <a:t>rotasi </a:t>
            </a:r>
            <a:r>
              <a:rPr sz="1200" dirty="0">
                <a:latin typeface="Times New Roman"/>
                <a:cs typeface="Times New Roman"/>
              </a:rPr>
              <a:t>– </a:t>
            </a:r>
            <a:r>
              <a:rPr sz="1200" spc="-5" dirty="0">
                <a:latin typeface="Times New Roman"/>
                <a:cs typeface="Times New Roman"/>
              </a:rPr>
              <a:t>refleksi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>
              <a:latin typeface="Times New Roman"/>
              <a:cs typeface="Times New Roman"/>
            </a:endParaRPr>
          </a:p>
          <a:p>
            <a:pPr marL="965200" indent="-229235">
              <a:lnSpc>
                <a:spcPct val="100000"/>
              </a:lnSpc>
              <a:buFont typeface="Symbol"/>
              <a:buChar char=""/>
              <a:tabLst>
                <a:tab pos="965200" algn="l"/>
                <a:tab pos="965835" algn="l"/>
              </a:tabLst>
            </a:pPr>
            <a:r>
              <a:rPr sz="1200" spc="-5" dirty="0">
                <a:latin typeface="Times New Roman"/>
                <a:cs typeface="Times New Roman"/>
              </a:rPr>
              <a:t>Lakukan </a:t>
            </a:r>
            <a:r>
              <a:rPr sz="1200" dirty="0">
                <a:latin typeface="Times New Roman"/>
                <a:cs typeface="Times New Roman"/>
              </a:rPr>
              <a:t>translasi mencapai titik </a:t>
            </a:r>
            <a:r>
              <a:rPr sz="1200" spc="-5" dirty="0">
                <a:latin typeface="Times New Roman"/>
                <a:cs typeface="Times New Roman"/>
              </a:rPr>
              <a:t>perpotongan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koordinat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32980" y="2559469"/>
            <a:ext cx="5334033" cy="15793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71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72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1587500" y="807771"/>
            <a:ext cx="2650490" cy="57404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20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Rotasi ke </a:t>
            </a:r>
            <a:r>
              <a:rPr sz="1200" spc="-5" dirty="0">
                <a:latin typeface="Times New Roman"/>
                <a:cs typeface="Times New Roman"/>
              </a:rPr>
              <a:t>salah </a:t>
            </a:r>
            <a:r>
              <a:rPr sz="1200" dirty="0">
                <a:latin typeface="Times New Roman"/>
                <a:cs typeface="Times New Roman"/>
              </a:rPr>
              <a:t>satu </a:t>
            </a:r>
            <a:r>
              <a:rPr sz="1200" spc="-5" dirty="0">
                <a:latin typeface="Times New Roman"/>
                <a:cs typeface="Times New Roman"/>
              </a:rPr>
              <a:t>sumbu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Refleksi </a:t>
            </a:r>
            <a:r>
              <a:rPr sz="1200" spc="-5" dirty="0">
                <a:latin typeface="Times New Roman"/>
                <a:cs typeface="Times New Roman"/>
              </a:rPr>
              <a:t>objek menurut sumbu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tersebut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2344419"/>
            <a:ext cx="4421505" cy="1171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Times New Roman"/>
                <a:cs typeface="Times New Roman"/>
              </a:rPr>
              <a:t>Latihan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Diketahui </a:t>
            </a:r>
            <a:r>
              <a:rPr sz="1200" spc="-5" dirty="0">
                <a:latin typeface="Times New Roman"/>
                <a:cs typeface="Times New Roman"/>
              </a:rPr>
              <a:t>sebuah </a:t>
            </a:r>
            <a:r>
              <a:rPr sz="1200" dirty="0">
                <a:latin typeface="Times New Roman"/>
                <a:cs typeface="Times New Roman"/>
              </a:rPr>
              <a:t>objek </a:t>
            </a:r>
            <a:r>
              <a:rPr sz="1200" spc="-10" dirty="0">
                <a:latin typeface="Times New Roman"/>
                <a:cs typeface="Times New Roman"/>
              </a:rPr>
              <a:t>dengan </a:t>
            </a:r>
            <a:r>
              <a:rPr sz="1200" spc="-5" dirty="0">
                <a:latin typeface="Times New Roman"/>
                <a:cs typeface="Times New Roman"/>
              </a:rPr>
              <a:t>pasangan </a:t>
            </a:r>
            <a:r>
              <a:rPr sz="1200" dirty="0">
                <a:latin typeface="Times New Roman"/>
                <a:cs typeface="Times New Roman"/>
              </a:rPr>
              <a:t>koordinat {(4,1), (5,2),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(4,3)}.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1160"/>
              </a:spcBef>
              <a:buAutoNum type="alphaLcPeriod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Refleksikan </a:t>
            </a:r>
            <a:r>
              <a:rPr sz="1200" spc="-5" dirty="0">
                <a:latin typeface="Times New Roman"/>
                <a:cs typeface="Times New Roman"/>
              </a:rPr>
              <a:t>pada </a:t>
            </a:r>
            <a:r>
              <a:rPr sz="1200" dirty="0">
                <a:latin typeface="Times New Roman"/>
                <a:cs typeface="Times New Roman"/>
              </a:rPr>
              <a:t>cermin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terletak </a:t>
            </a:r>
            <a:r>
              <a:rPr sz="1200" spc="-5" dirty="0">
                <a:latin typeface="Times New Roman"/>
                <a:cs typeface="Times New Roman"/>
              </a:rPr>
              <a:t>pada sumbu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x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140"/>
              </a:spcBef>
              <a:buAutoNum type="alphaLcPeriod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Refleksikan </a:t>
            </a:r>
            <a:r>
              <a:rPr sz="1200" spc="-5" dirty="0">
                <a:latin typeface="Times New Roman"/>
                <a:cs typeface="Times New Roman"/>
              </a:rPr>
              <a:t>pada garis </a:t>
            </a:r>
            <a:r>
              <a:rPr sz="1200" spc="-10" dirty="0">
                <a:latin typeface="Times New Roman"/>
                <a:cs typeface="Times New Roman"/>
              </a:rPr>
              <a:t>y=-x.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2800" y="3964940"/>
            <a:ext cx="5936615" cy="4811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100"/>
              </a:spcBef>
              <a:tabLst>
                <a:tab pos="558165" algn="l"/>
              </a:tabLst>
            </a:pPr>
            <a:r>
              <a:rPr sz="1400" b="1" i="1" spc="-10" dirty="0">
                <a:latin typeface="Times New Roman"/>
                <a:cs typeface="Times New Roman"/>
              </a:rPr>
              <a:t>V.</a:t>
            </a:r>
            <a:r>
              <a:rPr sz="1400" b="1" i="1" spc="15" dirty="0">
                <a:latin typeface="Times New Roman"/>
                <a:cs typeface="Times New Roman"/>
              </a:rPr>
              <a:t> </a:t>
            </a:r>
            <a:r>
              <a:rPr sz="1400" b="1" i="1" dirty="0">
                <a:latin typeface="Times New Roman"/>
                <a:cs typeface="Times New Roman"/>
              </a:rPr>
              <a:t>6	</a:t>
            </a:r>
            <a:r>
              <a:rPr sz="1400" b="1" i="1" spc="-5" dirty="0">
                <a:latin typeface="Times New Roman"/>
                <a:cs typeface="Times New Roman"/>
              </a:rPr>
              <a:t>Shear</a:t>
            </a:r>
            <a:endParaRPr sz="1400">
              <a:latin typeface="Times New Roman"/>
              <a:cs typeface="Times New Roman"/>
            </a:endParaRPr>
          </a:p>
          <a:p>
            <a:pPr marL="101600" marR="93980" indent="228600" algn="just">
              <a:lnSpc>
                <a:spcPct val="143700"/>
              </a:lnSpc>
              <a:spcBef>
                <a:spcPts val="1090"/>
              </a:spcBef>
            </a:pPr>
            <a:r>
              <a:rPr sz="1200" i="1" dirty="0">
                <a:latin typeface="Times New Roman"/>
                <a:cs typeface="Times New Roman"/>
              </a:rPr>
              <a:t>Shear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spc="-5" dirty="0">
                <a:latin typeface="Times New Roman"/>
                <a:cs typeface="Times New Roman"/>
              </a:rPr>
              <a:t>bentuk transformasi yang </a:t>
            </a:r>
            <a:r>
              <a:rPr sz="1200" dirty="0">
                <a:latin typeface="Times New Roman"/>
                <a:cs typeface="Times New Roman"/>
              </a:rPr>
              <a:t>membuat </a:t>
            </a:r>
            <a:r>
              <a:rPr sz="1200" spc="-5" dirty="0">
                <a:latin typeface="Times New Roman"/>
                <a:cs typeface="Times New Roman"/>
              </a:rPr>
              <a:t>distorsi </a:t>
            </a:r>
            <a:r>
              <a:rPr sz="1200" dirty="0">
                <a:latin typeface="Times New Roman"/>
                <a:cs typeface="Times New Roman"/>
              </a:rPr>
              <a:t>dari </a:t>
            </a:r>
            <a:r>
              <a:rPr sz="1200" spc="-5" dirty="0">
                <a:latin typeface="Times New Roman"/>
                <a:cs typeface="Times New Roman"/>
              </a:rPr>
              <a:t>bentuk </a:t>
            </a:r>
            <a:r>
              <a:rPr sz="1200" dirty="0">
                <a:latin typeface="Times New Roman"/>
                <a:cs typeface="Times New Roman"/>
              </a:rPr>
              <a:t>suatu </a:t>
            </a:r>
            <a:r>
              <a:rPr sz="1200" spc="-5" dirty="0">
                <a:latin typeface="Times New Roman"/>
                <a:cs typeface="Times New Roman"/>
              </a:rPr>
              <a:t>objek, </a:t>
            </a:r>
            <a:r>
              <a:rPr sz="1200" dirty="0">
                <a:latin typeface="Times New Roman"/>
                <a:cs typeface="Times New Roman"/>
              </a:rPr>
              <a:t>seperti  </a:t>
            </a:r>
            <a:r>
              <a:rPr sz="1200" spc="-5" dirty="0">
                <a:latin typeface="Times New Roman"/>
                <a:cs typeface="Times New Roman"/>
              </a:rPr>
              <a:t>menggeser sisi </a:t>
            </a:r>
            <a:r>
              <a:rPr sz="1200" dirty="0">
                <a:latin typeface="Times New Roman"/>
                <a:cs typeface="Times New Roman"/>
              </a:rPr>
              <a:t>tertentu. </a:t>
            </a:r>
            <a:r>
              <a:rPr sz="1200" spc="-5" dirty="0">
                <a:latin typeface="Times New Roman"/>
                <a:cs typeface="Times New Roman"/>
              </a:rPr>
              <a:t>Terdapat </a:t>
            </a:r>
            <a:r>
              <a:rPr sz="1200" dirty="0">
                <a:latin typeface="Times New Roman"/>
                <a:cs typeface="Times New Roman"/>
              </a:rPr>
              <a:t>dua macam </a:t>
            </a:r>
            <a:r>
              <a:rPr sz="1200" i="1" spc="-5" dirty="0">
                <a:latin typeface="Times New Roman"/>
                <a:cs typeface="Times New Roman"/>
              </a:rPr>
              <a:t>shear </a:t>
            </a:r>
            <a:r>
              <a:rPr sz="1200" spc="-5" dirty="0">
                <a:latin typeface="Times New Roman"/>
                <a:cs typeface="Times New Roman"/>
              </a:rPr>
              <a:t>yaitu </a:t>
            </a:r>
            <a:r>
              <a:rPr sz="1200" i="1" spc="-5" dirty="0">
                <a:latin typeface="Times New Roman"/>
                <a:cs typeface="Times New Roman"/>
              </a:rPr>
              <a:t>shear </a:t>
            </a:r>
            <a:r>
              <a:rPr sz="1200" dirty="0">
                <a:latin typeface="Times New Roman"/>
                <a:cs typeface="Times New Roman"/>
              </a:rPr>
              <a:t>terhadap </a:t>
            </a:r>
            <a:r>
              <a:rPr sz="1200" spc="-5" dirty="0">
                <a:latin typeface="Times New Roman"/>
                <a:cs typeface="Times New Roman"/>
              </a:rPr>
              <a:t>sumbu </a:t>
            </a:r>
            <a:r>
              <a:rPr sz="1200" dirty="0">
                <a:latin typeface="Times New Roman"/>
                <a:cs typeface="Times New Roman"/>
              </a:rPr>
              <a:t>x dan </a:t>
            </a:r>
            <a:r>
              <a:rPr sz="1200" i="1" spc="-5" dirty="0">
                <a:latin typeface="Times New Roman"/>
                <a:cs typeface="Times New Roman"/>
              </a:rPr>
              <a:t>shea</a:t>
            </a:r>
            <a:r>
              <a:rPr sz="1200" spc="-5" dirty="0">
                <a:latin typeface="Times New Roman"/>
                <a:cs typeface="Times New Roman"/>
              </a:rPr>
              <a:t>r  </a:t>
            </a:r>
            <a:r>
              <a:rPr sz="1200" dirty="0">
                <a:latin typeface="Times New Roman"/>
                <a:cs typeface="Times New Roman"/>
              </a:rPr>
              <a:t>terhadap </a:t>
            </a:r>
            <a:r>
              <a:rPr sz="1200" spc="-5" dirty="0">
                <a:latin typeface="Times New Roman"/>
                <a:cs typeface="Times New Roman"/>
              </a:rPr>
              <a:t>sumbu </a:t>
            </a:r>
            <a:r>
              <a:rPr sz="1200" spc="-20" dirty="0">
                <a:latin typeface="Times New Roman"/>
                <a:cs typeface="Times New Roman"/>
              </a:rPr>
              <a:t>y.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R="3888740" algn="r">
              <a:lnSpc>
                <a:spcPct val="100000"/>
              </a:lnSpc>
            </a:pPr>
            <a:r>
              <a:rPr sz="1200" i="1" dirty="0">
                <a:latin typeface="Times New Roman"/>
                <a:cs typeface="Times New Roman"/>
              </a:rPr>
              <a:t>Shear </a:t>
            </a:r>
            <a:r>
              <a:rPr sz="1200" dirty="0">
                <a:latin typeface="Times New Roman"/>
                <a:cs typeface="Times New Roman"/>
              </a:rPr>
              <a:t>terhadap </a:t>
            </a:r>
            <a:r>
              <a:rPr sz="1200" spc="-5" dirty="0">
                <a:latin typeface="Times New Roman"/>
                <a:cs typeface="Times New Roman"/>
              </a:rPr>
              <a:t>sumbu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x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Times New Roman"/>
              <a:cs typeface="Times New Roman"/>
            </a:endParaRPr>
          </a:p>
          <a:p>
            <a:pPr algn="ctr">
              <a:lnSpc>
                <a:spcPts val="1420"/>
              </a:lnSpc>
              <a:tabLst>
                <a:tab pos="426084" algn="l"/>
                <a:tab pos="776605" algn="l"/>
              </a:tabLst>
            </a:pPr>
            <a:r>
              <a:rPr sz="1800" spc="-967" baseline="-30092" dirty="0">
                <a:latin typeface="DejaVu Serif"/>
                <a:cs typeface="DejaVu Serif"/>
              </a:rPr>
              <a:t>�</a:t>
            </a:r>
            <a:r>
              <a:rPr sz="1800" spc="104" baseline="-30092" dirty="0">
                <a:latin typeface="DejaVu Serif"/>
                <a:cs typeface="DejaVu Serif"/>
              </a:rPr>
              <a:t> </a:t>
            </a:r>
            <a:r>
              <a:rPr sz="1200" spc="-25" dirty="0">
                <a:latin typeface="DejaVu Serif Condensed"/>
                <a:cs typeface="DejaVu Serif Condensed"/>
              </a:rPr>
              <a:t>0	</a:t>
            </a:r>
            <a:r>
              <a:rPr sz="1200" spc="-70" dirty="0">
                <a:latin typeface="DejaVu Serif"/>
                <a:cs typeface="DejaVu Serif"/>
              </a:rPr>
              <a:t>−</a:t>
            </a:r>
            <a:r>
              <a:rPr sz="1200" spc="-70" dirty="0">
                <a:latin typeface="DejaVu Serif Condensed"/>
                <a:cs typeface="DejaVu Serif Condensed"/>
              </a:rPr>
              <a:t>1	</a:t>
            </a:r>
            <a:r>
              <a:rPr sz="1200" spc="-335" dirty="0">
                <a:latin typeface="DejaVu Serif Condensed"/>
                <a:cs typeface="DejaVu Serif Condensed"/>
              </a:rPr>
              <a:t>0</a:t>
            </a:r>
            <a:r>
              <a:rPr sz="1800" spc="-502" baseline="-30092" dirty="0">
                <a:latin typeface="DejaVu Serif"/>
                <a:cs typeface="DejaVu Serif"/>
              </a:rPr>
              <a:t>�</a:t>
            </a:r>
            <a:endParaRPr sz="1800" baseline="-30092">
              <a:latin typeface="DejaVu Serif"/>
              <a:cs typeface="DejaVu Serif"/>
            </a:endParaRPr>
          </a:p>
          <a:p>
            <a:pPr marL="635" algn="ctr">
              <a:lnSpc>
                <a:spcPts val="1420"/>
              </a:lnSpc>
              <a:tabLst>
                <a:tab pos="407034" algn="l"/>
                <a:tab pos="701675" algn="l"/>
              </a:tabLst>
            </a:pPr>
            <a:r>
              <a:rPr sz="1200" spc="-70" dirty="0">
                <a:latin typeface="DejaVu Serif"/>
                <a:cs typeface="DejaVu Serif"/>
              </a:rPr>
              <a:t>−</a:t>
            </a:r>
            <a:r>
              <a:rPr sz="1200" spc="-70" dirty="0">
                <a:latin typeface="DejaVu Serif Condensed"/>
                <a:cs typeface="DejaVu Serif Condensed"/>
              </a:rPr>
              <a:t>1	</a:t>
            </a:r>
            <a:r>
              <a:rPr sz="1200" spc="-25" dirty="0">
                <a:latin typeface="DejaVu Serif Condensed"/>
                <a:cs typeface="DejaVu Serif Condensed"/>
              </a:rPr>
              <a:t>0	0</a:t>
            </a:r>
            <a:endParaRPr sz="1200">
              <a:latin typeface="DejaVu Serif Condensed"/>
              <a:cs typeface="DejaVu Serif Condensed"/>
            </a:endParaRPr>
          </a:p>
          <a:p>
            <a:pPr>
              <a:lnSpc>
                <a:spcPct val="100000"/>
              </a:lnSpc>
            </a:pPr>
            <a:endParaRPr sz="1200">
              <a:latin typeface="DejaVu Serif Condensed"/>
              <a:cs typeface="DejaVu Serif Condensed"/>
            </a:endParaRPr>
          </a:p>
          <a:p>
            <a:pPr marR="3930650" algn="r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koordinat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transformasi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marL="1907539">
              <a:lnSpc>
                <a:spcPct val="100000"/>
              </a:lnSpc>
              <a:tabLst>
                <a:tab pos="3735704" algn="l"/>
              </a:tabLst>
            </a:pPr>
            <a:r>
              <a:rPr sz="1200" dirty="0">
                <a:latin typeface="Times New Roman"/>
                <a:cs typeface="Times New Roman"/>
              </a:rPr>
              <a:t>x’= x +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shx.y	</a:t>
            </a:r>
            <a:r>
              <a:rPr sz="1200" spc="-5" dirty="0">
                <a:latin typeface="Times New Roman"/>
                <a:cs typeface="Times New Roman"/>
              </a:rPr>
              <a:t>y’=y</a:t>
            </a:r>
            <a:endParaRPr sz="1200">
              <a:latin typeface="Times New Roman"/>
              <a:cs typeface="Times New Roman"/>
            </a:endParaRPr>
          </a:p>
          <a:p>
            <a:pPr marL="101600" marR="93980">
              <a:lnSpc>
                <a:spcPct val="143100"/>
              </a:lnSpc>
              <a:spcBef>
                <a:spcPts val="1020"/>
              </a:spcBef>
              <a:tabLst>
                <a:tab pos="1129665" algn="l"/>
              </a:tabLst>
            </a:pPr>
            <a:r>
              <a:rPr sz="1200" dirty="0">
                <a:latin typeface="Times New Roman"/>
                <a:cs typeface="Times New Roman"/>
              </a:rPr>
              <a:t>Parameter</a:t>
            </a:r>
            <a:r>
              <a:rPr sz="1200" spc="2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shx	dinyatakan dengan sembarang bilangan. Posisi </a:t>
            </a:r>
            <a:r>
              <a:rPr sz="1200" dirty="0">
                <a:latin typeface="Times New Roman"/>
                <a:cs typeface="Times New Roman"/>
              </a:rPr>
              <a:t>kemudian </a:t>
            </a:r>
            <a:r>
              <a:rPr sz="1200" spc="-5" dirty="0">
                <a:latin typeface="Times New Roman"/>
                <a:cs typeface="Times New Roman"/>
              </a:rPr>
              <a:t>digeser </a:t>
            </a:r>
            <a:r>
              <a:rPr sz="1200" dirty="0">
                <a:latin typeface="Times New Roman"/>
                <a:cs typeface="Times New Roman"/>
              </a:rPr>
              <a:t>menurut  arah</a:t>
            </a:r>
            <a:r>
              <a:rPr sz="1200" spc="-5" dirty="0">
                <a:latin typeface="Times New Roman"/>
                <a:cs typeface="Times New Roman"/>
              </a:rPr>
              <a:t> ho</a:t>
            </a:r>
            <a:r>
              <a:rPr sz="1200" i="1" spc="-5" dirty="0">
                <a:latin typeface="Times New Roman"/>
                <a:cs typeface="Times New Roman"/>
              </a:rPr>
              <a:t>rizontal.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R="3888740" algn="r">
              <a:lnSpc>
                <a:spcPct val="100000"/>
              </a:lnSpc>
            </a:pPr>
            <a:r>
              <a:rPr sz="1200" i="1" dirty="0">
                <a:latin typeface="Times New Roman"/>
                <a:cs typeface="Times New Roman"/>
              </a:rPr>
              <a:t>Shear </a:t>
            </a:r>
            <a:r>
              <a:rPr sz="1200" dirty="0">
                <a:latin typeface="Times New Roman"/>
                <a:cs typeface="Times New Roman"/>
              </a:rPr>
              <a:t>terhadap </a:t>
            </a:r>
            <a:r>
              <a:rPr sz="1200" spc="-5" dirty="0">
                <a:latin typeface="Times New Roman"/>
                <a:cs typeface="Times New Roman"/>
              </a:rPr>
              <a:t>sumbu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y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Times New Roman"/>
              <a:cs typeface="Times New Roman"/>
            </a:endParaRPr>
          </a:p>
          <a:p>
            <a:pPr algn="ctr">
              <a:lnSpc>
                <a:spcPts val="1420"/>
              </a:lnSpc>
              <a:tabLst>
                <a:tab pos="426084" algn="l"/>
                <a:tab pos="776605" algn="l"/>
              </a:tabLst>
            </a:pPr>
            <a:r>
              <a:rPr sz="1800" spc="-967" baseline="-30092" dirty="0">
                <a:latin typeface="DejaVu Serif"/>
                <a:cs typeface="DejaVu Serif"/>
              </a:rPr>
              <a:t>�</a:t>
            </a:r>
            <a:r>
              <a:rPr sz="1800" spc="104" baseline="-30092" dirty="0">
                <a:latin typeface="DejaVu Serif"/>
                <a:cs typeface="DejaVu Serif"/>
              </a:rPr>
              <a:t> </a:t>
            </a:r>
            <a:r>
              <a:rPr sz="1200" spc="-25" dirty="0">
                <a:latin typeface="DejaVu Serif Condensed"/>
                <a:cs typeface="DejaVu Serif Condensed"/>
              </a:rPr>
              <a:t>0	</a:t>
            </a:r>
            <a:r>
              <a:rPr sz="1200" spc="-70" dirty="0">
                <a:latin typeface="DejaVu Serif"/>
                <a:cs typeface="DejaVu Serif"/>
              </a:rPr>
              <a:t>−</a:t>
            </a:r>
            <a:r>
              <a:rPr sz="1200" spc="-70" dirty="0">
                <a:latin typeface="DejaVu Serif Condensed"/>
                <a:cs typeface="DejaVu Serif Condensed"/>
              </a:rPr>
              <a:t>1	</a:t>
            </a:r>
            <a:r>
              <a:rPr sz="1200" spc="-335" dirty="0">
                <a:latin typeface="DejaVu Serif Condensed"/>
                <a:cs typeface="DejaVu Serif Condensed"/>
              </a:rPr>
              <a:t>0</a:t>
            </a:r>
            <a:r>
              <a:rPr sz="1800" spc="-502" baseline="-30092" dirty="0">
                <a:latin typeface="DejaVu Serif"/>
                <a:cs typeface="DejaVu Serif"/>
              </a:rPr>
              <a:t>�</a:t>
            </a:r>
            <a:endParaRPr sz="1800" baseline="-30092">
              <a:latin typeface="DejaVu Serif"/>
              <a:cs typeface="DejaVu Serif"/>
            </a:endParaRPr>
          </a:p>
          <a:p>
            <a:pPr algn="ctr">
              <a:lnSpc>
                <a:spcPts val="1420"/>
              </a:lnSpc>
              <a:tabLst>
                <a:tab pos="406400" algn="l"/>
                <a:tab pos="701040" algn="l"/>
              </a:tabLst>
            </a:pPr>
            <a:r>
              <a:rPr sz="1200" spc="-70" dirty="0">
                <a:latin typeface="DejaVu Serif"/>
                <a:cs typeface="DejaVu Serif"/>
              </a:rPr>
              <a:t>−</a:t>
            </a:r>
            <a:r>
              <a:rPr sz="1200" spc="-70" dirty="0">
                <a:latin typeface="DejaVu Serif Condensed"/>
                <a:cs typeface="DejaVu Serif Condensed"/>
              </a:rPr>
              <a:t>1	</a:t>
            </a:r>
            <a:r>
              <a:rPr sz="1200" spc="-25" dirty="0">
                <a:latin typeface="DejaVu Serif Condensed"/>
                <a:cs typeface="DejaVu Serif Condensed"/>
              </a:rPr>
              <a:t>0	0</a:t>
            </a:r>
            <a:endParaRPr sz="1200">
              <a:latin typeface="DejaVu Serif Condensed"/>
              <a:cs typeface="DejaVu Serif Condensed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DejaVu Serif Condensed"/>
              <a:cs typeface="DejaVu Serif Condensed"/>
            </a:endParaRPr>
          </a:p>
          <a:p>
            <a:pPr marR="3930650" algn="r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koordinat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transformasi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41116" y="8958986"/>
            <a:ext cx="3149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x’=x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55516" y="8958986"/>
            <a:ext cx="7645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y’=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shy.x+y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547" y="810209"/>
            <a:ext cx="5756275" cy="549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1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Parameter </a:t>
            </a:r>
            <a:r>
              <a:rPr sz="1200" spc="-5" dirty="0">
                <a:latin typeface="Times New Roman"/>
                <a:cs typeface="Times New Roman"/>
              </a:rPr>
              <a:t>shy </a:t>
            </a:r>
            <a:r>
              <a:rPr sz="1200" dirty="0">
                <a:latin typeface="Times New Roman"/>
                <a:cs typeface="Times New Roman"/>
              </a:rPr>
              <a:t>dinyatakan </a:t>
            </a:r>
            <a:r>
              <a:rPr sz="1200" spc="-5" dirty="0">
                <a:latin typeface="Times New Roman"/>
                <a:cs typeface="Times New Roman"/>
              </a:rPr>
              <a:t>dengan sembarang bilangan. Posisi </a:t>
            </a:r>
            <a:r>
              <a:rPr sz="1200" dirty="0">
                <a:latin typeface="Times New Roman"/>
                <a:cs typeface="Times New Roman"/>
              </a:rPr>
              <a:t>koordinat </a:t>
            </a:r>
            <a:r>
              <a:rPr sz="1200" spc="-5" dirty="0">
                <a:latin typeface="Times New Roman"/>
                <a:cs typeface="Times New Roman"/>
              </a:rPr>
              <a:t>kemudian </a:t>
            </a:r>
            <a:r>
              <a:rPr sz="1200" dirty="0">
                <a:latin typeface="Times New Roman"/>
                <a:cs typeface="Times New Roman"/>
              </a:rPr>
              <a:t>menurut  arah</a:t>
            </a:r>
            <a:r>
              <a:rPr sz="1200" spc="-5" dirty="0">
                <a:latin typeface="Times New Roman"/>
                <a:cs typeface="Times New Roman"/>
              </a:rPr>
              <a:t> vertikal.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547" y="1930501"/>
            <a:ext cx="32073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Gambar </a:t>
            </a:r>
            <a:r>
              <a:rPr sz="1200" dirty="0">
                <a:latin typeface="Times New Roman"/>
                <a:cs typeface="Times New Roman"/>
              </a:rPr>
              <a:t>di bawah </a:t>
            </a:r>
            <a:r>
              <a:rPr sz="1200" spc="-5" dirty="0">
                <a:latin typeface="Times New Roman"/>
                <a:cs typeface="Times New Roman"/>
              </a:rPr>
              <a:t>mengilustrasikan proses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shearing.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51760" y="4861559"/>
            <a:ext cx="225806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Times New Roman"/>
                <a:cs typeface="Times New Roman"/>
              </a:rPr>
              <a:t>Gambar 4.4 </a:t>
            </a:r>
            <a:r>
              <a:rPr sz="1100" b="1" spc="-10" dirty="0">
                <a:latin typeface="Times New Roman"/>
                <a:cs typeface="Times New Roman"/>
              </a:rPr>
              <a:t>Ilustrasi </a:t>
            </a:r>
            <a:r>
              <a:rPr sz="1100" b="1" spc="-5" dirty="0">
                <a:latin typeface="Times New Roman"/>
                <a:cs typeface="Times New Roman"/>
              </a:rPr>
              <a:t>Proses</a:t>
            </a:r>
            <a:r>
              <a:rPr sz="1100" b="1" spc="25" dirty="0">
                <a:latin typeface="Times New Roman"/>
                <a:cs typeface="Times New Roman"/>
              </a:rPr>
              <a:t> </a:t>
            </a:r>
            <a:r>
              <a:rPr sz="1100" b="1" i="1" spc="-5" dirty="0">
                <a:latin typeface="Times New Roman"/>
                <a:cs typeface="Times New Roman"/>
              </a:rPr>
              <a:t>Shearing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1700" y="5537200"/>
            <a:ext cx="5757545" cy="2872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Times New Roman"/>
                <a:cs typeface="Times New Roman"/>
              </a:rPr>
              <a:t>Latihan</a:t>
            </a:r>
            <a:endParaRPr sz="1400">
              <a:latin typeface="Times New Roman"/>
              <a:cs typeface="Times New Roman"/>
            </a:endParaRPr>
          </a:p>
          <a:p>
            <a:pPr marL="12700" marR="5080" indent="457200" algn="just">
              <a:lnSpc>
                <a:spcPct val="143700"/>
              </a:lnSpc>
              <a:spcBef>
                <a:spcPts val="1110"/>
              </a:spcBef>
            </a:pPr>
            <a:r>
              <a:rPr sz="1200" dirty="0">
                <a:latin typeface="Times New Roman"/>
                <a:cs typeface="Times New Roman"/>
              </a:rPr>
              <a:t>Diketahui sebuah </a:t>
            </a:r>
            <a:r>
              <a:rPr sz="1200" spc="-5" dirty="0">
                <a:latin typeface="Times New Roman"/>
                <a:cs typeface="Times New Roman"/>
              </a:rPr>
              <a:t>bidang segiempat </a:t>
            </a:r>
            <a:r>
              <a:rPr sz="1200" spc="-10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koordinat </a:t>
            </a:r>
            <a:r>
              <a:rPr sz="1200" spc="-5" dirty="0">
                <a:latin typeface="Times New Roman"/>
                <a:cs typeface="Times New Roman"/>
              </a:rPr>
              <a:t>A(3,1), B(10,1), </a:t>
            </a:r>
            <a:r>
              <a:rPr sz="1200" dirty="0">
                <a:latin typeface="Times New Roman"/>
                <a:cs typeface="Times New Roman"/>
              </a:rPr>
              <a:t>C(3,5) dan  </a:t>
            </a:r>
            <a:r>
              <a:rPr sz="1200" spc="-5" dirty="0">
                <a:latin typeface="Times New Roman"/>
                <a:cs typeface="Times New Roman"/>
              </a:rPr>
              <a:t>D(10,5). </a:t>
            </a:r>
            <a:r>
              <a:rPr sz="1200" dirty="0">
                <a:latin typeface="Times New Roman"/>
                <a:cs typeface="Times New Roman"/>
              </a:rPr>
              <a:t>Tentukan koordinat baru </a:t>
            </a:r>
            <a:r>
              <a:rPr sz="1200" spc="-5" dirty="0">
                <a:latin typeface="Times New Roman"/>
                <a:cs typeface="Times New Roman"/>
              </a:rPr>
              <a:t>dari bidang </a:t>
            </a:r>
            <a:r>
              <a:rPr sz="1200" dirty="0">
                <a:latin typeface="Times New Roman"/>
                <a:cs typeface="Times New Roman"/>
              </a:rPr>
              <a:t>tersebut </a:t>
            </a: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melakukan </a:t>
            </a:r>
            <a:r>
              <a:rPr sz="1200" spc="-5" dirty="0">
                <a:latin typeface="Times New Roman"/>
                <a:cs typeface="Times New Roman"/>
              </a:rPr>
              <a:t>translasi dengan  </a:t>
            </a:r>
            <a:r>
              <a:rPr sz="1200" dirty="0">
                <a:latin typeface="Times New Roman"/>
                <a:cs typeface="Times New Roman"/>
              </a:rPr>
              <a:t>faktor </a:t>
            </a:r>
            <a:r>
              <a:rPr sz="1200" spc="-5" dirty="0">
                <a:latin typeface="Times New Roman"/>
                <a:cs typeface="Times New Roman"/>
              </a:rPr>
              <a:t>translasi</a:t>
            </a:r>
            <a:r>
              <a:rPr sz="1200" dirty="0">
                <a:latin typeface="Times New Roman"/>
                <a:cs typeface="Times New Roman"/>
              </a:rPr>
              <a:t> (4,3)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AutoNum type="arabicPeriod"/>
              <a:tabLst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Lakukan </a:t>
            </a:r>
            <a:r>
              <a:rPr sz="1200" dirty="0">
                <a:latin typeface="Times New Roman"/>
                <a:cs typeface="Times New Roman"/>
              </a:rPr>
              <a:t>penskalaan </a:t>
            </a: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faktor </a:t>
            </a:r>
            <a:r>
              <a:rPr sz="1200" spc="-5" dirty="0">
                <a:latin typeface="Times New Roman"/>
                <a:cs typeface="Times New Roman"/>
              </a:rPr>
              <a:t>skala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(3,2)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AutoNum type="arabicPeriod"/>
              <a:tabLst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Dari </a:t>
            </a:r>
            <a:r>
              <a:rPr sz="1200" dirty="0">
                <a:latin typeface="Times New Roman"/>
                <a:cs typeface="Times New Roman"/>
              </a:rPr>
              <a:t>hasil (1) </a:t>
            </a:r>
            <a:r>
              <a:rPr sz="1200" spc="-5" dirty="0">
                <a:latin typeface="Times New Roman"/>
                <a:cs typeface="Times New Roman"/>
              </a:rPr>
              <a:t>lakukan rotasi </a:t>
            </a:r>
            <a:r>
              <a:rPr sz="1200" dirty="0">
                <a:latin typeface="Times New Roman"/>
                <a:cs typeface="Times New Roman"/>
              </a:rPr>
              <a:t>terhadap titik </a:t>
            </a:r>
            <a:r>
              <a:rPr sz="1200" spc="-5" dirty="0">
                <a:latin typeface="Times New Roman"/>
                <a:cs typeface="Times New Roman"/>
              </a:rPr>
              <a:t>pusat </a:t>
            </a:r>
            <a:r>
              <a:rPr sz="1200" spc="-15" dirty="0">
                <a:latin typeface="Times New Roman"/>
                <a:cs typeface="Times New Roman"/>
              </a:rPr>
              <a:t>(A) </a:t>
            </a:r>
            <a:r>
              <a:rPr sz="1200" dirty="0">
                <a:latin typeface="Times New Roman"/>
                <a:cs typeface="Times New Roman"/>
              </a:rPr>
              <a:t>dengan </a:t>
            </a:r>
            <a:r>
              <a:rPr sz="1200" spc="-5" dirty="0">
                <a:latin typeface="Times New Roman"/>
                <a:cs typeface="Times New Roman"/>
              </a:rPr>
              <a:t>sudut </a:t>
            </a:r>
            <a:r>
              <a:rPr sz="1200" dirty="0">
                <a:latin typeface="Times New Roman"/>
                <a:cs typeface="Times New Roman"/>
              </a:rPr>
              <a:t>rotasi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30o.</a:t>
            </a:r>
            <a:endParaRPr sz="120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2080"/>
              </a:lnSpc>
              <a:spcBef>
                <a:spcPts val="155"/>
              </a:spcBef>
              <a:buAutoNum type="arabicPeriod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Transformasi shear </a:t>
            </a:r>
            <a:r>
              <a:rPr sz="1200" spc="-5" dirty="0">
                <a:latin typeface="Times New Roman"/>
                <a:cs typeface="Times New Roman"/>
              </a:rPr>
              <a:t>dengan nilai shx </a:t>
            </a:r>
            <a:r>
              <a:rPr sz="1200" dirty="0">
                <a:latin typeface="Times New Roman"/>
                <a:cs typeface="Times New Roman"/>
              </a:rPr>
              <a:t>= 2 </a:t>
            </a: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koordinat </a:t>
            </a:r>
            <a:r>
              <a:rPr sz="1200" spc="-5" dirty="0">
                <a:latin typeface="Times New Roman"/>
                <a:cs typeface="Times New Roman"/>
              </a:rPr>
              <a:t>A(0,0), B(1,0), </a:t>
            </a:r>
            <a:r>
              <a:rPr sz="1200" dirty="0">
                <a:latin typeface="Times New Roman"/>
                <a:cs typeface="Times New Roman"/>
              </a:rPr>
              <a:t>C(1,1), dan  </a:t>
            </a:r>
            <a:r>
              <a:rPr sz="1200" spc="-5" dirty="0">
                <a:latin typeface="Times New Roman"/>
                <a:cs typeface="Times New Roman"/>
              </a:rPr>
              <a:t>D(0,1)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445"/>
              </a:spcBef>
              <a:buAutoNum type="arabicPeriod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Transformasi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shear</a:t>
            </a:r>
            <a:r>
              <a:rPr sz="1200" spc="1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dengan</a:t>
            </a:r>
            <a:r>
              <a:rPr sz="1200" spc="1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nilai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shy</a:t>
            </a:r>
            <a:r>
              <a:rPr sz="1200" spc="20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=</a:t>
            </a:r>
            <a:r>
              <a:rPr sz="1200" spc="2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</a:t>
            </a:r>
            <a:r>
              <a:rPr sz="1200" spc="1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dengan</a:t>
            </a:r>
            <a:r>
              <a:rPr sz="1200" spc="1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koordinat</a:t>
            </a:r>
            <a:r>
              <a:rPr sz="1200" spc="1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A(0,0),</a:t>
            </a:r>
            <a:r>
              <a:rPr sz="1200" spc="1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B(1,0),</a:t>
            </a:r>
            <a:r>
              <a:rPr sz="1200" spc="1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C(1,1),</a:t>
            </a:r>
            <a:r>
              <a:rPr sz="1200" spc="1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dan</a:t>
            </a:r>
            <a:endParaRPr sz="12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640"/>
              </a:spcBef>
            </a:pPr>
            <a:r>
              <a:rPr sz="1200" spc="-5" dirty="0">
                <a:latin typeface="Times New Roman"/>
                <a:cs typeface="Times New Roman"/>
              </a:rPr>
              <a:t>D(0,1)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71519" y="2492051"/>
            <a:ext cx="4438275" cy="20654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73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889000"/>
            <a:ext cx="5759450" cy="2085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900" algn="l"/>
              </a:tabLst>
            </a:pPr>
            <a:r>
              <a:rPr sz="1400" b="1" spc="-5" dirty="0">
                <a:latin typeface="Times New Roman"/>
                <a:cs typeface="Times New Roman"/>
              </a:rPr>
              <a:t>I.</a:t>
            </a:r>
            <a:r>
              <a:rPr sz="1400" b="1" spc="1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2	Ruang </a:t>
            </a:r>
            <a:r>
              <a:rPr sz="1400" b="1" spc="-5" dirty="0">
                <a:latin typeface="Times New Roman"/>
                <a:cs typeface="Times New Roman"/>
              </a:rPr>
              <a:t>Lingkup Grafika</a:t>
            </a:r>
            <a:r>
              <a:rPr sz="1400" b="1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Komputer</a:t>
            </a:r>
            <a:endParaRPr sz="1400">
              <a:latin typeface="Times New Roman"/>
              <a:cs typeface="Times New Roman"/>
            </a:endParaRPr>
          </a:p>
          <a:p>
            <a:pPr marL="12700" marR="5080" indent="228600" algn="just">
              <a:lnSpc>
                <a:spcPct val="143700"/>
              </a:lnSpc>
              <a:spcBef>
                <a:spcPts val="1110"/>
              </a:spcBef>
            </a:pPr>
            <a:r>
              <a:rPr sz="1200" spc="-5" dirty="0">
                <a:latin typeface="Times New Roman"/>
                <a:cs typeface="Times New Roman"/>
              </a:rPr>
              <a:t>Grafika </a:t>
            </a:r>
            <a:r>
              <a:rPr sz="1200" dirty="0">
                <a:latin typeface="Times New Roman"/>
                <a:cs typeface="Times New Roman"/>
              </a:rPr>
              <a:t>komputer bukan ilmu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berdiri sendiri. </a:t>
            </a:r>
            <a:r>
              <a:rPr sz="1200" spc="-5" dirty="0">
                <a:latin typeface="Times New Roman"/>
                <a:cs typeface="Times New Roman"/>
              </a:rPr>
              <a:t>Pada dasarnya banyak </a:t>
            </a:r>
            <a:r>
              <a:rPr sz="1200" dirty="0">
                <a:latin typeface="Times New Roman"/>
                <a:cs typeface="Times New Roman"/>
              </a:rPr>
              <a:t>ilmu </a:t>
            </a:r>
            <a:r>
              <a:rPr sz="1200" spc="-5" dirty="0">
                <a:latin typeface="Times New Roman"/>
                <a:cs typeface="Times New Roman"/>
              </a:rPr>
              <a:t>yang  menyokong sekaligus </a:t>
            </a:r>
            <a:r>
              <a:rPr sz="1200" dirty="0">
                <a:latin typeface="Times New Roman"/>
                <a:cs typeface="Times New Roman"/>
              </a:rPr>
              <a:t>menjadi dasar </a:t>
            </a:r>
            <a:r>
              <a:rPr sz="1200" spc="-5" dirty="0">
                <a:latin typeface="Times New Roman"/>
                <a:cs typeface="Times New Roman"/>
              </a:rPr>
              <a:t>grafika </a:t>
            </a:r>
            <a:r>
              <a:rPr sz="1200" dirty="0">
                <a:latin typeface="Times New Roman"/>
                <a:cs typeface="Times New Roman"/>
              </a:rPr>
              <a:t>komputer, </a:t>
            </a:r>
            <a:r>
              <a:rPr sz="1200" spc="-10" dirty="0">
                <a:latin typeface="Times New Roman"/>
                <a:cs typeface="Times New Roman"/>
              </a:rPr>
              <a:t>misalnya </a:t>
            </a:r>
            <a:r>
              <a:rPr sz="1200" dirty="0">
                <a:latin typeface="Times New Roman"/>
                <a:cs typeface="Times New Roman"/>
              </a:rPr>
              <a:t>ilmu matematika, geometri,  </a:t>
            </a:r>
            <a:r>
              <a:rPr sz="1200" spc="-5" dirty="0">
                <a:latin typeface="Times New Roman"/>
                <a:cs typeface="Times New Roman"/>
              </a:rPr>
              <a:t>analisis/metode numerik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ilmu komputasi. Jika dikaitkan dengan konsep sistem, </a:t>
            </a:r>
            <a:r>
              <a:rPr sz="1200" dirty="0">
                <a:latin typeface="Times New Roman"/>
                <a:cs typeface="Times New Roman"/>
              </a:rPr>
              <a:t>ada dua  ilmu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erat </a:t>
            </a:r>
            <a:r>
              <a:rPr sz="1200" spc="-5" dirty="0">
                <a:latin typeface="Times New Roman"/>
                <a:cs typeface="Times New Roman"/>
              </a:rPr>
              <a:t>kaitannya dengan grafika </a:t>
            </a:r>
            <a:r>
              <a:rPr sz="1200" dirty="0">
                <a:latin typeface="Times New Roman"/>
                <a:cs typeface="Times New Roman"/>
              </a:rPr>
              <a:t>komputer </a:t>
            </a:r>
            <a:r>
              <a:rPr sz="1200" spc="-5" dirty="0">
                <a:latin typeface="Times New Roman"/>
                <a:cs typeface="Times New Roman"/>
              </a:rPr>
              <a:t>yaitu pengolahan citra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10" dirty="0">
                <a:latin typeface="Times New Roman"/>
                <a:cs typeface="Times New Roman"/>
              </a:rPr>
              <a:t>visi </a:t>
            </a:r>
            <a:r>
              <a:rPr sz="1200" dirty="0">
                <a:latin typeface="Times New Roman"/>
                <a:cs typeface="Times New Roman"/>
              </a:rPr>
              <a:t>komputer.  </a:t>
            </a:r>
            <a:r>
              <a:rPr sz="1200" spc="-5" dirty="0">
                <a:latin typeface="Times New Roman"/>
                <a:cs typeface="Times New Roman"/>
              </a:rPr>
              <a:t>Relasinya </a:t>
            </a:r>
            <a:r>
              <a:rPr sz="1200" dirty="0">
                <a:latin typeface="Times New Roman"/>
                <a:cs typeface="Times New Roman"/>
              </a:rPr>
              <a:t>dapat digambarkan </a:t>
            </a:r>
            <a:r>
              <a:rPr sz="1200" spc="-10" dirty="0">
                <a:latin typeface="Times New Roman"/>
                <a:cs typeface="Times New Roman"/>
              </a:rPr>
              <a:t>sebagai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berikut: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L="225425" algn="ctr">
              <a:lnSpc>
                <a:spcPct val="100000"/>
              </a:lnSpc>
            </a:pPr>
            <a:r>
              <a:rPr sz="1200" b="1" spc="-10" dirty="0">
                <a:latin typeface="Times New Roman"/>
                <a:cs typeface="Times New Roman"/>
              </a:rPr>
              <a:t>Tabel </a:t>
            </a:r>
            <a:r>
              <a:rPr sz="1200" b="1" dirty="0">
                <a:latin typeface="Times New Roman"/>
                <a:cs typeface="Times New Roman"/>
              </a:rPr>
              <a:t>1.1 </a:t>
            </a:r>
            <a:r>
              <a:rPr sz="1200" b="1" spc="-5" dirty="0">
                <a:latin typeface="Times New Roman"/>
                <a:cs typeface="Times New Roman"/>
              </a:rPr>
              <a:t>Kaitan Ilmu Grafika Komputer </a:t>
            </a:r>
            <a:r>
              <a:rPr sz="1200" b="1" spc="-10" dirty="0">
                <a:latin typeface="Times New Roman"/>
                <a:cs typeface="Times New Roman"/>
              </a:rPr>
              <a:t>dengan </a:t>
            </a:r>
            <a:r>
              <a:rPr sz="1200" b="1" spc="-5" dirty="0">
                <a:latin typeface="Times New Roman"/>
                <a:cs typeface="Times New Roman"/>
              </a:rPr>
              <a:t>Ilmu</a:t>
            </a:r>
            <a:r>
              <a:rPr sz="1200" b="1" spc="6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Lain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4833670"/>
            <a:ext cx="5760085" cy="43078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457200" algn="just">
              <a:lnSpc>
                <a:spcPct val="143700"/>
              </a:lnSpc>
              <a:spcBef>
                <a:spcPts val="110"/>
              </a:spcBef>
            </a:pPr>
            <a:r>
              <a:rPr sz="1200" spc="-5" dirty="0">
                <a:latin typeface="Times New Roman"/>
                <a:cs typeface="Times New Roman"/>
              </a:rPr>
              <a:t>Dari Tabel </a:t>
            </a:r>
            <a:r>
              <a:rPr sz="1200" dirty="0">
                <a:latin typeface="Times New Roman"/>
                <a:cs typeface="Times New Roman"/>
              </a:rPr>
              <a:t>1.1 </a:t>
            </a:r>
            <a:r>
              <a:rPr sz="1200" spc="-5" dirty="0">
                <a:latin typeface="Times New Roman"/>
                <a:cs typeface="Times New Roman"/>
              </a:rPr>
              <a:t>dapat dijelaskan </a:t>
            </a:r>
            <a:r>
              <a:rPr sz="1200" spc="-10" dirty="0">
                <a:latin typeface="Times New Roman"/>
                <a:cs typeface="Times New Roman"/>
              </a:rPr>
              <a:t>bahwa </a:t>
            </a:r>
            <a:r>
              <a:rPr sz="1200" spc="-5" dirty="0">
                <a:latin typeface="Times New Roman"/>
                <a:cs typeface="Times New Roman"/>
              </a:rPr>
              <a:t>objek yang </a:t>
            </a:r>
            <a:r>
              <a:rPr sz="1200" dirty="0">
                <a:latin typeface="Times New Roman"/>
                <a:cs typeface="Times New Roman"/>
              </a:rPr>
              <a:t>menjadi masukan </a:t>
            </a:r>
            <a:r>
              <a:rPr sz="1200" spc="-5" dirty="0">
                <a:latin typeface="Times New Roman"/>
                <a:cs typeface="Times New Roman"/>
              </a:rPr>
              <a:t>atau input untuk  grafika </a:t>
            </a:r>
            <a:r>
              <a:rPr sz="1200" dirty="0">
                <a:latin typeface="Times New Roman"/>
                <a:cs typeface="Times New Roman"/>
              </a:rPr>
              <a:t>komputer adalah </a:t>
            </a:r>
            <a:r>
              <a:rPr sz="1200" spc="-5" dirty="0">
                <a:latin typeface="Times New Roman"/>
                <a:cs typeface="Times New Roman"/>
              </a:rPr>
              <a:t>deskripsi misalkan </a:t>
            </a:r>
            <a:r>
              <a:rPr sz="1200" dirty="0">
                <a:latin typeface="Times New Roman"/>
                <a:cs typeface="Times New Roman"/>
              </a:rPr>
              <a:t>buatlah </a:t>
            </a:r>
            <a:r>
              <a:rPr sz="1200" spc="-5" dirty="0">
                <a:latin typeface="Times New Roman"/>
                <a:cs typeface="Times New Roman"/>
              </a:rPr>
              <a:t>kursi, </a:t>
            </a:r>
            <a:r>
              <a:rPr sz="1200" dirty="0">
                <a:latin typeface="Times New Roman"/>
                <a:cs typeface="Times New Roman"/>
              </a:rPr>
              <a:t>buatlah </a:t>
            </a:r>
            <a:r>
              <a:rPr sz="1200" spc="-5" dirty="0">
                <a:latin typeface="Times New Roman"/>
                <a:cs typeface="Times New Roman"/>
              </a:rPr>
              <a:t>meja </a:t>
            </a:r>
            <a:r>
              <a:rPr sz="1200" spc="-1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sebaginya, </a:t>
            </a:r>
            <a:r>
              <a:rPr sz="1200" dirty="0">
                <a:latin typeface="Times New Roman"/>
                <a:cs typeface="Times New Roman"/>
              </a:rPr>
              <a:t>dan  objek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menjadi keluaran atau </a:t>
            </a:r>
            <a:r>
              <a:rPr sz="1200" spc="-5" dirty="0">
                <a:latin typeface="Times New Roman"/>
                <a:cs typeface="Times New Roman"/>
              </a:rPr>
              <a:t>output </a:t>
            </a:r>
            <a:r>
              <a:rPr sz="1200" dirty="0">
                <a:latin typeface="Times New Roman"/>
                <a:cs typeface="Times New Roman"/>
              </a:rPr>
              <a:t>dari </a:t>
            </a:r>
            <a:r>
              <a:rPr sz="1200" spc="-5" dirty="0">
                <a:latin typeface="Times New Roman"/>
                <a:cs typeface="Times New Roman"/>
              </a:rPr>
              <a:t>grafika </a:t>
            </a:r>
            <a:r>
              <a:rPr sz="1200" dirty="0">
                <a:latin typeface="Times New Roman"/>
                <a:cs typeface="Times New Roman"/>
              </a:rPr>
              <a:t>komputer adalah </a:t>
            </a:r>
            <a:r>
              <a:rPr sz="1200" spc="-5" dirty="0">
                <a:latin typeface="Times New Roman"/>
                <a:cs typeface="Times New Roman"/>
              </a:rPr>
              <a:t>gambar </a:t>
            </a:r>
            <a:r>
              <a:rPr sz="1200" dirty="0">
                <a:latin typeface="Times New Roman"/>
                <a:cs typeface="Times New Roman"/>
              </a:rPr>
              <a:t>atau citra  dijital </a:t>
            </a:r>
            <a:r>
              <a:rPr sz="1200" spc="-10" dirty="0">
                <a:latin typeface="Times New Roman"/>
                <a:cs typeface="Times New Roman"/>
              </a:rPr>
              <a:t>sesuai </a:t>
            </a:r>
            <a:r>
              <a:rPr sz="1200" spc="-5" dirty="0">
                <a:latin typeface="Times New Roman"/>
                <a:cs typeface="Times New Roman"/>
              </a:rPr>
              <a:t>dengan deskripsi </a:t>
            </a:r>
            <a:r>
              <a:rPr sz="1200" dirty="0">
                <a:latin typeface="Times New Roman"/>
                <a:cs typeface="Times New Roman"/>
              </a:rPr>
              <a:t>masukan. </a:t>
            </a:r>
            <a:r>
              <a:rPr sz="1200" spc="-10" dirty="0">
                <a:latin typeface="Times New Roman"/>
                <a:cs typeface="Times New Roman"/>
              </a:rPr>
              <a:t>Hal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sama </a:t>
            </a:r>
            <a:r>
              <a:rPr sz="1200" spc="-5" dirty="0">
                <a:latin typeface="Times New Roman"/>
                <a:cs typeface="Times New Roman"/>
              </a:rPr>
              <a:t>dapat disimpulkan untuk ketiga  </a:t>
            </a:r>
            <a:r>
              <a:rPr sz="1200" dirty="0">
                <a:latin typeface="Times New Roman"/>
                <a:cs typeface="Times New Roman"/>
              </a:rPr>
              <a:t>bidang ilmu </a:t>
            </a:r>
            <a:r>
              <a:rPr sz="1200" spc="-5" dirty="0">
                <a:latin typeface="Times New Roman"/>
                <a:cs typeface="Times New Roman"/>
              </a:rPr>
              <a:t>terkait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lainnya.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469900" algn="l"/>
              </a:tabLst>
            </a:pPr>
            <a:r>
              <a:rPr sz="1400" b="1" spc="-5" dirty="0">
                <a:latin typeface="Times New Roman"/>
                <a:cs typeface="Times New Roman"/>
              </a:rPr>
              <a:t>I.</a:t>
            </a:r>
            <a:r>
              <a:rPr sz="1400" b="1" spc="1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3	</a:t>
            </a:r>
            <a:r>
              <a:rPr sz="1400" b="1" spc="-5" dirty="0">
                <a:latin typeface="Times New Roman"/>
                <a:cs typeface="Times New Roman"/>
              </a:rPr>
              <a:t>Sejarah </a:t>
            </a:r>
            <a:r>
              <a:rPr sz="1400" b="1" dirty="0">
                <a:latin typeface="Times New Roman"/>
                <a:cs typeface="Times New Roman"/>
              </a:rPr>
              <a:t>Grafika</a:t>
            </a:r>
            <a:r>
              <a:rPr sz="1400" b="1" spc="20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Times New Roman"/>
                <a:cs typeface="Times New Roman"/>
              </a:rPr>
              <a:t>Komputer</a:t>
            </a:r>
            <a:endParaRPr sz="1400">
              <a:latin typeface="Times New Roman"/>
              <a:cs typeface="Times New Roman"/>
            </a:endParaRPr>
          </a:p>
          <a:p>
            <a:pPr marL="12700" marR="6985" indent="228600" algn="just">
              <a:lnSpc>
                <a:spcPct val="143700"/>
              </a:lnSpc>
              <a:spcBef>
                <a:spcPts val="1090"/>
              </a:spcBef>
            </a:pPr>
            <a:r>
              <a:rPr sz="1200" dirty="0">
                <a:latin typeface="Times New Roman"/>
                <a:cs typeface="Times New Roman"/>
              </a:rPr>
              <a:t>Seperti </a:t>
            </a:r>
            <a:r>
              <a:rPr sz="1200" spc="-5" dirty="0">
                <a:latin typeface="Times New Roman"/>
                <a:cs typeface="Times New Roman"/>
              </a:rPr>
              <a:t>bidang ilmu lain, sejarah grafika komputer sangat bervariatif tergantung </a:t>
            </a:r>
            <a:r>
              <a:rPr sz="1200" dirty="0">
                <a:latin typeface="Times New Roman"/>
                <a:cs typeface="Times New Roman"/>
              </a:rPr>
              <a:t>darimana  kita </a:t>
            </a:r>
            <a:r>
              <a:rPr sz="1200" spc="-5" dirty="0">
                <a:latin typeface="Times New Roman"/>
                <a:cs typeface="Times New Roman"/>
              </a:rPr>
              <a:t>melihat sudut pandangnya. </a:t>
            </a:r>
            <a:r>
              <a:rPr sz="1200" dirty="0">
                <a:latin typeface="Times New Roman"/>
                <a:cs typeface="Times New Roman"/>
              </a:rPr>
              <a:t>Namun beberapa </a:t>
            </a:r>
            <a:r>
              <a:rPr sz="1200" spc="-5" dirty="0">
                <a:latin typeface="Times New Roman"/>
                <a:cs typeface="Times New Roman"/>
              </a:rPr>
              <a:t>nama menjadi </a:t>
            </a:r>
            <a:r>
              <a:rPr sz="1200" dirty="0">
                <a:latin typeface="Times New Roman"/>
                <a:cs typeface="Times New Roman"/>
              </a:rPr>
              <a:t>pionir </a:t>
            </a:r>
            <a:r>
              <a:rPr sz="1200" spc="-5" dirty="0">
                <a:latin typeface="Times New Roman"/>
                <a:cs typeface="Times New Roman"/>
              </a:rPr>
              <a:t>dalam pengembangan  grafika </a:t>
            </a:r>
            <a:r>
              <a:rPr sz="1200" dirty="0">
                <a:latin typeface="Times New Roman"/>
                <a:cs typeface="Times New Roman"/>
              </a:rPr>
              <a:t>komputer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yaitu: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1289685" marR="5080" algn="just">
              <a:lnSpc>
                <a:spcPct val="143700"/>
              </a:lnSpc>
              <a:spcBef>
                <a:spcPts val="894"/>
              </a:spcBef>
            </a:pPr>
            <a:r>
              <a:rPr sz="1200" b="1" dirty="0">
                <a:latin typeface="Times New Roman"/>
                <a:cs typeface="Times New Roman"/>
              </a:rPr>
              <a:t>William Fetter. </a:t>
            </a:r>
            <a:r>
              <a:rPr sz="1200" spc="-5" dirty="0">
                <a:latin typeface="Times New Roman"/>
                <a:cs typeface="Times New Roman"/>
              </a:rPr>
              <a:t>Mempopulerkan istilah </a:t>
            </a:r>
            <a:r>
              <a:rPr sz="1200" dirty="0">
                <a:latin typeface="Times New Roman"/>
                <a:cs typeface="Times New Roman"/>
              </a:rPr>
              <a:t>computer </a:t>
            </a:r>
            <a:r>
              <a:rPr sz="1200" spc="-5" dirty="0">
                <a:latin typeface="Times New Roman"/>
                <a:cs typeface="Times New Roman"/>
              </a:rPr>
              <a:t>graphics </a:t>
            </a:r>
            <a:r>
              <a:rPr sz="1200" dirty="0">
                <a:latin typeface="Times New Roman"/>
                <a:cs typeface="Times New Roman"/>
              </a:rPr>
              <a:t>pada </a:t>
            </a:r>
            <a:r>
              <a:rPr sz="1200" spc="-5" dirty="0">
                <a:latin typeface="Times New Roman"/>
                <a:cs typeface="Times New Roman"/>
              </a:rPr>
              <a:t>tahun  </a:t>
            </a:r>
            <a:r>
              <a:rPr sz="1200" dirty="0">
                <a:latin typeface="Times New Roman"/>
                <a:cs typeface="Times New Roman"/>
              </a:rPr>
              <a:t>1960. Istilah ini </a:t>
            </a:r>
            <a:r>
              <a:rPr sz="1200" spc="-5" dirty="0">
                <a:latin typeface="Times New Roman"/>
                <a:cs typeface="Times New Roman"/>
              </a:rPr>
              <a:t>digunakan </a:t>
            </a:r>
            <a:r>
              <a:rPr sz="1200" dirty="0">
                <a:latin typeface="Times New Roman"/>
                <a:cs typeface="Times New Roman"/>
              </a:rPr>
              <a:t>untuk </a:t>
            </a:r>
            <a:r>
              <a:rPr sz="1200" spc="-5" dirty="0">
                <a:latin typeface="Times New Roman"/>
                <a:cs typeface="Times New Roman"/>
              </a:rPr>
              <a:t>menjelaskan metode perancangan  pesawat</a:t>
            </a:r>
            <a:r>
              <a:rPr sz="1200" spc="2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baru</a:t>
            </a:r>
            <a:r>
              <a:rPr sz="1200" spc="26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yang</a:t>
            </a:r>
            <a:r>
              <a:rPr sz="1200" spc="2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dikembangkan</a:t>
            </a:r>
            <a:r>
              <a:rPr sz="1200" spc="2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</a:t>
            </a:r>
            <a:r>
              <a:rPr sz="1200" spc="2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tempat</a:t>
            </a:r>
            <a:r>
              <a:rPr sz="1200" spc="2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ia</a:t>
            </a:r>
            <a:r>
              <a:rPr sz="1200" spc="2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bekerja</a:t>
            </a:r>
            <a:r>
              <a:rPr sz="1200" spc="2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yaitu</a:t>
            </a:r>
            <a:r>
              <a:rPr sz="1200" spc="2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Boeing.</a:t>
            </a:r>
            <a:endParaRPr sz="1200">
              <a:latin typeface="Times New Roman"/>
              <a:cs typeface="Times New Roman"/>
            </a:endParaRPr>
          </a:p>
          <a:p>
            <a:pPr marL="12700" marR="5080" indent="1276985" algn="just">
              <a:lnSpc>
                <a:spcPts val="2080"/>
              </a:lnSpc>
              <a:spcBef>
                <a:spcPts val="155"/>
              </a:spcBef>
            </a:pPr>
            <a:r>
              <a:rPr sz="1200" dirty="0">
                <a:latin typeface="Times New Roman"/>
                <a:cs typeface="Times New Roman"/>
              </a:rPr>
              <a:t>Citra,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direproduksi menggunakan plotter, </a:t>
            </a:r>
            <a:r>
              <a:rPr sz="1200" spc="-5" dirty="0">
                <a:latin typeface="Times New Roman"/>
                <a:cs typeface="Times New Roman"/>
              </a:rPr>
              <a:t>menggambarkan  rancangan </a:t>
            </a:r>
            <a:r>
              <a:rPr sz="1200" dirty="0">
                <a:latin typeface="Times New Roman"/>
                <a:cs typeface="Times New Roman"/>
              </a:rPr>
              <a:t>kokpit </a:t>
            </a:r>
            <a:r>
              <a:rPr sz="1200" spc="-5" dirty="0">
                <a:latin typeface="Times New Roman"/>
                <a:cs typeface="Times New Roman"/>
              </a:rPr>
              <a:t>menggunakan </a:t>
            </a:r>
            <a:r>
              <a:rPr sz="1200" dirty="0">
                <a:latin typeface="Times New Roman"/>
                <a:cs typeface="Times New Roman"/>
              </a:rPr>
              <a:t>model </a:t>
            </a:r>
            <a:r>
              <a:rPr sz="1200" spc="-5" dirty="0">
                <a:latin typeface="Times New Roman"/>
                <a:cs typeface="Times New Roman"/>
              </a:rPr>
              <a:t>3D </a:t>
            </a:r>
            <a:r>
              <a:rPr sz="1200" dirty="0">
                <a:latin typeface="Times New Roman"/>
                <a:cs typeface="Times New Roman"/>
              </a:rPr>
              <a:t>tubuh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manusia.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96399" y="3232271"/>
            <a:ext cx="3975440" cy="12448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4400" y="7903211"/>
            <a:ext cx="1155063" cy="1009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2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74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901700" y="889000"/>
            <a:ext cx="5760085" cy="421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0504" indent="-218440">
              <a:lnSpc>
                <a:spcPct val="100000"/>
              </a:lnSpc>
              <a:spcBef>
                <a:spcPts val="100"/>
              </a:spcBef>
              <a:buFont typeface="Times New Roman"/>
              <a:buAutoNum type="romanUcPeriod" startAt="5"/>
              <a:tabLst>
                <a:tab pos="231140" algn="l"/>
                <a:tab pos="469900" algn="l"/>
              </a:tabLst>
            </a:pPr>
            <a:r>
              <a:rPr sz="1400" b="1" dirty="0">
                <a:latin typeface="Times New Roman"/>
                <a:cs typeface="Times New Roman"/>
              </a:rPr>
              <a:t>7	</a:t>
            </a:r>
            <a:r>
              <a:rPr sz="1400" b="1" spc="-5" dirty="0">
                <a:latin typeface="Times New Roman"/>
                <a:cs typeface="Times New Roman"/>
              </a:rPr>
              <a:t>Transformasi Homogen</a:t>
            </a:r>
            <a:endParaRPr sz="1400">
              <a:latin typeface="Times New Roman"/>
              <a:cs typeface="Times New Roman"/>
            </a:endParaRPr>
          </a:p>
          <a:p>
            <a:pPr marL="12700" marR="6350" indent="228600" algn="just">
              <a:lnSpc>
                <a:spcPct val="143500"/>
              </a:lnSpc>
              <a:spcBef>
                <a:spcPts val="1110"/>
              </a:spcBef>
            </a:pPr>
            <a:r>
              <a:rPr sz="1200" dirty="0">
                <a:latin typeface="Times New Roman"/>
                <a:cs typeface="Times New Roman"/>
              </a:rPr>
              <a:t>Transformasi </a:t>
            </a:r>
            <a:r>
              <a:rPr sz="1200" spc="-5" dirty="0">
                <a:latin typeface="Times New Roman"/>
                <a:cs typeface="Times New Roman"/>
              </a:rPr>
              <a:t>homogen merupakan transformasi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memberikan </a:t>
            </a:r>
            <a:r>
              <a:rPr sz="1200" spc="-5" dirty="0">
                <a:latin typeface="Times New Roman"/>
                <a:cs typeface="Times New Roman"/>
              </a:rPr>
              <a:t>cakupan proses  </a:t>
            </a:r>
            <a:r>
              <a:rPr sz="1200" dirty="0">
                <a:latin typeface="Times New Roman"/>
                <a:cs typeface="Times New Roman"/>
              </a:rPr>
              <a:t>transformasi </a:t>
            </a:r>
            <a:r>
              <a:rPr sz="1200" spc="-5" dirty="0">
                <a:latin typeface="Times New Roman"/>
                <a:cs typeface="Times New Roman"/>
              </a:rPr>
              <a:t>secara umum. Dalam dunia nyata dimana </a:t>
            </a:r>
            <a:r>
              <a:rPr sz="1200" dirty="0">
                <a:latin typeface="Times New Roman"/>
                <a:cs typeface="Times New Roman"/>
              </a:rPr>
              <a:t>objek </a:t>
            </a:r>
            <a:r>
              <a:rPr sz="1200" spc="-10" dirty="0">
                <a:latin typeface="Times New Roman"/>
                <a:cs typeface="Times New Roman"/>
              </a:rPr>
              <a:t>nyata </a:t>
            </a:r>
            <a:r>
              <a:rPr sz="1200" spc="-5" dirty="0">
                <a:latin typeface="Times New Roman"/>
                <a:cs typeface="Times New Roman"/>
              </a:rPr>
              <a:t>merupakan elemen yang  </a:t>
            </a:r>
            <a:r>
              <a:rPr sz="1200" dirty="0">
                <a:latin typeface="Times New Roman"/>
                <a:cs typeface="Times New Roman"/>
              </a:rPr>
              <a:t>kompleks dan </a:t>
            </a:r>
            <a:r>
              <a:rPr sz="1200" spc="-5" dirty="0">
                <a:latin typeface="Times New Roman"/>
                <a:cs typeface="Times New Roman"/>
              </a:rPr>
              <a:t>memiliki koordinat masing-masing, </a:t>
            </a:r>
            <a:r>
              <a:rPr sz="1200" dirty="0">
                <a:latin typeface="Times New Roman"/>
                <a:cs typeface="Times New Roman"/>
              </a:rPr>
              <a:t>maka peran transformasi </a:t>
            </a:r>
            <a:r>
              <a:rPr sz="1200" spc="-5" dirty="0">
                <a:latin typeface="Times New Roman"/>
                <a:cs typeface="Times New Roman"/>
              </a:rPr>
              <a:t>homogen sangat  </a:t>
            </a:r>
            <a:r>
              <a:rPr sz="1200" dirty="0">
                <a:latin typeface="Times New Roman"/>
                <a:cs typeface="Times New Roman"/>
              </a:rPr>
              <a:t>diperlukan </a:t>
            </a:r>
            <a:r>
              <a:rPr sz="1200" spc="-5" dirty="0">
                <a:latin typeface="Times New Roman"/>
                <a:cs typeface="Times New Roman"/>
              </a:rPr>
              <a:t>untuk menyelesaikan berbagai </a:t>
            </a:r>
            <a:r>
              <a:rPr sz="1200" dirty="0">
                <a:latin typeface="Times New Roman"/>
                <a:cs typeface="Times New Roman"/>
              </a:rPr>
              <a:t>permasalahan </a:t>
            </a:r>
            <a:r>
              <a:rPr sz="1200" spc="-10" dirty="0">
                <a:latin typeface="Times New Roman"/>
                <a:cs typeface="Times New Roman"/>
              </a:rPr>
              <a:t>yang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ada.</a:t>
            </a:r>
            <a:endParaRPr sz="1200">
              <a:latin typeface="Times New Roman"/>
              <a:cs typeface="Times New Roman"/>
            </a:endParaRPr>
          </a:p>
          <a:p>
            <a:pPr marL="12700" marR="8255" indent="228600" algn="just">
              <a:lnSpc>
                <a:spcPct val="143100"/>
              </a:lnSpc>
              <a:spcBef>
                <a:spcPts val="1019"/>
              </a:spcBef>
            </a:pPr>
            <a:r>
              <a:rPr sz="1200" spc="-5" dirty="0">
                <a:latin typeface="Times New Roman"/>
                <a:cs typeface="Times New Roman"/>
              </a:rPr>
              <a:t>Beberapa hal yang </a:t>
            </a:r>
            <a:r>
              <a:rPr sz="1200" dirty="0">
                <a:latin typeface="Times New Roman"/>
                <a:cs typeface="Times New Roman"/>
              </a:rPr>
              <a:t>perlu </a:t>
            </a:r>
            <a:r>
              <a:rPr sz="1200" spc="-5" dirty="0">
                <a:latin typeface="Times New Roman"/>
                <a:cs typeface="Times New Roman"/>
              </a:rPr>
              <a:t>diperhatikan dalam </a:t>
            </a:r>
            <a:r>
              <a:rPr sz="1200" dirty="0">
                <a:latin typeface="Times New Roman"/>
                <a:cs typeface="Times New Roman"/>
              </a:rPr>
              <a:t>hal </a:t>
            </a:r>
            <a:r>
              <a:rPr sz="1200" spc="-5" dirty="0">
                <a:latin typeface="Times New Roman"/>
                <a:cs typeface="Times New Roman"/>
              </a:rPr>
              <a:t>implemengtasi transformasi homogen 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spc="-10" dirty="0">
                <a:latin typeface="Times New Roman"/>
                <a:cs typeface="Times New Roman"/>
              </a:rPr>
              <a:t>sebagai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berikut:</a:t>
            </a:r>
            <a:endParaRPr sz="1200">
              <a:latin typeface="Times New Roman"/>
              <a:cs typeface="Times New Roman"/>
            </a:endParaRPr>
          </a:p>
          <a:p>
            <a:pPr marL="698500" marR="6350" lvl="1" indent="-228600">
              <a:lnSpc>
                <a:spcPct val="143100"/>
              </a:lnSpc>
              <a:spcBef>
                <a:spcPts val="1100"/>
              </a:spcBef>
              <a:buFont typeface="Symbol"/>
              <a:buChar char=""/>
              <a:tabLst>
                <a:tab pos="697865" algn="l"/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Origin </a:t>
            </a:r>
            <a:r>
              <a:rPr sz="1200" dirty="0">
                <a:latin typeface="Times New Roman"/>
                <a:cs typeface="Times New Roman"/>
              </a:rPr>
              <a:t>bersifat </a:t>
            </a:r>
            <a:r>
              <a:rPr sz="1200" spc="-5" dirty="0">
                <a:latin typeface="Times New Roman"/>
                <a:cs typeface="Times New Roman"/>
              </a:rPr>
              <a:t>INVARIAN. Koordinatnya </a:t>
            </a:r>
            <a:r>
              <a:rPr sz="1200" dirty="0">
                <a:latin typeface="Times New Roman"/>
                <a:cs typeface="Times New Roman"/>
              </a:rPr>
              <a:t>tidak akan pernah berubah. </a:t>
            </a:r>
            <a:r>
              <a:rPr sz="1200" spc="-5" dirty="0">
                <a:latin typeface="Times New Roman"/>
                <a:cs typeface="Times New Roman"/>
              </a:rPr>
              <a:t>Jika  ditransformasikan, akan </a:t>
            </a:r>
            <a:r>
              <a:rPr sz="1200" dirty="0">
                <a:latin typeface="Times New Roman"/>
                <a:cs typeface="Times New Roman"/>
              </a:rPr>
              <a:t>tetap di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(0,0).</a:t>
            </a:r>
            <a:endParaRPr sz="1200">
              <a:latin typeface="Times New Roman"/>
              <a:cs typeface="Times New Roman"/>
            </a:endParaRPr>
          </a:p>
          <a:p>
            <a:pPr marL="698500" marR="5080" lvl="1" indent="-228600">
              <a:lnSpc>
                <a:spcPct val="144400"/>
              </a:lnSpc>
              <a:spcBef>
                <a:spcPts val="80"/>
              </a:spcBef>
              <a:buFont typeface="Symbol"/>
              <a:buChar char=""/>
              <a:tabLst>
                <a:tab pos="697865" algn="l"/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Dalam </a:t>
            </a:r>
            <a:r>
              <a:rPr sz="1200" spc="-5" dirty="0">
                <a:latin typeface="Times New Roman"/>
                <a:cs typeface="Times New Roman"/>
              </a:rPr>
              <a:t>kondisi nyata, origin </a:t>
            </a:r>
            <a:r>
              <a:rPr sz="1200" dirty="0">
                <a:latin typeface="Times New Roman"/>
                <a:cs typeface="Times New Roman"/>
              </a:rPr>
              <a:t>tidak </a:t>
            </a:r>
            <a:r>
              <a:rPr sz="1200" spc="-5" dirty="0">
                <a:latin typeface="Times New Roman"/>
                <a:cs typeface="Times New Roman"/>
              </a:rPr>
              <a:t>harus </a:t>
            </a:r>
            <a:r>
              <a:rPr sz="1200" dirty="0">
                <a:latin typeface="Times New Roman"/>
                <a:cs typeface="Times New Roman"/>
              </a:rPr>
              <a:t>selalu absolut di (0,0). </a:t>
            </a:r>
            <a:r>
              <a:rPr sz="1200" spc="-5" dirty="0">
                <a:latin typeface="Times New Roman"/>
                <a:cs typeface="Times New Roman"/>
              </a:rPr>
              <a:t>Untuk </a:t>
            </a:r>
            <a:r>
              <a:rPr sz="1200" dirty="0">
                <a:latin typeface="Times New Roman"/>
                <a:cs typeface="Times New Roman"/>
              </a:rPr>
              <a:t>itu  </a:t>
            </a:r>
            <a:r>
              <a:rPr sz="1200" spc="-5" dirty="0">
                <a:latin typeface="Times New Roman"/>
                <a:cs typeface="Times New Roman"/>
              </a:rPr>
              <a:t>digunakan </a:t>
            </a:r>
            <a:r>
              <a:rPr sz="1200" dirty="0">
                <a:latin typeface="Times New Roman"/>
                <a:cs typeface="Times New Roman"/>
              </a:rPr>
              <a:t>koordinat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homogen</a:t>
            </a:r>
            <a:endParaRPr sz="1200">
              <a:latin typeface="Times New Roman"/>
              <a:cs typeface="Times New Roman"/>
            </a:endParaRPr>
          </a:p>
          <a:p>
            <a:pPr marL="698500" marR="5080" lvl="1" indent="-228600">
              <a:lnSpc>
                <a:spcPct val="144400"/>
              </a:lnSpc>
              <a:spcBef>
                <a:spcPts val="60"/>
              </a:spcBef>
              <a:buFont typeface="Symbol"/>
              <a:buChar char=""/>
              <a:tabLst>
                <a:tab pos="697865" algn="l"/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Koordinat homogen memetakan </a:t>
            </a:r>
            <a:r>
              <a:rPr sz="1200" dirty="0">
                <a:latin typeface="Times New Roman"/>
                <a:cs typeface="Times New Roman"/>
              </a:rPr>
              <a:t>titik </a:t>
            </a:r>
            <a:r>
              <a:rPr sz="1200" spc="-5" dirty="0">
                <a:latin typeface="Times New Roman"/>
                <a:cs typeface="Times New Roman"/>
              </a:rPr>
              <a:t>(0,0) </a:t>
            </a:r>
            <a:r>
              <a:rPr sz="1200" dirty="0">
                <a:latin typeface="Times New Roman"/>
                <a:cs typeface="Times New Roman"/>
              </a:rPr>
              <a:t>ke </a:t>
            </a:r>
            <a:r>
              <a:rPr sz="1200" spc="-5" dirty="0">
                <a:latin typeface="Times New Roman"/>
                <a:cs typeface="Times New Roman"/>
              </a:rPr>
              <a:t>posisi </a:t>
            </a:r>
            <a:r>
              <a:rPr sz="1200" dirty="0">
                <a:latin typeface="Times New Roman"/>
                <a:cs typeface="Times New Roman"/>
              </a:rPr>
              <a:t>lain. </a:t>
            </a:r>
            <a:r>
              <a:rPr sz="1200" spc="-5" dirty="0">
                <a:latin typeface="Times New Roman"/>
                <a:cs typeface="Times New Roman"/>
              </a:rPr>
              <a:t>Untuk itu </a:t>
            </a:r>
            <a:r>
              <a:rPr sz="1200" spc="-10" dirty="0">
                <a:latin typeface="Times New Roman"/>
                <a:cs typeface="Times New Roman"/>
              </a:rPr>
              <a:t>ada </a:t>
            </a:r>
            <a:r>
              <a:rPr sz="1200" spc="-5" dirty="0">
                <a:latin typeface="Times New Roman"/>
                <a:cs typeface="Times New Roman"/>
              </a:rPr>
              <a:t>elemen  </a:t>
            </a:r>
            <a:r>
              <a:rPr sz="1200" dirty="0">
                <a:latin typeface="Times New Roman"/>
                <a:cs typeface="Times New Roman"/>
              </a:rPr>
              <a:t>tambahan </a:t>
            </a:r>
            <a:r>
              <a:rPr sz="1200" spc="-5" dirty="0">
                <a:latin typeface="Times New Roman"/>
                <a:cs typeface="Times New Roman"/>
              </a:rPr>
              <a:t>pada </a:t>
            </a:r>
            <a:r>
              <a:rPr sz="1200" dirty="0">
                <a:latin typeface="Times New Roman"/>
                <a:cs typeface="Times New Roman"/>
              </a:rPr>
              <a:t>matriks</a:t>
            </a:r>
            <a:r>
              <a:rPr sz="1200" spc="-5" dirty="0">
                <a:latin typeface="Times New Roman"/>
                <a:cs typeface="Times New Roman"/>
              </a:rPr>
              <a:t> transformasi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L="28448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Untuk </a:t>
            </a:r>
            <a:r>
              <a:rPr sz="1200" dirty="0">
                <a:latin typeface="Times New Roman"/>
                <a:cs typeface="Times New Roman"/>
              </a:rPr>
              <a:t>itu </a:t>
            </a:r>
            <a:r>
              <a:rPr sz="1200" spc="-5" dirty="0">
                <a:latin typeface="Times New Roman"/>
                <a:cs typeface="Times New Roman"/>
              </a:rPr>
              <a:t>maka </a:t>
            </a:r>
            <a:r>
              <a:rPr sz="1200" dirty="0">
                <a:latin typeface="Times New Roman"/>
                <a:cs typeface="Times New Roman"/>
              </a:rPr>
              <a:t>didefinisikan </a:t>
            </a:r>
            <a:r>
              <a:rPr sz="1200" spc="-5" dirty="0">
                <a:latin typeface="Times New Roman"/>
                <a:cs typeface="Times New Roman"/>
              </a:rPr>
              <a:t>Matriks Transformasi Umum (MTU) sebagai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berikut: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852" y="6377990"/>
            <a:ext cx="5761355" cy="31800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just">
              <a:lnSpc>
                <a:spcPct val="143700"/>
              </a:lnSpc>
              <a:spcBef>
                <a:spcPts val="110"/>
              </a:spcBef>
            </a:pPr>
            <a:r>
              <a:rPr sz="1200" dirty="0">
                <a:latin typeface="Times New Roman"/>
                <a:cs typeface="Times New Roman"/>
              </a:rPr>
              <a:t>Dimana a, b, c, d merupakan elemen untuk skala, </a:t>
            </a:r>
            <a:r>
              <a:rPr sz="1200" spc="-5" dirty="0">
                <a:latin typeface="Times New Roman"/>
                <a:cs typeface="Times New Roman"/>
              </a:rPr>
              <a:t>rotasi,refleksi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i="1" spc="-5" dirty="0">
                <a:latin typeface="Times New Roman"/>
                <a:cs typeface="Times New Roman"/>
              </a:rPr>
              <a:t>shearing</a:t>
            </a:r>
            <a:r>
              <a:rPr sz="1200" spc="-5" dirty="0">
                <a:latin typeface="Times New Roman"/>
                <a:cs typeface="Times New Roman"/>
              </a:rPr>
              <a:t>; </a:t>
            </a:r>
            <a:r>
              <a:rPr sz="1200" dirty="0">
                <a:latin typeface="Times New Roman"/>
                <a:cs typeface="Times New Roman"/>
              </a:rPr>
              <a:t>m, n  merupakan elemen untuk </a:t>
            </a:r>
            <a:r>
              <a:rPr sz="1200" spc="-5" dirty="0">
                <a:latin typeface="Times New Roman"/>
                <a:cs typeface="Times New Roman"/>
              </a:rPr>
              <a:t>translasi; s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spc="-5" dirty="0">
                <a:latin typeface="Times New Roman"/>
                <a:cs typeface="Times New Roman"/>
              </a:rPr>
              <a:t>elemen </a:t>
            </a:r>
            <a:r>
              <a:rPr sz="1200" dirty="0">
                <a:latin typeface="Times New Roman"/>
                <a:cs typeface="Times New Roman"/>
              </a:rPr>
              <a:t>untuk </a:t>
            </a:r>
            <a:r>
              <a:rPr sz="1200" i="1" dirty="0">
                <a:latin typeface="Times New Roman"/>
                <a:cs typeface="Times New Roman"/>
              </a:rPr>
              <a:t>overal </a:t>
            </a:r>
            <a:r>
              <a:rPr sz="1200" i="1" spc="-5" dirty="0">
                <a:latin typeface="Times New Roman"/>
                <a:cs typeface="Times New Roman"/>
              </a:rPr>
              <a:t>scaling</a:t>
            </a:r>
            <a:r>
              <a:rPr sz="1200" spc="-5" dirty="0">
                <a:latin typeface="Times New Roman"/>
                <a:cs typeface="Times New Roman"/>
              </a:rPr>
              <a:t>; </a:t>
            </a:r>
            <a:r>
              <a:rPr sz="1200" dirty="0">
                <a:latin typeface="Times New Roman"/>
                <a:cs typeface="Times New Roman"/>
              </a:rPr>
              <a:t>dan p, q adalah  elemen untuk</a:t>
            </a:r>
            <a:r>
              <a:rPr sz="1200" spc="-5" dirty="0">
                <a:latin typeface="Times New Roman"/>
                <a:cs typeface="Times New Roman"/>
              </a:rPr>
              <a:t> proyeksi.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spc="-5" dirty="0">
                <a:latin typeface="Times New Roman"/>
                <a:cs typeface="Times New Roman"/>
              </a:rPr>
              <a:t>Rotasi </a:t>
            </a:r>
            <a:r>
              <a:rPr sz="1200" b="1" spc="-15" dirty="0">
                <a:latin typeface="Times New Roman"/>
                <a:cs typeface="Times New Roman"/>
              </a:rPr>
              <a:t>pada </a:t>
            </a:r>
            <a:r>
              <a:rPr sz="1200" b="1" spc="-5" dirty="0">
                <a:latin typeface="Times New Roman"/>
                <a:cs typeface="Times New Roman"/>
              </a:rPr>
              <a:t>Sumbu</a:t>
            </a:r>
            <a:r>
              <a:rPr sz="1200" b="1" spc="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Sembarang</a:t>
            </a:r>
            <a:endParaRPr sz="1200">
              <a:latin typeface="Times New Roman"/>
              <a:cs typeface="Times New Roman"/>
            </a:endParaRPr>
          </a:p>
          <a:p>
            <a:pPr marL="12700" marR="453390" indent="228600">
              <a:lnSpc>
                <a:spcPts val="2080"/>
              </a:lnSpc>
              <a:spcBef>
                <a:spcPts val="140"/>
              </a:spcBef>
            </a:pPr>
            <a:r>
              <a:rPr sz="1200" dirty="0">
                <a:latin typeface="Times New Roman"/>
                <a:cs typeface="Times New Roman"/>
              </a:rPr>
              <a:t>Jika </a:t>
            </a:r>
            <a:r>
              <a:rPr sz="1200" spc="-5" dirty="0">
                <a:latin typeface="Times New Roman"/>
                <a:cs typeface="Times New Roman"/>
              </a:rPr>
              <a:t>sebuah </a:t>
            </a:r>
            <a:r>
              <a:rPr sz="1200" dirty="0">
                <a:latin typeface="Times New Roman"/>
                <a:cs typeface="Times New Roman"/>
              </a:rPr>
              <a:t>objek </a:t>
            </a:r>
            <a:r>
              <a:rPr sz="1200" spc="-5" dirty="0">
                <a:latin typeface="Times New Roman"/>
                <a:cs typeface="Times New Roman"/>
              </a:rPr>
              <a:t>dirotasikan sebesar </a:t>
            </a:r>
            <a:r>
              <a:rPr sz="1200" dirty="0">
                <a:latin typeface="Times New Roman"/>
                <a:cs typeface="Times New Roman"/>
              </a:rPr>
              <a:t>θ° </a:t>
            </a:r>
            <a:r>
              <a:rPr sz="1200" spc="-10" dirty="0">
                <a:latin typeface="Times New Roman"/>
                <a:cs typeface="Times New Roman"/>
              </a:rPr>
              <a:t>dengan </a:t>
            </a:r>
            <a:r>
              <a:rPr sz="1200" spc="-5" dirty="0">
                <a:latin typeface="Times New Roman"/>
                <a:cs typeface="Times New Roman"/>
              </a:rPr>
              <a:t>pusat </a:t>
            </a:r>
            <a:r>
              <a:rPr sz="1200" dirty="0">
                <a:latin typeface="Times New Roman"/>
                <a:cs typeface="Times New Roman"/>
              </a:rPr>
              <a:t>rotasi (m, n), </a:t>
            </a:r>
            <a:r>
              <a:rPr sz="1200" spc="-5" dirty="0">
                <a:latin typeface="Times New Roman"/>
                <a:cs typeface="Times New Roman"/>
              </a:rPr>
              <a:t>maka langkah-  langkah yang </a:t>
            </a:r>
            <a:r>
              <a:rPr sz="1200" dirty="0">
                <a:latin typeface="Times New Roman"/>
                <a:cs typeface="Times New Roman"/>
              </a:rPr>
              <a:t>harus dilakukan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adalah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440"/>
              </a:spcBef>
              <a:buAutoNum type="alphaLcPeriod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Translasikan </a:t>
            </a:r>
            <a:r>
              <a:rPr sz="1200" spc="-5" dirty="0">
                <a:latin typeface="Times New Roman"/>
                <a:cs typeface="Times New Roman"/>
              </a:rPr>
              <a:t>pusat rotasi </a:t>
            </a:r>
            <a:r>
              <a:rPr sz="1200" dirty="0">
                <a:latin typeface="Times New Roman"/>
                <a:cs typeface="Times New Roman"/>
              </a:rPr>
              <a:t>ke (0, 0); </a:t>
            </a:r>
            <a:r>
              <a:rPr sz="1200" spc="-5" dirty="0">
                <a:latin typeface="Times New Roman"/>
                <a:cs typeface="Times New Roman"/>
              </a:rPr>
              <a:t>karena </a:t>
            </a:r>
            <a:r>
              <a:rPr sz="1200" dirty="0">
                <a:latin typeface="Times New Roman"/>
                <a:cs typeface="Times New Roman"/>
              </a:rPr>
              <a:t>yang kita </a:t>
            </a:r>
            <a:r>
              <a:rPr sz="1200" spc="-5" dirty="0">
                <a:latin typeface="Times New Roman"/>
                <a:cs typeface="Times New Roman"/>
              </a:rPr>
              <a:t>ketahui hanyalah </a:t>
            </a:r>
            <a:r>
              <a:rPr sz="1200" dirty="0">
                <a:latin typeface="Times New Roman"/>
                <a:cs typeface="Times New Roman"/>
              </a:rPr>
              <a:t>rumus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rotasi</a:t>
            </a:r>
            <a:endParaRPr sz="12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640"/>
              </a:spcBef>
            </a:pPr>
            <a:r>
              <a:rPr sz="1200" dirty="0">
                <a:latin typeface="Times New Roman"/>
                <a:cs typeface="Times New Roman"/>
              </a:rPr>
              <a:t>pada </a:t>
            </a:r>
            <a:r>
              <a:rPr sz="1200" spc="-5" dirty="0">
                <a:latin typeface="Times New Roman"/>
                <a:cs typeface="Times New Roman"/>
              </a:rPr>
              <a:t>origin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620"/>
              </a:spcBef>
              <a:buAutoNum type="alphaLcPeriod" startAt="2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Lakukan </a:t>
            </a:r>
            <a:r>
              <a:rPr sz="1200" dirty="0">
                <a:latin typeface="Times New Roman"/>
                <a:cs typeface="Times New Roman"/>
              </a:rPr>
              <a:t>rotasi </a:t>
            </a:r>
            <a:r>
              <a:rPr sz="1200" spc="-5" dirty="0">
                <a:latin typeface="Times New Roman"/>
                <a:cs typeface="Times New Roman"/>
              </a:rPr>
              <a:t>sebesar </a:t>
            </a:r>
            <a:r>
              <a:rPr sz="1200" spc="-10" dirty="0">
                <a:latin typeface="Times New Roman"/>
                <a:cs typeface="Times New Roman"/>
              </a:rPr>
              <a:t>yang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diinginkan</a:t>
            </a:r>
            <a:endParaRPr sz="1200">
              <a:latin typeface="Times New Roman"/>
              <a:cs typeface="Times New Roman"/>
            </a:endParaRPr>
          </a:p>
          <a:p>
            <a:pPr marL="12700" marR="2617470" indent="228600">
              <a:lnSpc>
                <a:spcPct val="143100"/>
              </a:lnSpc>
              <a:spcBef>
                <a:spcPts val="20"/>
              </a:spcBef>
              <a:buAutoNum type="alphaLcPeriod" startAt="2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Re-translasi pusat </a:t>
            </a:r>
            <a:r>
              <a:rPr sz="1200" dirty="0">
                <a:latin typeface="Times New Roman"/>
                <a:cs typeface="Times New Roman"/>
              </a:rPr>
              <a:t>rotasi </a:t>
            </a:r>
            <a:r>
              <a:rPr sz="1200" spc="-15" dirty="0">
                <a:latin typeface="Times New Roman"/>
                <a:cs typeface="Times New Roman"/>
              </a:rPr>
              <a:t>ke </a:t>
            </a:r>
            <a:r>
              <a:rPr sz="1200" spc="-5" dirty="0">
                <a:latin typeface="Times New Roman"/>
                <a:cs typeface="Times New Roman"/>
              </a:rPr>
              <a:t>posisi semula  Dengan </a:t>
            </a:r>
            <a:r>
              <a:rPr sz="1200" dirty="0">
                <a:latin typeface="Times New Roman"/>
                <a:cs typeface="Times New Roman"/>
              </a:rPr>
              <a:t>demikian </a:t>
            </a:r>
            <a:r>
              <a:rPr sz="1200" spc="-5" dirty="0">
                <a:latin typeface="Times New Roman"/>
                <a:cs typeface="Times New Roman"/>
              </a:rPr>
              <a:t>matriks transformasinya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menjadi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90611" y="5414324"/>
            <a:ext cx="1822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ymbol"/>
                <a:cs typeface="Symbol"/>
              </a:rPr>
              <a:t></a:t>
            </a:r>
            <a:r>
              <a:rPr sz="1200" spc="-195" dirty="0">
                <a:latin typeface="Times New Roman"/>
                <a:cs typeface="Times New Roman"/>
              </a:rPr>
              <a:t> </a:t>
            </a:r>
            <a:r>
              <a:rPr sz="1800" i="1" baseline="4629" dirty="0">
                <a:latin typeface="Times New Roman"/>
                <a:cs typeface="Times New Roman"/>
              </a:rPr>
              <a:t>a</a:t>
            </a:r>
            <a:endParaRPr sz="1800" baseline="4629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65409" y="5414324"/>
            <a:ext cx="1708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112" baseline="4629" dirty="0">
                <a:latin typeface="Times New Roman"/>
                <a:cs typeface="Times New Roman"/>
              </a:rPr>
              <a:t>p</a:t>
            </a:r>
            <a:r>
              <a:rPr sz="1200" dirty="0">
                <a:latin typeface="Symbol"/>
                <a:cs typeface="Symbol"/>
              </a:rPr>
              <a:t>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30346" y="5560373"/>
            <a:ext cx="2311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i="1" baseline="-25462" dirty="0">
                <a:latin typeface="Times New Roman"/>
                <a:cs typeface="Times New Roman"/>
              </a:rPr>
              <a:t>q</a:t>
            </a:r>
            <a:r>
              <a:rPr sz="1800" i="1" spc="-270" baseline="-25462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Symbol"/>
                <a:cs typeface="Symbol"/>
              </a:rPr>
              <a:t>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83407" y="5403215"/>
            <a:ext cx="119062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50" algn="ctr">
              <a:lnSpc>
                <a:spcPts val="1395"/>
              </a:lnSpc>
              <a:spcBef>
                <a:spcPts val="100"/>
              </a:spcBef>
            </a:pPr>
            <a:r>
              <a:rPr sz="1200" i="1" dirty="0">
                <a:latin typeface="Times New Roman"/>
                <a:cs typeface="Times New Roman"/>
              </a:rPr>
              <a:t>b</a:t>
            </a:r>
            <a:endParaRPr sz="1200">
              <a:latin typeface="Times New Roman"/>
              <a:cs typeface="Times New Roman"/>
            </a:endParaRPr>
          </a:p>
          <a:p>
            <a:pPr marL="63500">
              <a:lnSpc>
                <a:spcPts val="1465"/>
              </a:lnSpc>
              <a:tabLst>
                <a:tab pos="739140" algn="l"/>
              </a:tabLst>
            </a:pPr>
            <a:r>
              <a:rPr sz="2475" spc="-127" baseline="-3367" dirty="0">
                <a:latin typeface="Symbol"/>
                <a:cs typeface="Symbol"/>
              </a:rPr>
              <a:t></a:t>
            </a:r>
            <a:r>
              <a:rPr sz="1200" i="1" spc="-85" dirty="0">
                <a:latin typeface="Times New Roman"/>
                <a:cs typeface="Times New Roman"/>
              </a:rPr>
              <a:t>T </a:t>
            </a:r>
            <a:r>
              <a:rPr sz="2475" spc="-232" baseline="-3367" dirty="0">
                <a:latin typeface="Symbol"/>
                <a:cs typeface="Symbol"/>
              </a:rPr>
              <a:t></a:t>
            </a:r>
            <a:r>
              <a:rPr sz="2475" spc="-232" baseline="-3367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Symbol"/>
                <a:cs typeface="Symbol"/>
              </a:rPr>
              <a:t>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800" baseline="25462" dirty="0">
                <a:latin typeface="Symbol"/>
                <a:cs typeface="Symbol"/>
              </a:rPr>
              <a:t></a:t>
            </a:r>
            <a:r>
              <a:rPr sz="1800" spc="-150" baseline="25462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c	d</a:t>
            </a:r>
            <a:endParaRPr sz="1200">
              <a:latin typeface="Times New Roman"/>
              <a:cs typeface="Times New Roman"/>
            </a:endParaRPr>
          </a:p>
          <a:p>
            <a:pPr marL="368935" algn="ctr">
              <a:lnSpc>
                <a:spcPts val="855"/>
              </a:lnSpc>
              <a:tabLst>
                <a:tab pos="1029969" algn="l"/>
              </a:tabLst>
            </a:pPr>
            <a:r>
              <a:rPr sz="1200" dirty="0">
                <a:latin typeface="Symbol"/>
                <a:cs typeface="Symbol"/>
              </a:rPr>
              <a:t></a:t>
            </a:r>
            <a:r>
              <a:rPr sz="1200" dirty="0">
                <a:latin typeface="Times New Roman"/>
                <a:cs typeface="Times New Roman"/>
              </a:rPr>
              <a:t>	</a:t>
            </a:r>
            <a:r>
              <a:rPr sz="1200" dirty="0">
                <a:latin typeface="Symbol"/>
                <a:cs typeface="Symbol"/>
              </a:rPr>
              <a:t></a:t>
            </a:r>
            <a:endParaRPr sz="1200">
              <a:latin typeface="Symbol"/>
              <a:cs typeface="Symbol"/>
            </a:endParaRPr>
          </a:p>
          <a:p>
            <a:pPr marL="368935" algn="ctr">
              <a:lnSpc>
                <a:spcPts val="1325"/>
              </a:lnSpc>
              <a:tabLst>
                <a:tab pos="695960" algn="l"/>
                <a:tab pos="943610" algn="l"/>
              </a:tabLst>
            </a:pPr>
            <a:r>
              <a:rPr sz="1800" spc="-209" baseline="2314" dirty="0">
                <a:latin typeface="Symbol"/>
                <a:cs typeface="Symbol"/>
              </a:rPr>
              <a:t></a:t>
            </a:r>
            <a:r>
              <a:rPr sz="1800" spc="-209" baseline="-13888" dirty="0">
                <a:latin typeface="Symbol"/>
                <a:cs typeface="Symbol"/>
              </a:rPr>
              <a:t></a:t>
            </a:r>
            <a:r>
              <a:rPr sz="1200" i="1" spc="-140" dirty="0">
                <a:latin typeface="Times New Roman"/>
                <a:cs typeface="Times New Roman"/>
              </a:rPr>
              <a:t>m	</a:t>
            </a:r>
            <a:r>
              <a:rPr sz="1200" i="1" dirty="0">
                <a:latin typeface="Times New Roman"/>
                <a:cs typeface="Times New Roman"/>
              </a:rPr>
              <a:t>n	</a:t>
            </a:r>
            <a:r>
              <a:rPr sz="1200" i="1" spc="-5" dirty="0">
                <a:latin typeface="Times New Roman"/>
                <a:cs typeface="Times New Roman"/>
              </a:rPr>
              <a:t>s</a:t>
            </a:r>
            <a:r>
              <a:rPr sz="1200" i="1" spc="-180" dirty="0">
                <a:latin typeface="Times New Roman"/>
                <a:cs typeface="Times New Roman"/>
              </a:rPr>
              <a:t> </a:t>
            </a:r>
            <a:r>
              <a:rPr sz="1800" spc="-352" baseline="2314" dirty="0">
                <a:latin typeface="Symbol"/>
                <a:cs typeface="Symbol"/>
              </a:rPr>
              <a:t></a:t>
            </a:r>
            <a:r>
              <a:rPr sz="1800" spc="-352" baseline="-13888" dirty="0">
                <a:latin typeface="Symbol"/>
                <a:cs typeface="Symbol"/>
              </a:rPr>
              <a:t></a:t>
            </a:r>
            <a:endParaRPr sz="1800" baseline="-13888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2202230"/>
            <a:ext cx="24898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Proses </a:t>
            </a:r>
            <a:r>
              <a:rPr sz="1200" dirty="0">
                <a:latin typeface="Times New Roman"/>
                <a:cs typeface="Times New Roman"/>
              </a:rPr>
              <a:t>ini </a:t>
            </a:r>
            <a:r>
              <a:rPr sz="1200" spc="-5" dirty="0">
                <a:latin typeface="Times New Roman"/>
                <a:cs typeface="Times New Roman"/>
              </a:rPr>
              <a:t>diilustrasikan sebagai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berikut: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9320" y="5610859"/>
            <a:ext cx="32042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Times New Roman"/>
                <a:cs typeface="Times New Roman"/>
              </a:rPr>
              <a:t>Gambar 4.5 </a:t>
            </a:r>
            <a:r>
              <a:rPr sz="1100" b="1" spc="-10" dirty="0">
                <a:latin typeface="Times New Roman"/>
                <a:cs typeface="Times New Roman"/>
              </a:rPr>
              <a:t>Ilustrasi </a:t>
            </a:r>
            <a:r>
              <a:rPr sz="1100" b="1" spc="-5" dirty="0">
                <a:latin typeface="Times New Roman"/>
                <a:cs typeface="Times New Roman"/>
              </a:rPr>
              <a:t>Rotasi </a:t>
            </a:r>
            <a:r>
              <a:rPr sz="1100" b="1" spc="5" dirty="0">
                <a:latin typeface="Times New Roman"/>
                <a:cs typeface="Times New Roman"/>
              </a:rPr>
              <a:t>Pada </a:t>
            </a:r>
            <a:r>
              <a:rPr sz="1100" b="1" spc="-5" dirty="0">
                <a:latin typeface="Times New Roman"/>
                <a:cs typeface="Times New Roman"/>
              </a:rPr>
              <a:t>Sumbu Sembarang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700" y="6347510"/>
            <a:ext cx="5759450" cy="220472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200" b="1" spc="-5" dirty="0">
                <a:latin typeface="Times New Roman"/>
                <a:cs typeface="Times New Roman"/>
              </a:rPr>
              <a:t>Refleksi </a:t>
            </a:r>
            <a:r>
              <a:rPr sz="1200" b="1" spc="-15" dirty="0">
                <a:latin typeface="Times New Roman"/>
                <a:cs typeface="Times New Roman"/>
              </a:rPr>
              <a:t>pada </a:t>
            </a:r>
            <a:r>
              <a:rPr sz="1200" b="1" spc="-5" dirty="0">
                <a:latin typeface="Times New Roman"/>
                <a:cs typeface="Times New Roman"/>
              </a:rPr>
              <a:t>Garis</a:t>
            </a:r>
            <a:r>
              <a:rPr sz="1200" b="1" spc="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Sembarang</a:t>
            </a:r>
            <a:endParaRPr sz="1200">
              <a:latin typeface="Times New Roman"/>
              <a:cs typeface="Times New Roman"/>
            </a:endParaRPr>
          </a:p>
          <a:p>
            <a:pPr marL="12700" marR="5080" indent="228600">
              <a:lnSpc>
                <a:spcPts val="2080"/>
              </a:lnSpc>
              <a:spcBef>
                <a:spcPts val="135"/>
              </a:spcBef>
            </a:pPr>
            <a:r>
              <a:rPr sz="1200" dirty="0">
                <a:latin typeface="Times New Roman"/>
                <a:cs typeface="Times New Roman"/>
              </a:rPr>
              <a:t>Jika sebuah </a:t>
            </a:r>
            <a:r>
              <a:rPr sz="1200" spc="-5" dirty="0">
                <a:latin typeface="Times New Roman"/>
                <a:cs typeface="Times New Roman"/>
              </a:rPr>
              <a:t>objek </a:t>
            </a:r>
            <a:r>
              <a:rPr sz="1200" dirty="0">
                <a:latin typeface="Times New Roman"/>
                <a:cs typeface="Times New Roman"/>
              </a:rPr>
              <a:t>direfleksikan pada </a:t>
            </a:r>
            <a:r>
              <a:rPr sz="1200" spc="-5" dirty="0">
                <a:latin typeface="Times New Roman"/>
                <a:cs typeface="Times New Roman"/>
              </a:rPr>
              <a:t>sebuah garis </a:t>
            </a:r>
            <a:r>
              <a:rPr sz="1200" dirty="0">
                <a:latin typeface="Times New Roman"/>
                <a:cs typeface="Times New Roman"/>
              </a:rPr>
              <a:t>maka </a:t>
            </a:r>
            <a:r>
              <a:rPr sz="1200" spc="-5" dirty="0">
                <a:latin typeface="Times New Roman"/>
                <a:cs typeface="Times New Roman"/>
              </a:rPr>
              <a:t>langkah-langkah yang </a:t>
            </a:r>
            <a:r>
              <a:rPr sz="1200" dirty="0">
                <a:latin typeface="Times New Roman"/>
                <a:cs typeface="Times New Roman"/>
              </a:rPr>
              <a:t>harus  dilakukan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adalah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445"/>
              </a:spcBef>
              <a:buAutoNum type="alphaLcPeriod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Translasikan cermin </a:t>
            </a:r>
            <a:r>
              <a:rPr sz="1200" spc="-5" dirty="0">
                <a:latin typeface="Times New Roman"/>
                <a:cs typeface="Times New Roman"/>
              </a:rPr>
              <a:t>sedemikian </a:t>
            </a:r>
            <a:r>
              <a:rPr sz="1200" dirty="0">
                <a:latin typeface="Times New Roman"/>
                <a:cs typeface="Times New Roman"/>
              </a:rPr>
              <a:t>rupa </a:t>
            </a:r>
            <a:r>
              <a:rPr sz="1200" spc="-10" dirty="0">
                <a:latin typeface="Times New Roman"/>
                <a:cs typeface="Times New Roman"/>
              </a:rPr>
              <a:t>sehingga </a:t>
            </a:r>
            <a:r>
              <a:rPr sz="1200" dirty="0">
                <a:latin typeface="Times New Roman"/>
                <a:cs typeface="Times New Roman"/>
              </a:rPr>
              <a:t>menyentuh titik </a:t>
            </a:r>
            <a:r>
              <a:rPr sz="1200" spc="-5" dirty="0">
                <a:latin typeface="Times New Roman"/>
                <a:cs typeface="Times New Roman"/>
              </a:rPr>
              <a:t>origin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160"/>
              </a:spcBef>
              <a:buAutoNum type="alphaLcPeriod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Rotasikan cermin </a:t>
            </a:r>
            <a:r>
              <a:rPr sz="1200" spc="-10" dirty="0">
                <a:latin typeface="Times New Roman"/>
                <a:cs typeface="Times New Roman"/>
              </a:rPr>
              <a:t>sehingga </a:t>
            </a:r>
            <a:r>
              <a:rPr sz="1200" dirty="0">
                <a:latin typeface="Times New Roman"/>
                <a:cs typeface="Times New Roman"/>
              </a:rPr>
              <a:t>berimpit </a:t>
            </a: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salah satu </a:t>
            </a:r>
            <a:r>
              <a:rPr sz="1200" spc="-5" dirty="0">
                <a:latin typeface="Times New Roman"/>
                <a:cs typeface="Times New Roman"/>
              </a:rPr>
              <a:t>sumbu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utama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140"/>
              </a:spcBef>
              <a:buAutoNum type="alphaLcPeriod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Refleksikan</a:t>
            </a:r>
            <a:r>
              <a:rPr sz="1200" spc="-5" dirty="0">
                <a:latin typeface="Times New Roman"/>
                <a:cs typeface="Times New Roman"/>
              </a:rPr>
              <a:t> objek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140"/>
              </a:spcBef>
              <a:buAutoNum type="alphaLcPeriod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Re-rotasi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160"/>
              </a:spcBef>
              <a:buAutoNum type="alphaLcPeriod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Re-translasi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sz="1200" dirty="0">
                <a:latin typeface="Times New Roman"/>
                <a:cs typeface="Times New Roman"/>
              </a:rPr>
              <a:t>Jadi </a:t>
            </a:r>
            <a:r>
              <a:rPr sz="1200" spc="-5" dirty="0">
                <a:latin typeface="Times New Roman"/>
                <a:cs typeface="Times New Roman"/>
              </a:rPr>
              <a:t>MTU terdiri dari </a:t>
            </a:r>
            <a:r>
              <a:rPr sz="1200" dirty="0">
                <a:latin typeface="Times New Roman"/>
                <a:cs typeface="Times New Roman"/>
              </a:rPr>
              <a:t>5 </a:t>
            </a:r>
            <a:r>
              <a:rPr sz="1200" spc="-5" dirty="0">
                <a:latin typeface="Times New Roman"/>
                <a:cs typeface="Times New Roman"/>
              </a:rPr>
              <a:t>buat </a:t>
            </a:r>
            <a:r>
              <a:rPr sz="1200" dirty="0">
                <a:latin typeface="Times New Roman"/>
                <a:cs typeface="Times New Roman"/>
              </a:rPr>
              <a:t>matriks </a:t>
            </a:r>
            <a:r>
              <a:rPr sz="1200" spc="-5" dirty="0">
                <a:latin typeface="Times New Roman"/>
                <a:cs typeface="Times New Roman"/>
              </a:rPr>
              <a:t>transformasi sebagai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berikut: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1852" y="9004300"/>
            <a:ext cx="2795270" cy="53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Latihan: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sz="1200" dirty="0">
                <a:latin typeface="Times New Roman"/>
                <a:cs typeface="Times New Roman"/>
              </a:rPr>
              <a:t>1. Diketahui </a:t>
            </a:r>
            <a:r>
              <a:rPr sz="1200" spc="-5" dirty="0">
                <a:latin typeface="Times New Roman"/>
                <a:cs typeface="Times New Roman"/>
              </a:rPr>
              <a:t>sebuah </a:t>
            </a:r>
            <a:r>
              <a:rPr sz="1200" dirty="0">
                <a:latin typeface="Times New Roman"/>
                <a:cs typeface="Times New Roman"/>
              </a:rPr>
              <a:t>objek </a:t>
            </a:r>
            <a:r>
              <a:rPr sz="1200" spc="-10" dirty="0">
                <a:latin typeface="Times New Roman"/>
                <a:cs typeface="Times New Roman"/>
              </a:rPr>
              <a:t>dengan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koordinat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71403" y="2544068"/>
            <a:ext cx="5442781" cy="13997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7093" y="4138965"/>
            <a:ext cx="5624530" cy="1289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266480" y="1177135"/>
            <a:ext cx="344170" cy="2755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50" spc="-85" dirty="0">
                <a:latin typeface="Symbol"/>
                <a:cs typeface="Symbol"/>
              </a:rPr>
              <a:t></a:t>
            </a:r>
            <a:r>
              <a:rPr sz="1800" i="1" spc="-127" baseline="4629" dirty="0">
                <a:latin typeface="Times New Roman"/>
                <a:cs typeface="Times New Roman"/>
              </a:rPr>
              <a:t>T </a:t>
            </a:r>
            <a:r>
              <a:rPr sz="1650" spc="-155" dirty="0">
                <a:latin typeface="Symbol"/>
                <a:cs typeface="Symbol"/>
              </a:rPr>
              <a:t></a:t>
            </a:r>
            <a:r>
              <a:rPr sz="1650" spc="-305" dirty="0">
                <a:latin typeface="Times New Roman"/>
                <a:cs typeface="Times New Roman"/>
              </a:rPr>
              <a:t> </a:t>
            </a:r>
            <a:r>
              <a:rPr sz="1800" baseline="4629" dirty="0">
                <a:latin typeface="Symbol"/>
                <a:cs typeface="Symbol"/>
              </a:rPr>
              <a:t></a:t>
            </a:r>
            <a:endParaRPr sz="1800" baseline="4629">
              <a:latin typeface="Symbol"/>
              <a:cs typeface="Symbo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75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253043" y="1726476"/>
            <a:ext cx="262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352" baseline="2314" dirty="0">
                <a:latin typeface="Symbol"/>
                <a:cs typeface="Symbol"/>
              </a:rPr>
              <a:t></a:t>
            </a:r>
            <a:r>
              <a:rPr sz="1800" spc="-352" baseline="-23148" dirty="0">
                <a:latin typeface="Symbol"/>
                <a:cs typeface="Symbol"/>
              </a:rPr>
              <a:t></a:t>
            </a:r>
            <a:r>
              <a:rPr sz="1800" spc="-330" baseline="-23148" dirty="0">
                <a:latin typeface="Times New Roman"/>
                <a:cs typeface="Times New Roman"/>
              </a:rPr>
              <a:t> </a:t>
            </a:r>
            <a:r>
              <a:rPr sz="1200" i="1" spc="5" dirty="0">
                <a:latin typeface="Times New Roman"/>
                <a:cs typeface="Times New Roman"/>
              </a:rPr>
              <a:t>x</a:t>
            </a:r>
            <a:r>
              <a:rPr sz="1050" spc="7" baseline="43650" dirty="0">
                <a:latin typeface="Times New Roman"/>
                <a:cs typeface="Times New Roman"/>
              </a:rPr>
              <a:t>*</a:t>
            </a:r>
            <a:endParaRPr sz="1050" baseline="43650">
              <a:latin typeface="Times New Roman"/>
              <a:cs typeface="Times New Roman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2603817" y="994587"/>
          <a:ext cx="2839085" cy="425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05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98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383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1735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dirty="0">
                          <a:latin typeface="Symbol"/>
                          <a:cs typeface="Symbol"/>
                        </a:rPr>
                        <a:t></a:t>
                      </a:r>
                      <a:r>
                        <a:rPr sz="1200" spc="1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aseline="4629" dirty="0">
                          <a:latin typeface="Times New Roman"/>
                          <a:cs typeface="Times New Roman"/>
                        </a:rPr>
                        <a:t>1</a:t>
                      </a:r>
                      <a:endParaRPr sz="1800" baseline="4629">
                        <a:latin typeface="Times New Roman"/>
                        <a:cs typeface="Times New Roman"/>
                      </a:endParaRPr>
                    </a:p>
                  </a:txBody>
                  <a:tcPr marL="0" marR="0" marT="20320" marB="0"/>
                </a:tc>
                <a:tc>
                  <a:txBody>
                    <a:bodyPr/>
                    <a:lstStyle/>
                    <a:p>
                      <a:pPr marR="85725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/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spc="30" baseline="4629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1200" spc="20" dirty="0">
                          <a:latin typeface="Symbol"/>
                          <a:cs typeface="Symbol"/>
                        </a:rPr>
                        <a:t></a:t>
                      </a:r>
                      <a:r>
                        <a:rPr sz="120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Symbol"/>
                          <a:cs typeface="Symbol"/>
                        </a:rPr>
                        <a:t></a:t>
                      </a:r>
                      <a:r>
                        <a:rPr sz="12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aseline="4629" dirty="0">
                          <a:latin typeface="Times New Roman"/>
                          <a:cs typeface="Times New Roman"/>
                        </a:rPr>
                        <a:t>cos</a:t>
                      </a:r>
                      <a:r>
                        <a:rPr sz="1875" i="1" baseline="4444" dirty="0">
                          <a:latin typeface="Symbol"/>
                          <a:cs typeface="Symbol"/>
                        </a:rPr>
                        <a:t></a:t>
                      </a:r>
                      <a:endParaRPr sz="1875" baseline="4444">
                        <a:latin typeface="Symbol"/>
                        <a:cs typeface="Symbol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200" spc="15" dirty="0">
                          <a:latin typeface="Times New Roman"/>
                          <a:cs typeface="Times New Roman"/>
                        </a:rPr>
                        <a:t>sin</a:t>
                      </a:r>
                      <a:r>
                        <a:rPr sz="1250" i="1" spc="15" dirty="0">
                          <a:latin typeface="Symbol"/>
                          <a:cs typeface="Symbol"/>
                        </a:rPr>
                        <a:t></a:t>
                      </a:r>
                      <a:endParaRPr sz="1250">
                        <a:latin typeface="Symbol"/>
                        <a:cs typeface="Symbol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800" spc="30" baseline="4629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1200" spc="20" dirty="0">
                          <a:latin typeface="Symbol"/>
                          <a:cs typeface="Symbol"/>
                        </a:rPr>
                        <a:t></a:t>
                      </a:r>
                      <a:r>
                        <a:rPr sz="1200" spc="-1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Symbol"/>
                          <a:cs typeface="Symbol"/>
                        </a:rPr>
                        <a:t></a:t>
                      </a:r>
                      <a:r>
                        <a:rPr sz="1200" spc="-1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aseline="4629" dirty="0">
                          <a:latin typeface="Times New Roman"/>
                          <a:cs typeface="Times New Roman"/>
                        </a:rPr>
                        <a:t>1</a:t>
                      </a:r>
                      <a:endParaRPr sz="1800" baseline="4629">
                        <a:latin typeface="Times New Roman"/>
                        <a:cs typeface="Times New Roman"/>
                      </a:endParaRPr>
                    </a:p>
                  </a:txBody>
                  <a:tcPr marL="0" marR="0" marT="20320" marB="0"/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/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800" spc="30" baseline="4629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1200" spc="20" dirty="0">
                          <a:latin typeface="Symbol"/>
                          <a:cs typeface="Symbol"/>
                        </a:rPr>
                        <a:t></a:t>
                      </a:r>
                      <a:endParaRPr sz="1200">
                        <a:latin typeface="Symbol"/>
                        <a:cs typeface="Symbol"/>
                      </a:endParaRPr>
                    </a:p>
                  </a:txBody>
                  <a:tcPr marL="0" marR="0" marT="2032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051">
                <a:tc>
                  <a:txBody>
                    <a:bodyPr/>
                    <a:lstStyle/>
                    <a:p>
                      <a:pPr marL="31750">
                        <a:lnSpc>
                          <a:spcPts val="1035"/>
                        </a:lnSpc>
                      </a:pPr>
                      <a:r>
                        <a:rPr sz="1200" dirty="0">
                          <a:latin typeface="Symbol"/>
                          <a:cs typeface="Symbol"/>
                        </a:rPr>
                        <a:t></a:t>
                      </a:r>
                      <a:r>
                        <a:rPr sz="1200" spc="1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aseline="-25462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 baseline="-25462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6360" algn="r">
                        <a:lnSpc>
                          <a:spcPts val="1380"/>
                        </a:lnSpc>
                        <a:spcBef>
                          <a:spcPts val="16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0320" marB="0"/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ts val="1430"/>
                        </a:lnSpc>
                        <a:spcBef>
                          <a:spcPts val="110"/>
                        </a:spcBef>
                      </a:pPr>
                      <a:r>
                        <a:rPr sz="1200" spc="20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1800" spc="30" baseline="25462" dirty="0">
                          <a:latin typeface="Symbol"/>
                          <a:cs typeface="Symbol"/>
                        </a:rPr>
                        <a:t></a:t>
                      </a:r>
                      <a:r>
                        <a:rPr sz="1800" spc="-172" baseline="25462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52" baseline="25462" dirty="0">
                          <a:latin typeface="Symbol"/>
                          <a:cs typeface="Symbol"/>
                        </a:rPr>
                        <a:t></a:t>
                      </a:r>
                      <a:r>
                        <a:rPr sz="1200" spc="35" dirty="0">
                          <a:latin typeface="Symbol"/>
                          <a:cs typeface="Symbol"/>
                        </a:rPr>
                        <a:t></a:t>
                      </a:r>
                      <a:r>
                        <a:rPr sz="1200" spc="35" dirty="0">
                          <a:latin typeface="Times New Roman"/>
                          <a:cs typeface="Times New Roman"/>
                        </a:rPr>
                        <a:t>sin</a:t>
                      </a:r>
                      <a:r>
                        <a:rPr sz="1250" i="1" spc="35" dirty="0">
                          <a:latin typeface="Symbol"/>
                          <a:cs typeface="Symbol"/>
                        </a:rPr>
                        <a:t></a:t>
                      </a:r>
                      <a:endParaRPr sz="1250">
                        <a:latin typeface="Symbol"/>
                        <a:cs typeface="Symbol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430"/>
                        </a:lnSpc>
                        <a:spcBef>
                          <a:spcPts val="11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cos</a:t>
                      </a:r>
                      <a:r>
                        <a:rPr sz="1250" i="1" dirty="0">
                          <a:latin typeface="Symbol"/>
                          <a:cs typeface="Symbol"/>
                        </a:rPr>
                        <a:t></a:t>
                      </a:r>
                      <a:endParaRPr sz="1250">
                        <a:latin typeface="Symbol"/>
                        <a:cs typeface="Symbol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035"/>
                        </a:lnSpc>
                      </a:pPr>
                      <a:r>
                        <a:rPr sz="1800" spc="30" baseline="-25462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1200" spc="20" dirty="0">
                          <a:latin typeface="Symbol"/>
                          <a:cs typeface="Symbol"/>
                        </a:rPr>
                        <a:t></a:t>
                      </a:r>
                      <a:r>
                        <a:rPr sz="1200" spc="-1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Symbol"/>
                          <a:cs typeface="Symbol"/>
                        </a:rPr>
                        <a:t></a:t>
                      </a:r>
                      <a:r>
                        <a:rPr sz="1200" spc="-1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aseline="-25462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 baseline="-25462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ts val="1380"/>
                        </a:lnSpc>
                        <a:spcBef>
                          <a:spcPts val="16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0320" marB="0"/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ts val="894"/>
                        </a:lnSpc>
                      </a:pPr>
                      <a:r>
                        <a:rPr sz="1800" spc="30" baseline="-25462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1200" spc="20" dirty="0">
                          <a:latin typeface="Symbol"/>
                          <a:cs typeface="Symbol"/>
                        </a:rPr>
                        <a:t></a:t>
                      </a:r>
                      <a:endParaRPr sz="1200">
                        <a:latin typeface="Symbol"/>
                        <a:cs typeface="Symbol"/>
                      </a:endParaRPr>
                    </a:p>
                    <a:p>
                      <a:pPr marL="153035">
                        <a:lnSpc>
                          <a:spcPts val="645"/>
                        </a:lnSpc>
                      </a:pPr>
                      <a:r>
                        <a:rPr sz="1200" dirty="0">
                          <a:latin typeface="Symbol"/>
                          <a:cs typeface="Symbol"/>
                        </a:rPr>
                        <a:t></a:t>
                      </a:r>
                      <a:endParaRPr sz="1200">
                        <a:latin typeface="Symbol"/>
                        <a:cs typeface="Symbo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2572067" y="1294256"/>
            <a:ext cx="1468755" cy="652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ts val="1325"/>
              </a:lnSpc>
              <a:spcBef>
                <a:spcPts val="100"/>
              </a:spcBef>
              <a:tabLst>
                <a:tab pos="859790" algn="l"/>
              </a:tabLst>
            </a:pPr>
            <a:r>
              <a:rPr sz="1200" dirty="0">
                <a:latin typeface="Symbol"/>
                <a:cs typeface="Symbol"/>
              </a:rPr>
              <a:t></a:t>
            </a:r>
            <a:r>
              <a:rPr sz="1200" dirty="0">
                <a:latin typeface="Times New Roman"/>
                <a:cs typeface="Times New Roman"/>
              </a:rPr>
              <a:t>	</a:t>
            </a:r>
            <a:r>
              <a:rPr sz="1200" dirty="0">
                <a:latin typeface="Symbol"/>
                <a:cs typeface="Symbol"/>
              </a:rPr>
              <a:t>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Symbol"/>
                <a:cs typeface="Symbol"/>
              </a:rPr>
              <a:t></a:t>
            </a:r>
            <a:endParaRPr sz="1200">
              <a:latin typeface="Symbol"/>
              <a:cs typeface="Symbol"/>
            </a:endParaRPr>
          </a:p>
          <a:p>
            <a:pPr marL="63500">
              <a:lnSpc>
                <a:spcPts val="1325"/>
              </a:lnSpc>
              <a:tabLst>
                <a:tab pos="471170" algn="l"/>
                <a:tab pos="777240" algn="l"/>
                <a:tab pos="1166495" algn="l"/>
              </a:tabLst>
            </a:pPr>
            <a:r>
              <a:rPr sz="1800" spc="-150" baseline="2314" dirty="0">
                <a:latin typeface="Symbol"/>
                <a:cs typeface="Symbol"/>
              </a:rPr>
              <a:t></a:t>
            </a:r>
            <a:r>
              <a:rPr sz="1800" spc="-150" baseline="-16203" dirty="0">
                <a:latin typeface="Symbol"/>
                <a:cs typeface="Symbol"/>
              </a:rPr>
              <a:t></a:t>
            </a:r>
            <a:r>
              <a:rPr sz="1200" spc="-100" dirty="0">
                <a:latin typeface="Symbol"/>
                <a:cs typeface="Symbol"/>
              </a:rPr>
              <a:t></a:t>
            </a:r>
            <a:r>
              <a:rPr sz="1200" i="1" spc="-100" dirty="0">
                <a:latin typeface="Times New Roman"/>
                <a:cs typeface="Times New Roman"/>
              </a:rPr>
              <a:t>m	</a:t>
            </a:r>
            <a:r>
              <a:rPr sz="1200" spc="15" dirty="0">
                <a:latin typeface="Symbol"/>
                <a:cs typeface="Symbol"/>
              </a:rPr>
              <a:t></a:t>
            </a:r>
            <a:r>
              <a:rPr sz="1200" i="1" spc="15" dirty="0">
                <a:latin typeface="Times New Roman"/>
                <a:cs typeface="Times New Roman"/>
              </a:rPr>
              <a:t>n	</a:t>
            </a:r>
            <a:r>
              <a:rPr sz="1200" spc="-140" dirty="0">
                <a:latin typeface="Times New Roman"/>
                <a:cs typeface="Times New Roman"/>
              </a:rPr>
              <a:t>1</a:t>
            </a:r>
            <a:r>
              <a:rPr sz="1800" spc="-209" baseline="2314" dirty="0">
                <a:latin typeface="Symbol"/>
                <a:cs typeface="Symbol"/>
              </a:rPr>
              <a:t></a:t>
            </a:r>
            <a:r>
              <a:rPr sz="1800" spc="-209" baseline="-16203" dirty="0">
                <a:latin typeface="Symbol"/>
                <a:cs typeface="Symbol"/>
              </a:rPr>
              <a:t></a:t>
            </a:r>
            <a:r>
              <a:rPr sz="1800" spc="-135" baseline="-16203" dirty="0">
                <a:latin typeface="Times New Roman"/>
                <a:cs typeface="Times New Roman"/>
              </a:rPr>
              <a:t> </a:t>
            </a:r>
            <a:r>
              <a:rPr sz="1800" spc="-352" baseline="2314" dirty="0">
                <a:latin typeface="Symbol"/>
                <a:cs typeface="Symbol"/>
              </a:rPr>
              <a:t></a:t>
            </a:r>
            <a:r>
              <a:rPr sz="1800" spc="-352" baseline="-16203" dirty="0">
                <a:latin typeface="Symbol"/>
                <a:cs typeface="Symbol"/>
              </a:rPr>
              <a:t></a:t>
            </a:r>
            <a:r>
              <a:rPr sz="1800" spc="-352" baseline="-16203" dirty="0">
                <a:latin typeface="Times New Roman"/>
                <a:cs typeface="Times New Roman"/>
              </a:rPr>
              <a:t>	</a:t>
            </a:r>
            <a:r>
              <a:rPr sz="1200" dirty="0"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  <a:p>
            <a:pPr marL="74930">
              <a:lnSpc>
                <a:spcPct val="100000"/>
              </a:lnSpc>
              <a:spcBef>
                <a:spcPts val="300"/>
              </a:spcBef>
              <a:tabLst>
                <a:tab pos="1101090" algn="l"/>
              </a:tabLst>
            </a:pPr>
            <a:r>
              <a:rPr sz="1200" i="1" spc="15" dirty="0">
                <a:latin typeface="Times New Roman"/>
                <a:cs typeface="Times New Roman"/>
              </a:rPr>
              <a:t>y</a:t>
            </a:r>
            <a:r>
              <a:rPr sz="1050" spc="22" baseline="43650" dirty="0">
                <a:latin typeface="Times New Roman"/>
                <a:cs typeface="Times New Roman"/>
              </a:rPr>
              <a:t>*	</a:t>
            </a:r>
            <a:r>
              <a:rPr sz="1200" spc="-90" dirty="0">
                <a:latin typeface="Times New Roman"/>
                <a:cs typeface="Times New Roman"/>
              </a:rPr>
              <a:t>1</a:t>
            </a:r>
            <a:r>
              <a:rPr sz="2475" spc="-135" baseline="-3367" dirty="0">
                <a:latin typeface="Symbol"/>
                <a:cs typeface="Symbol"/>
              </a:rPr>
              <a:t></a:t>
            </a:r>
            <a:r>
              <a:rPr sz="1200" i="1" spc="-90" dirty="0">
                <a:latin typeface="Times New Roman"/>
                <a:cs typeface="Times New Roman"/>
              </a:rPr>
              <a:t>T</a:t>
            </a:r>
            <a:r>
              <a:rPr sz="1200" i="1" spc="-160" dirty="0">
                <a:latin typeface="Times New Roman"/>
                <a:cs typeface="Times New Roman"/>
              </a:rPr>
              <a:t> </a:t>
            </a:r>
            <a:r>
              <a:rPr sz="2475" spc="-232" baseline="-3367" dirty="0">
                <a:latin typeface="Symbol"/>
                <a:cs typeface="Symbol"/>
              </a:rPr>
              <a:t></a:t>
            </a:r>
            <a:endParaRPr sz="2475" baseline="-3367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92892" y="1294256"/>
            <a:ext cx="752475" cy="362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2755">
              <a:lnSpc>
                <a:spcPts val="1325"/>
              </a:lnSpc>
              <a:spcBef>
                <a:spcPts val="100"/>
              </a:spcBef>
            </a:pPr>
            <a:r>
              <a:rPr sz="1200" dirty="0">
                <a:latin typeface="Symbol"/>
                <a:cs typeface="Symbol"/>
              </a:rPr>
              <a:t>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Symbol"/>
                <a:cs typeface="Symbol"/>
              </a:rPr>
              <a:t></a:t>
            </a:r>
            <a:endParaRPr sz="1200">
              <a:latin typeface="Symbol"/>
              <a:cs typeface="Symbol"/>
            </a:endParaRPr>
          </a:p>
          <a:p>
            <a:pPr marL="38100">
              <a:lnSpc>
                <a:spcPts val="1325"/>
              </a:lnSpc>
              <a:tabLst>
                <a:tab pos="370205" algn="l"/>
              </a:tabLst>
            </a:pPr>
            <a:r>
              <a:rPr sz="1200" dirty="0">
                <a:latin typeface="Times New Roman"/>
                <a:cs typeface="Times New Roman"/>
              </a:rPr>
              <a:t>0	</a:t>
            </a:r>
            <a:r>
              <a:rPr sz="1200" spc="-140" dirty="0">
                <a:latin typeface="Times New Roman"/>
                <a:cs typeface="Times New Roman"/>
              </a:rPr>
              <a:t>1</a:t>
            </a:r>
            <a:r>
              <a:rPr sz="1800" spc="-209" baseline="2314" dirty="0">
                <a:latin typeface="Symbol"/>
                <a:cs typeface="Symbol"/>
              </a:rPr>
              <a:t></a:t>
            </a:r>
            <a:r>
              <a:rPr sz="1800" spc="-209" baseline="-16203" dirty="0">
                <a:latin typeface="Symbol"/>
                <a:cs typeface="Symbol"/>
              </a:rPr>
              <a:t></a:t>
            </a:r>
            <a:r>
              <a:rPr sz="1800" spc="-187" baseline="-16203" dirty="0">
                <a:latin typeface="Times New Roman"/>
                <a:cs typeface="Times New Roman"/>
              </a:rPr>
              <a:t> </a:t>
            </a:r>
            <a:r>
              <a:rPr sz="1800" spc="-209" baseline="2314" dirty="0">
                <a:latin typeface="Symbol"/>
                <a:cs typeface="Symbol"/>
              </a:rPr>
              <a:t></a:t>
            </a:r>
            <a:r>
              <a:rPr sz="1800" spc="-209" baseline="-16203" dirty="0">
                <a:latin typeface="Symbol"/>
                <a:cs typeface="Symbol"/>
              </a:rPr>
              <a:t></a:t>
            </a:r>
            <a:r>
              <a:rPr sz="1200" i="1" spc="-140" dirty="0">
                <a:latin typeface="Times New Roman"/>
                <a:cs typeface="Times New Roman"/>
              </a:rPr>
              <a:t>m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52178" y="1670517"/>
            <a:ext cx="727710" cy="2755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621030" algn="l"/>
              </a:tabLst>
            </a:pPr>
            <a:r>
              <a:rPr sz="1200" spc="-175" dirty="0">
                <a:latin typeface="Times New Roman"/>
                <a:cs typeface="Times New Roman"/>
              </a:rPr>
              <a:t>1</a:t>
            </a:r>
            <a:r>
              <a:rPr sz="1800" spc="-262" baseline="2314" dirty="0">
                <a:latin typeface="Symbol"/>
                <a:cs typeface="Symbol"/>
              </a:rPr>
              <a:t></a:t>
            </a:r>
            <a:r>
              <a:rPr sz="1800" spc="-262" baseline="-23148" dirty="0">
                <a:latin typeface="Symbol"/>
                <a:cs typeface="Symbol"/>
              </a:rPr>
              <a:t></a:t>
            </a:r>
            <a:r>
              <a:rPr sz="1800" spc="-262" baseline="-23148" dirty="0">
                <a:latin typeface="Times New Roman"/>
                <a:cs typeface="Times New Roman"/>
              </a:rPr>
              <a:t> </a:t>
            </a:r>
            <a:r>
              <a:rPr sz="1800" spc="-179" baseline="-23148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Symbol"/>
                <a:cs typeface="Symbol"/>
              </a:rPr>
              <a:t>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2475" spc="-30" baseline="-3367" dirty="0">
                <a:latin typeface="Symbol"/>
                <a:cs typeface="Symbol"/>
              </a:rPr>
              <a:t></a:t>
            </a:r>
            <a:r>
              <a:rPr sz="1200" i="1" spc="-20" dirty="0">
                <a:latin typeface="Times New Roman"/>
                <a:cs typeface="Times New Roman"/>
              </a:rPr>
              <a:t>x	</a:t>
            </a:r>
            <a:r>
              <a:rPr sz="1200" i="1" dirty="0">
                <a:latin typeface="Times New Roman"/>
                <a:cs typeface="Times New Roman"/>
              </a:rPr>
              <a:t>y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13566" y="1448193"/>
            <a:ext cx="43560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255904" algn="l"/>
              </a:tabLst>
            </a:pPr>
            <a:r>
              <a:rPr sz="1200" i="1" dirty="0">
                <a:latin typeface="Times New Roman"/>
                <a:cs typeface="Times New Roman"/>
              </a:rPr>
              <a:t>n	</a:t>
            </a:r>
            <a:r>
              <a:rPr sz="1200" spc="-140" dirty="0">
                <a:latin typeface="Times New Roman"/>
                <a:cs typeface="Times New Roman"/>
              </a:rPr>
              <a:t>1</a:t>
            </a:r>
            <a:r>
              <a:rPr sz="1800" spc="-209" baseline="2314" dirty="0">
                <a:latin typeface="Symbol"/>
                <a:cs typeface="Symbol"/>
              </a:rPr>
              <a:t></a:t>
            </a:r>
            <a:r>
              <a:rPr sz="1800" spc="-209" baseline="-16203" dirty="0">
                <a:latin typeface="Symbol"/>
                <a:cs typeface="Symbol"/>
              </a:rPr>
              <a:t></a:t>
            </a:r>
            <a:endParaRPr sz="1800" baseline="-16203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85872" y="8669728"/>
            <a:ext cx="1175385" cy="2755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56870" algn="l"/>
                <a:tab pos="542290" algn="l"/>
                <a:tab pos="883919" algn="l"/>
              </a:tabLst>
            </a:pPr>
            <a:r>
              <a:rPr sz="1650" spc="-155" dirty="0">
                <a:latin typeface="Symbol"/>
                <a:cs typeface="Symbol"/>
              </a:rPr>
              <a:t></a:t>
            </a:r>
            <a:r>
              <a:rPr sz="1650" spc="-155" dirty="0">
                <a:latin typeface="Times New Roman"/>
                <a:cs typeface="Times New Roman"/>
              </a:rPr>
              <a:t>  </a:t>
            </a:r>
            <a:r>
              <a:rPr sz="1650" spc="-95" dirty="0">
                <a:latin typeface="Times New Roman"/>
                <a:cs typeface="Times New Roman"/>
              </a:rPr>
              <a:t> </a:t>
            </a:r>
            <a:r>
              <a:rPr sz="1650" spc="-155" dirty="0">
                <a:latin typeface="Symbol"/>
                <a:cs typeface="Symbol"/>
              </a:rPr>
              <a:t></a:t>
            </a:r>
            <a:r>
              <a:rPr sz="1650" spc="-155" dirty="0">
                <a:latin typeface="Times New Roman"/>
                <a:cs typeface="Times New Roman"/>
              </a:rPr>
              <a:t>	</a:t>
            </a:r>
            <a:r>
              <a:rPr sz="1650" spc="-155" dirty="0">
                <a:latin typeface="Symbol"/>
                <a:cs typeface="Symbol"/>
              </a:rPr>
              <a:t></a:t>
            </a:r>
            <a:r>
              <a:rPr sz="1650" spc="-155" dirty="0">
                <a:latin typeface="Times New Roman"/>
                <a:cs typeface="Times New Roman"/>
              </a:rPr>
              <a:t>	</a:t>
            </a:r>
            <a:r>
              <a:rPr sz="1650" spc="-140" dirty="0">
                <a:latin typeface="Symbol"/>
                <a:cs typeface="Symbol"/>
              </a:rPr>
              <a:t></a:t>
            </a:r>
            <a:r>
              <a:rPr sz="1650" spc="-140" dirty="0">
                <a:latin typeface="Times New Roman"/>
                <a:cs typeface="Times New Roman"/>
              </a:rPr>
              <a:t>	</a:t>
            </a:r>
            <a:r>
              <a:rPr sz="1650" spc="-140" dirty="0">
                <a:latin typeface="Symbol"/>
                <a:cs typeface="Symbol"/>
              </a:rPr>
              <a:t></a:t>
            </a:r>
            <a:r>
              <a:rPr sz="1650" spc="-75" dirty="0">
                <a:latin typeface="Times New Roman"/>
                <a:cs typeface="Times New Roman"/>
              </a:rPr>
              <a:t> </a:t>
            </a:r>
            <a:r>
              <a:rPr sz="1650" spc="-155" dirty="0">
                <a:latin typeface="Symbol"/>
                <a:cs typeface="Symbol"/>
              </a:rPr>
              <a:t>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54985" y="8814993"/>
            <a:ext cx="6032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i="1" spc="-5" dirty="0">
                <a:latin typeface="Times New Roman"/>
                <a:cs typeface="Times New Roman"/>
              </a:rPr>
              <a:t>r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373371" y="8814993"/>
            <a:ext cx="6032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i="1" spc="-5" dirty="0">
                <a:latin typeface="Times New Roman"/>
                <a:cs typeface="Times New Roman"/>
              </a:rPr>
              <a:t>r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47172" y="8707437"/>
            <a:ext cx="49149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5445" algn="l"/>
              </a:tabLst>
            </a:pPr>
            <a:r>
              <a:rPr sz="700" spc="-5" dirty="0">
                <a:latin typeface="Symbol"/>
                <a:cs typeface="Symbol"/>
              </a:rPr>
              <a:t></a:t>
            </a:r>
            <a:r>
              <a:rPr sz="700" dirty="0">
                <a:latin typeface="Times New Roman"/>
                <a:cs typeface="Times New Roman"/>
              </a:rPr>
              <a:t>1	</a:t>
            </a:r>
            <a:r>
              <a:rPr sz="700" spc="-5" dirty="0">
                <a:latin typeface="Symbol"/>
                <a:cs typeface="Symbol"/>
              </a:rPr>
              <a:t></a:t>
            </a:r>
            <a:r>
              <a:rPr sz="700" dirty="0">
                <a:latin typeface="Times New Roman"/>
                <a:cs typeface="Times New Roman"/>
              </a:rPr>
              <a:t>1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55846" y="8703868"/>
            <a:ext cx="4445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5445" algn="l"/>
              </a:tabLst>
            </a:pPr>
            <a:r>
              <a:rPr sz="1200" dirty="0">
                <a:latin typeface="Symbol"/>
                <a:cs typeface="Symbol"/>
              </a:rPr>
              <a:t>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Symbol"/>
                <a:cs typeface="Symbol"/>
              </a:rPr>
              <a:t></a:t>
            </a:r>
            <a:r>
              <a:rPr sz="1200" dirty="0">
                <a:latin typeface="Times New Roman"/>
                <a:cs typeface="Times New Roman"/>
              </a:rPr>
              <a:t>	</a:t>
            </a:r>
            <a:r>
              <a:rPr sz="1200" spc="-465" dirty="0">
                <a:latin typeface="Symbol"/>
                <a:cs typeface="Symbol"/>
              </a:rPr>
              <a:t>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634297" y="8712200"/>
            <a:ext cx="17729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0870" algn="l"/>
                <a:tab pos="1675130" algn="l"/>
              </a:tabLst>
            </a:pPr>
            <a:r>
              <a:rPr sz="1200" i="1" spc="-5" dirty="0">
                <a:latin typeface="Times New Roman"/>
                <a:cs typeface="Times New Roman"/>
              </a:rPr>
              <a:t>T  </a:t>
            </a:r>
            <a:r>
              <a:rPr sz="1200" i="1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Symbol"/>
                <a:cs typeface="Symbol"/>
              </a:rPr>
              <a:t>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T</a:t>
            </a:r>
            <a:r>
              <a:rPr sz="1200" i="1" dirty="0">
                <a:latin typeface="Times New Roman"/>
                <a:cs typeface="Times New Roman"/>
              </a:rPr>
              <a:t>	</a:t>
            </a:r>
            <a:r>
              <a:rPr sz="1200" i="1" spc="-5" dirty="0">
                <a:latin typeface="Times New Roman"/>
                <a:cs typeface="Times New Roman"/>
              </a:rPr>
              <a:t>R</a:t>
            </a:r>
            <a:r>
              <a:rPr sz="1200" i="1" dirty="0">
                <a:latin typeface="Times New Roman"/>
                <a:cs typeface="Times New Roman"/>
              </a:rPr>
              <a:t>ot  </a:t>
            </a:r>
            <a:r>
              <a:rPr sz="1200" i="1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 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800" spc="127" baseline="2314" dirty="0">
                <a:latin typeface="Symbol"/>
                <a:cs typeface="Symbol"/>
              </a:rPr>
              <a:t></a:t>
            </a:r>
            <a:r>
              <a:rPr sz="1200" i="1" spc="-5" dirty="0">
                <a:latin typeface="Times New Roman"/>
                <a:cs typeface="Times New Roman"/>
              </a:rPr>
              <a:t>R</a:t>
            </a:r>
            <a:r>
              <a:rPr sz="1200" i="1" dirty="0">
                <a:latin typeface="Times New Roman"/>
                <a:cs typeface="Times New Roman"/>
              </a:rPr>
              <a:t>ot	</a:t>
            </a:r>
            <a:r>
              <a:rPr sz="1200" i="1" spc="-5" dirty="0">
                <a:latin typeface="Times New Roman"/>
                <a:cs typeface="Times New Roman"/>
              </a:rPr>
              <a:t>T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52291" y="8772906"/>
            <a:ext cx="844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ymbol"/>
                <a:cs typeface="Symbol"/>
              </a:rPr>
              <a:t>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155846" y="8772906"/>
            <a:ext cx="4572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5445" algn="l"/>
              </a:tabLst>
            </a:pPr>
            <a:r>
              <a:rPr sz="1200" dirty="0">
                <a:latin typeface="Symbol"/>
                <a:cs typeface="Symbol"/>
              </a:rPr>
              <a:t>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Symbol"/>
                <a:cs typeface="Symbol"/>
              </a:rPr>
              <a:t></a:t>
            </a:r>
            <a:r>
              <a:rPr sz="1200" dirty="0">
                <a:latin typeface="Times New Roman"/>
                <a:cs typeface="Times New Roman"/>
              </a:rPr>
              <a:t>	</a:t>
            </a:r>
            <a:r>
              <a:rPr sz="1200" dirty="0">
                <a:latin typeface="Symbol"/>
                <a:cs typeface="Symbol"/>
              </a:rPr>
              <a:t></a:t>
            </a:r>
            <a:endParaRPr sz="120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889000"/>
            <a:ext cx="4487545" cy="1998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{(0,0), (2,2), (2,1), (6,1), </a:t>
            </a:r>
            <a:r>
              <a:rPr sz="1200" spc="-5" dirty="0">
                <a:latin typeface="Times New Roman"/>
                <a:cs typeface="Times New Roman"/>
              </a:rPr>
              <a:t>(6,-1), </a:t>
            </a:r>
            <a:r>
              <a:rPr sz="1200" dirty="0">
                <a:latin typeface="Times New Roman"/>
                <a:cs typeface="Times New Roman"/>
              </a:rPr>
              <a:t>(2, </a:t>
            </a:r>
            <a:r>
              <a:rPr sz="1200" spc="-5" dirty="0">
                <a:latin typeface="Times New Roman"/>
                <a:cs typeface="Times New Roman"/>
              </a:rPr>
              <a:t>-1),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(-2,-2)}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1140"/>
              </a:spcBef>
              <a:buAutoNum type="alphaLcPeriod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Rotasikan </a:t>
            </a:r>
            <a:r>
              <a:rPr sz="1200" spc="-5" dirty="0">
                <a:latin typeface="Times New Roman"/>
                <a:cs typeface="Times New Roman"/>
              </a:rPr>
              <a:t>objek sebesar </a:t>
            </a:r>
            <a:r>
              <a:rPr sz="1200" spc="-10" dirty="0">
                <a:latin typeface="Times New Roman"/>
                <a:cs typeface="Times New Roman"/>
              </a:rPr>
              <a:t>45º </a:t>
            </a:r>
            <a:r>
              <a:rPr sz="1200" dirty="0">
                <a:latin typeface="Times New Roman"/>
                <a:cs typeface="Times New Roman"/>
              </a:rPr>
              <a:t>CCW </a:t>
            </a:r>
            <a:r>
              <a:rPr sz="1200" spc="-5" dirty="0">
                <a:latin typeface="Times New Roman"/>
                <a:cs typeface="Times New Roman"/>
              </a:rPr>
              <a:t>dengan pusat </a:t>
            </a:r>
            <a:r>
              <a:rPr sz="1200" dirty="0">
                <a:latin typeface="Times New Roman"/>
                <a:cs typeface="Times New Roman"/>
              </a:rPr>
              <a:t>rotasi </a:t>
            </a:r>
            <a:r>
              <a:rPr sz="1200" spc="-5" dirty="0">
                <a:latin typeface="Times New Roman"/>
                <a:cs typeface="Times New Roman"/>
              </a:rPr>
              <a:t>pada </a:t>
            </a:r>
            <a:r>
              <a:rPr sz="1200" dirty="0">
                <a:latin typeface="Times New Roman"/>
                <a:cs typeface="Times New Roman"/>
              </a:rPr>
              <a:t>(9,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4)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160"/>
              </a:spcBef>
              <a:buAutoNum type="alphaLcPeriod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Rotasikan </a:t>
            </a:r>
            <a:r>
              <a:rPr sz="1200" spc="-5" dirty="0">
                <a:latin typeface="Times New Roman"/>
                <a:cs typeface="Times New Roman"/>
              </a:rPr>
              <a:t>objek sebesar </a:t>
            </a:r>
            <a:r>
              <a:rPr sz="1200" spc="-10" dirty="0">
                <a:latin typeface="Times New Roman"/>
                <a:cs typeface="Times New Roman"/>
              </a:rPr>
              <a:t>30º </a:t>
            </a:r>
            <a:r>
              <a:rPr sz="1200" dirty="0">
                <a:latin typeface="Times New Roman"/>
                <a:cs typeface="Times New Roman"/>
              </a:rPr>
              <a:t>CW </a:t>
            </a:r>
            <a:r>
              <a:rPr sz="1200" spc="-5" dirty="0">
                <a:latin typeface="Times New Roman"/>
                <a:cs typeface="Times New Roman"/>
              </a:rPr>
              <a:t>dengan pusat </a:t>
            </a:r>
            <a:r>
              <a:rPr sz="1200" dirty="0">
                <a:latin typeface="Times New Roman"/>
                <a:cs typeface="Times New Roman"/>
              </a:rPr>
              <a:t>rotasi </a:t>
            </a:r>
            <a:r>
              <a:rPr sz="1200" spc="-5" dirty="0">
                <a:latin typeface="Times New Roman"/>
                <a:cs typeface="Times New Roman"/>
              </a:rPr>
              <a:t>pada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(-3,5)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sz="1200" spc="-5" dirty="0">
                <a:latin typeface="Times New Roman"/>
                <a:cs typeface="Times New Roman"/>
              </a:rPr>
              <a:t>Dari </a:t>
            </a:r>
            <a:r>
              <a:rPr sz="1200" dirty="0">
                <a:latin typeface="Times New Roman"/>
                <a:cs typeface="Times New Roman"/>
              </a:rPr>
              <a:t>operasi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transformasi</a:t>
            </a:r>
            <a:endParaRPr sz="1200">
              <a:latin typeface="Times New Roman"/>
              <a:cs typeface="Times New Roman"/>
            </a:endParaRPr>
          </a:p>
          <a:p>
            <a:pPr marL="469900" lvl="1" indent="-228600">
              <a:lnSpc>
                <a:spcPct val="100000"/>
              </a:lnSpc>
              <a:spcBef>
                <a:spcPts val="1140"/>
              </a:spcBef>
              <a:buAutoNum type="arabicPeriod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Gambarkan </a:t>
            </a:r>
            <a:r>
              <a:rPr sz="1200" dirty="0">
                <a:latin typeface="Times New Roman"/>
                <a:cs typeface="Times New Roman"/>
              </a:rPr>
              <a:t>objek </a:t>
            </a:r>
            <a:r>
              <a:rPr sz="1200" spc="-5" dirty="0">
                <a:latin typeface="Times New Roman"/>
                <a:cs typeface="Times New Roman"/>
              </a:rPr>
              <a:t>asli</a:t>
            </a:r>
            <a:endParaRPr sz="1200">
              <a:latin typeface="Times New Roman"/>
              <a:cs typeface="Times New Roman"/>
            </a:endParaRPr>
          </a:p>
          <a:p>
            <a:pPr marL="469900" lvl="1" indent="-228600">
              <a:lnSpc>
                <a:spcPct val="100000"/>
              </a:lnSpc>
              <a:spcBef>
                <a:spcPts val="160"/>
              </a:spcBef>
              <a:buAutoNum type="arabicPeriod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Tentukan</a:t>
            </a:r>
            <a:r>
              <a:rPr sz="1200" spc="-5" dirty="0">
                <a:latin typeface="Times New Roman"/>
                <a:cs typeface="Times New Roman"/>
              </a:rPr>
              <a:t> MTU</a:t>
            </a:r>
            <a:endParaRPr sz="1200">
              <a:latin typeface="Times New Roman"/>
              <a:cs typeface="Times New Roman"/>
            </a:endParaRPr>
          </a:p>
          <a:p>
            <a:pPr marL="469900" lvl="1" indent="-228600">
              <a:lnSpc>
                <a:spcPct val="100000"/>
              </a:lnSpc>
              <a:spcBef>
                <a:spcPts val="140"/>
              </a:spcBef>
              <a:buAutoNum type="arabicPeriod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Tentukan </a:t>
            </a:r>
            <a:r>
              <a:rPr sz="1200" spc="-5" dirty="0">
                <a:latin typeface="Times New Roman"/>
                <a:cs typeface="Times New Roman"/>
              </a:rPr>
              <a:t>Koordinat Objek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Baru</a:t>
            </a:r>
            <a:endParaRPr sz="1200">
              <a:latin typeface="Times New Roman"/>
              <a:cs typeface="Times New Roman"/>
            </a:endParaRPr>
          </a:p>
          <a:p>
            <a:pPr marL="469900" lvl="1" indent="-228600">
              <a:lnSpc>
                <a:spcPct val="100000"/>
              </a:lnSpc>
              <a:spcBef>
                <a:spcPts val="140"/>
              </a:spcBef>
              <a:buAutoNum type="arabicPeriod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Gambarkan </a:t>
            </a:r>
            <a:r>
              <a:rPr sz="1200" dirty="0">
                <a:latin typeface="Times New Roman"/>
                <a:cs typeface="Times New Roman"/>
              </a:rPr>
              <a:t>objek </a:t>
            </a:r>
            <a:r>
              <a:rPr sz="1200" spc="-5" dirty="0">
                <a:latin typeface="Times New Roman"/>
                <a:cs typeface="Times New Roman"/>
              </a:rPr>
              <a:t>hasil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transformasi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3337611"/>
            <a:ext cx="5402580" cy="2990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3845" indent="-271780">
              <a:lnSpc>
                <a:spcPct val="100000"/>
              </a:lnSpc>
              <a:spcBef>
                <a:spcPts val="100"/>
              </a:spcBef>
              <a:buAutoNum type="arabicPeriod" startAt="2"/>
              <a:tabLst>
                <a:tab pos="283845" algn="l"/>
                <a:tab pos="284480" algn="l"/>
              </a:tabLst>
            </a:pPr>
            <a:r>
              <a:rPr sz="1200" dirty="0">
                <a:latin typeface="Times New Roman"/>
                <a:cs typeface="Times New Roman"/>
              </a:rPr>
              <a:t>Diketahui </a:t>
            </a:r>
            <a:r>
              <a:rPr sz="1200" spc="-5" dirty="0">
                <a:latin typeface="Times New Roman"/>
                <a:cs typeface="Times New Roman"/>
              </a:rPr>
              <a:t>sebuah </a:t>
            </a:r>
            <a:r>
              <a:rPr sz="1200" dirty="0">
                <a:latin typeface="Times New Roman"/>
                <a:cs typeface="Times New Roman"/>
              </a:rPr>
              <a:t>objek </a:t>
            </a:r>
            <a:r>
              <a:rPr sz="1200" spc="-10" dirty="0">
                <a:latin typeface="Times New Roman"/>
                <a:cs typeface="Times New Roman"/>
              </a:rPr>
              <a:t>dengan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koordinat</a:t>
            </a:r>
            <a:endParaRPr sz="12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140"/>
              </a:spcBef>
            </a:pPr>
            <a:r>
              <a:rPr sz="1200" dirty="0">
                <a:latin typeface="Times New Roman"/>
                <a:cs typeface="Times New Roman"/>
              </a:rPr>
              <a:t>{(0, 0), (1, </a:t>
            </a:r>
            <a:r>
              <a:rPr sz="1200" spc="-5" dirty="0">
                <a:latin typeface="Times New Roman"/>
                <a:cs typeface="Times New Roman"/>
              </a:rPr>
              <a:t>-2), </a:t>
            </a:r>
            <a:r>
              <a:rPr sz="1200" dirty="0">
                <a:latin typeface="Times New Roman"/>
                <a:cs typeface="Times New Roman"/>
              </a:rPr>
              <a:t>(3, 3), (2, 3), (1, 1), (0, 2), </a:t>
            </a:r>
            <a:r>
              <a:rPr sz="1200" spc="-5" dirty="0">
                <a:latin typeface="Times New Roman"/>
                <a:cs typeface="Times New Roman"/>
              </a:rPr>
              <a:t>(-1, </a:t>
            </a:r>
            <a:r>
              <a:rPr sz="1200" dirty="0">
                <a:latin typeface="Times New Roman"/>
                <a:cs typeface="Times New Roman"/>
              </a:rPr>
              <a:t>1), (-2, 3) , (-3, 3), (-1, </a:t>
            </a:r>
            <a:r>
              <a:rPr sz="1200" spc="-5" dirty="0">
                <a:latin typeface="Times New Roman"/>
                <a:cs typeface="Times New Roman"/>
              </a:rPr>
              <a:t>-2), </a:t>
            </a:r>
            <a:r>
              <a:rPr sz="1200" dirty="0">
                <a:latin typeface="Times New Roman"/>
                <a:cs typeface="Times New Roman"/>
              </a:rPr>
              <a:t>(0,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0)}.</a:t>
            </a:r>
            <a:endParaRPr sz="1200">
              <a:latin typeface="Times New Roman"/>
              <a:cs typeface="Times New Roman"/>
            </a:endParaRPr>
          </a:p>
          <a:p>
            <a:pPr marL="469900" lvl="1" indent="-229235">
              <a:lnSpc>
                <a:spcPct val="100000"/>
              </a:lnSpc>
              <a:spcBef>
                <a:spcPts val="1160"/>
              </a:spcBef>
              <a:buAutoNum type="alphaLcPeriod"/>
              <a:tabLst>
                <a:tab pos="470534" algn="l"/>
              </a:tabLst>
            </a:pPr>
            <a:r>
              <a:rPr sz="1200" dirty="0">
                <a:latin typeface="Times New Roman"/>
                <a:cs typeface="Times New Roman"/>
              </a:rPr>
              <a:t>Refleksikan </a:t>
            </a:r>
            <a:r>
              <a:rPr sz="1200" spc="-5" dirty="0">
                <a:latin typeface="Times New Roman"/>
                <a:cs typeface="Times New Roman"/>
              </a:rPr>
              <a:t>objek </a:t>
            </a:r>
            <a:r>
              <a:rPr sz="1200" dirty="0">
                <a:latin typeface="Times New Roman"/>
                <a:cs typeface="Times New Roman"/>
              </a:rPr>
              <a:t>di </a:t>
            </a:r>
            <a:r>
              <a:rPr sz="1200" spc="-5" dirty="0">
                <a:latin typeface="Times New Roman"/>
                <a:cs typeface="Times New Roman"/>
              </a:rPr>
              <a:t>atas </a:t>
            </a:r>
            <a:r>
              <a:rPr sz="1200" dirty="0">
                <a:latin typeface="Times New Roman"/>
                <a:cs typeface="Times New Roman"/>
              </a:rPr>
              <a:t>pada cermin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berimpit </a:t>
            </a:r>
            <a:r>
              <a:rPr sz="1200" spc="-5" dirty="0">
                <a:latin typeface="Times New Roman"/>
                <a:cs typeface="Times New Roman"/>
              </a:rPr>
              <a:t>dengan garis </a:t>
            </a:r>
            <a:r>
              <a:rPr sz="1200" dirty="0">
                <a:latin typeface="Times New Roman"/>
                <a:cs typeface="Times New Roman"/>
              </a:rPr>
              <a:t>y =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–x+9.</a:t>
            </a:r>
            <a:endParaRPr sz="1200">
              <a:latin typeface="Times New Roman"/>
              <a:cs typeface="Times New Roman"/>
            </a:endParaRPr>
          </a:p>
          <a:p>
            <a:pPr marL="469900" lvl="1" indent="-229235">
              <a:lnSpc>
                <a:spcPct val="100000"/>
              </a:lnSpc>
              <a:spcBef>
                <a:spcPts val="140"/>
              </a:spcBef>
              <a:buAutoNum type="alphaLcPeriod"/>
              <a:tabLst>
                <a:tab pos="470534" algn="l"/>
              </a:tabLst>
            </a:pPr>
            <a:r>
              <a:rPr sz="1200" dirty="0">
                <a:latin typeface="Times New Roman"/>
                <a:cs typeface="Times New Roman"/>
              </a:rPr>
              <a:t>Refleksikan </a:t>
            </a:r>
            <a:r>
              <a:rPr sz="1200" spc="-5" dirty="0">
                <a:latin typeface="Times New Roman"/>
                <a:cs typeface="Times New Roman"/>
              </a:rPr>
              <a:t>objek </a:t>
            </a:r>
            <a:r>
              <a:rPr sz="1200" dirty="0">
                <a:latin typeface="Times New Roman"/>
                <a:cs typeface="Times New Roman"/>
              </a:rPr>
              <a:t>di </a:t>
            </a:r>
            <a:r>
              <a:rPr sz="1200" spc="-5" dirty="0">
                <a:latin typeface="Times New Roman"/>
                <a:cs typeface="Times New Roman"/>
              </a:rPr>
              <a:t>atas </a:t>
            </a:r>
            <a:r>
              <a:rPr sz="1200" dirty="0">
                <a:latin typeface="Times New Roman"/>
                <a:cs typeface="Times New Roman"/>
              </a:rPr>
              <a:t>pada cermin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berimpit </a:t>
            </a:r>
            <a:r>
              <a:rPr sz="1200" spc="-5" dirty="0">
                <a:latin typeface="Times New Roman"/>
                <a:cs typeface="Times New Roman"/>
              </a:rPr>
              <a:t>dengan garis </a:t>
            </a:r>
            <a:r>
              <a:rPr sz="1200" dirty="0">
                <a:latin typeface="Times New Roman"/>
                <a:cs typeface="Times New Roman"/>
              </a:rPr>
              <a:t>y =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x+9.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sz="1200" spc="-5" dirty="0">
                <a:latin typeface="Times New Roman"/>
                <a:cs typeface="Times New Roman"/>
              </a:rPr>
              <a:t>Dari </a:t>
            </a:r>
            <a:r>
              <a:rPr sz="1200" dirty="0">
                <a:latin typeface="Times New Roman"/>
                <a:cs typeface="Times New Roman"/>
              </a:rPr>
              <a:t>operasi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transformasi</a:t>
            </a:r>
            <a:endParaRPr sz="1200">
              <a:latin typeface="Times New Roman"/>
              <a:cs typeface="Times New Roman"/>
            </a:endParaRPr>
          </a:p>
          <a:p>
            <a:pPr marL="469900" lvl="2" indent="-229235">
              <a:lnSpc>
                <a:spcPct val="100000"/>
              </a:lnSpc>
              <a:spcBef>
                <a:spcPts val="1160"/>
              </a:spcBef>
              <a:buAutoNum type="arabicPeriod"/>
              <a:tabLst>
                <a:tab pos="470534" algn="l"/>
              </a:tabLst>
            </a:pPr>
            <a:r>
              <a:rPr sz="1200" spc="-5" dirty="0">
                <a:latin typeface="Times New Roman"/>
                <a:cs typeface="Times New Roman"/>
              </a:rPr>
              <a:t>Gambarkan </a:t>
            </a:r>
            <a:r>
              <a:rPr sz="1200" dirty="0">
                <a:latin typeface="Times New Roman"/>
                <a:cs typeface="Times New Roman"/>
              </a:rPr>
              <a:t>objek </a:t>
            </a:r>
            <a:r>
              <a:rPr sz="1200" spc="-10" dirty="0">
                <a:latin typeface="Times New Roman"/>
                <a:cs typeface="Times New Roman"/>
              </a:rPr>
              <a:t>asli</a:t>
            </a:r>
            <a:endParaRPr sz="1200">
              <a:latin typeface="Times New Roman"/>
              <a:cs typeface="Times New Roman"/>
            </a:endParaRPr>
          </a:p>
          <a:p>
            <a:pPr marL="469900" lvl="2" indent="-229235">
              <a:lnSpc>
                <a:spcPct val="100000"/>
              </a:lnSpc>
              <a:spcBef>
                <a:spcPts val="140"/>
              </a:spcBef>
              <a:buAutoNum type="arabicPeriod"/>
              <a:tabLst>
                <a:tab pos="470534" algn="l"/>
              </a:tabLst>
            </a:pPr>
            <a:r>
              <a:rPr sz="1200" dirty="0">
                <a:latin typeface="Times New Roman"/>
                <a:cs typeface="Times New Roman"/>
              </a:rPr>
              <a:t>Tentukan</a:t>
            </a:r>
            <a:r>
              <a:rPr sz="1200" spc="-5" dirty="0">
                <a:latin typeface="Times New Roman"/>
                <a:cs typeface="Times New Roman"/>
              </a:rPr>
              <a:t> MTU</a:t>
            </a:r>
            <a:endParaRPr sz="1200">
              <a:latin typeface="Times New Roman"/>
              <a:cs typeface="Times New Roman"/>
            </a:endParaRPr>
          </a:p>
          <a:p>
            <a:pPr marL="469900" lvl="2" indent="-229235">
              <a:lnSpc>
                <a:spcPct val="100000"/>
              </a:lnSpc>
              <a:spcBef>
                <a:spcPts val="140"/>
              </a:spcBef>
              <a:buAutoNum type="arabicPeriod"/>
              <a:tabLst>
                <a:tab pos="470534" algn="l"/>
              </a:tabLst>
            </a:pPr>
            <a:r>
              <a:rPr sz="1200" dirty="0">
                <a:latin typeface="Times New Roman"/>
                <a:cs typeface="Times New Roman"/>
              </a:rPr>
              <a:t>Tentukan </a:t>
            </a:r>
            <a:r>
              <a:rPr sz="1200" spc="-5" dirty="0">
                <a:latin typeface="Times New Roman"/>
                <a:cs typeface="Times New Roman"/>
              </a:rPr>
              <a:t>Koordinat Objek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Baru</a:t>
            </a:r>
            <a:endParaRPr sz="1200">
              <a:latin typeface="Times New Roman"/>
              <a:cs typeface="Times New Roman"/>
            </a:endParaRPr>
          </a:p>
          <a:p>
            <a:pPr marL="469900" lvl="2" indent="-229235">
              <a:lnSpc>
                <a:spcPct val="100000"/>
              </a:lnSpc>
              <a:spcBef>
                <a:spcPts val="160"/>
              </a:spcBef>
              <a:buAutoNum type="arabicPeriod"/>
              <a:tabLst>
                <a:tab pos="470534" algn="l"/>
              </a:tabLst>
            </a:pPr>
            <a:r>
              <a:rPr sz="1200" spc="-5" dirty="0">
                <a:latin typeface="Times New Roman"/>
                <a:cs typeface="Times New Roman"/>
              </a:rPr>
              <a:t>Gambarkan </a:t>
            </a:r>
            <a:r>
              <a:rPr sz="1200" dirty="0">
                <a:latin typeface="Times New Roman"/>
                <a:cs typeface="Times New Roman"/>
              </a:rPr>
              <a:t>objek baru </a:t>
            </a:r>
            <a:r>
              <a:rPr sz="1200" spc="-5" dirty="0">
                <a:latin typeface="Times New Roman"/>
                <a:cs typeface="Times New Roman"/>
              </a:rPr>
              <a:t>hasil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transformasi</a:t>
            </a:r>
            <a:endParaRPr sz="1200">
              <a:latin typeface="Times New Roman"/>
              <a:cs typeface="Times New Roman"/>
            </a:endParaRPr>
          </a:p>
          <a:p>
            <a:pPr marL="12700" marR="4799330">
              <a:lnSpc>
                <a:spcPct val="180600"/>
              </a:lnSpc>
            </a:pPr>
            <a:r>
              <a:rPr sz="1200" b="1" dirty="0">
                <a:latin typeface="Times New Roman"/>
                <a:cs typeface="Times New Roman"/>
              </a:rPr>
              <a:t>J</a:t>
            </a:r>
            <a:r>
              <a:rPr sz="1200" b="1" spc="-25" dirty="0">
                <a:latin typeface="Times New Roman"/>
                <a:cs typeface="Times New Roman"/>
              </a:rPr>
              <a:t>a</a:t>
            </a:r>
            <a:r>
              <a:rPr sz="1200" b="1" spc="25" dirty="0">
                <a:latin typeface="Times New Roman"/>
                <a:cs typeface="Times New Roman"/>
              </a:rPr>
              <a:t>w</a:t>
            </a:r>
            <a:r>
              <a:rPr sz="1200" b="1" spc="-5" dirty="0">
                <a:latin typeface="Times New Roman"/>
                <a:cs typeface="Times New Roman"/>
              </a:rPr>
              <a:t>a</a:t>
            </a:r>
            <a:r>
              <a:rPr sz="1200" b="1" spc="-35" dirty="0">
                <a:latin typeface="Times New Roman"/>
                <a:cs typeface="Times New Roman"/>
              </a:rPr>
              <a:t>b</a:t>
            </a:r>
            <a:r>
              <a:rPr sz="1200" b="1" spc="-5" dirty="0">
                <a:latin typeface="Times New Roman"/>
                <a:cs typeface="Times New Roman"/>
              </a:rPr>
              <a:t>an  </a:t>
            </a:r>
            <a:r>
              <a:rPr sz="1200" b="1" dirty="0">
                <a:latin typeface="Times New Roman"/>
                <a:cs typeface="Times New Roman"/>
              </a:rPr>
              <a:t>1.a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95609" y="6469629"/>
            <a:ext cx="5603475" cy="19602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76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891590"/>
            <a:ext cx="224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1.b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3751681"/>
            <a:ext cx="2159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2.a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57123" y="1244084"/>
            <a:ext cx="5687542" cy="1649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90910" y="4169156"/>
            <a:ext cx="5592222" cy="37490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77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891590"/>
            <a:ext cx="224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2.b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5445759"/>
            <a:ext cx="6273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" dirty="0">
                <a:latin typeface="Times New Roman"/>
                <a:cs typeface="Times New Roman"/>
              </a:rPr>
              <a:t>L</a:t>
            </a:r>
            <a:r>
              <a:rPr sz="1400" b="1" dirty="0">
                <a:latin typeface="Times New Roman"/>
                <a:cs typeface="Times New Roman"/>
              </a:rPr>
              <a:t>a</a:t>
            </a:r>
            <a:r>
              <a:rPr sz="1400" b="1" spc="-10" dirty="0">
                <a:latin typeface="Times New Roman"/>
                <a:cs typeface="Times New Roman"/>
              </a:rPr>
              <a:t>ti</a:t>
            </a:r>
            <a:r>
              <a:rPr sz="1400" b="1" spc="-5" dirty="0">
                <a:latin typeface="Times New Roman"/>
                <a:cs typeface="Times New Roman"/>
              </a:rPr>
              <a:t>han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05385" y="1219255"/>
            <a:ext cx="5529089" cy="38491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72068" y="5833675"/>
            <a:ext cx="5415906" cy="27193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78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9000" y="7399019"/>
            <a:ext cx="5848350" cy="2359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Times New Roman"/>
                <a:cs typeface="Times New Roman"/>
              </a:rPr>
              <a:t>Daftar </a:t>
            </a:r>
            <a:r>
              <a:rPr sz="1400" b="1" spc="-5" dirty="0">
                <a:latin typeface="Times New Roman"/>
                <a:cs typeface="Times New Roman"/>
              </a:rPr>
              <a:t>Pustaka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Times New Roman"/>
              <a:cs typeface="Times New Roman"/>
            </a:endParaRPr>
          </a:p>
          <a:p>
            <a:pPr marL="482600" marR="365760" indent="-228600">
              <a:lnSpc>
                <a:spcPct val="111100"/>
              </a:lnSpc>
              <a:buAutoNum type="arabicPeriod"/>
              <a:tabLst>
                <a:tab pos="482600" algn="l"/>
              </a:tabLst>
            </a:pPr>
            <a:r>
              <a:rPr sz="1200" spc="-5" dirty="0">
                <a:latin typeface="Times New Roman"/>
                <a:cs typeface="Times New Roman"/>
              </a:rPr>
              <a:t>David </a:t>
            </a:r>
            <a:r>
              <a:rPr sz="1200" spc="-20" dirty="0">
                <a:latin typeface="Times New Roman"/>
                <a:cs typeface="Times New Roman"/>
              </a:rPr>
              <a:t>F. </a:t>
            </a:r>
            <a:r>
              <a:rPr sz="1200" spc="-5" dirty="0">
                <a:latin typeface="Times New Roman"/>
                <a:cs typeface="Times New Roman"/>
              </a:rPr>
              <a:t>Rogers, Alan </a:t>
            </a:r>
            <a:r>
              <a:rPr sz="1200" dirty="0">
                <a:latin typeface="Times New Roman"/>
                <a:cs typeface="Times New Roman"/>
              </a:rPr>
              <a:t>J. </a:t>
            </a:r>
            <a:r>
              <a:rPr sz="1200" spc="-5" dirty="0">
                <a:latin typeface="Times New Roman"/>
                <a:cs typeface="Times New Roman"/>
              </a:rPr>
              <a:t>Adams </a:t>
            </a:r>
            <a:r>
              <a:rPr sz="1200" dirty="0">
                <a:latin typeface="Times New Roman"/>
                <a:cs typeface="Times New Roman"/>
              </a:rPr>
              <a:t>, Mathematical </a:t>
            </a:r>
            <a:r>
              <a:rPr sz="1200" spc="-5" dirty="0">
                <a:latin typeface="Times New Roman"/>
                <a:cs typeface="Times New Roman"/>
              </a:rPr>
              <a:t>Elements </a:t>
            </a:r>
            <a:r>
              <a:rPr sz="1200" dirty="0">
                <a:latin typeface="Times New Roman"/>
                <a:cs typeface="Times New Roman"/>
              </a:rPr>
              <a:t>for Computer </a:t>
            </a:r>
            <a:r>
              <a:rPr sz="1200" spc="-5" dirty="0">
                <a:latin typeface="Times New Roman"/>
                <a:cs typeface="Times New Roman"/>
              </a:rPr>
              <a:t>Graphics  </a:t>
            </a:r>
            <a:r>
              <a:rPr sz="1200" dirty="0">
                <a:latin typeface="Times New Roman"/>
                <a:cs typeface="Times New Roman"/>
              </a:rPr>
              <a:t>(2nd edition), </a:t>
            </a:r>
            <a:r>
              <a:rPr sz="1200" spc="-5" dirty="0">
                <a:latin typeface="Times New Roman"/>
                <a:cs typeface="Times New Roman"/>
              </a:rPr>
              <a:t>McGraw-Hill, </a:t>
            </a:r>
            <a:r>
              <a:rPr sz="1200" dirty="0">
                <a:latin typeface="Times New Roman"/>
                <a:cs typeface="Times New Roman"/>
              </a:rPr>
              <a:t>1989</a:t>
            </a:r>
            <a:endParaRPr sz="1200">
              <a:latin typeface="Times New Roman"/>
              <a:cs typeface="Times New Roman"/>
            </a:endParaRPr>
          </a:p>
          <a:p>
            <a:pPr marL="482600" indent="-228600">
              <a:lnSpc>
                <a:spcPct val="100000"/>
              </a:lnSpc>
              <a:spcBef>
                <a:spcPts val="140"/>
              </a:spcBef>
              <a:buAutoNum type="arabicPeriod"/>
              <a:tabLst>
                <a:tab pos="482600" algn="l"/>
              </a:tabLst>
            </a:pPr>
            <a:r>
              <a:rPr sz="1200" dirty="0">
                <a:latin typeface="Times New Roman"/>
                <a:cs typeface="Times New Roman"/>
              </a:rPr>
              <a:t>John </a:t>
            </a:r>
            <a:r>
              <a:rPr sz="1200" spc="-30" dirty="0">
                <a:latin typeface="Times New Roman"/>
                <a:cs typeface="Times New Roman"/>
              </a:rPr>
              <a:t>F. </a:t>
            </a:r>
            <a:r>
              <a:rPr sz="1200" spc="-5" dirty="0">
                <a:latin typeface="Times New Roman"/>
                <a:cs typeface="Times New Roman"/>
              </a:rPr>
              <a:t>Hughes, Andries Van </a:t>
            </a:r>
            <a:r>
              <a:rPr sz="1200" dirty="0">
                <a:latin typeface="Times New Roman"/>
                <a:cs typeface="Times New Roman"/>
              </a:rPr>
              <a:t>Dam, </a:t>
            </a:r>
            <a:r>
              <a:rPr sz="1200" spc="-5" dirty="0">
                <a:latin typeface="Times New Roman"/>
                <a:cs typeface="Times New Roman"/>
              </a:rPr>
              <a:t>Morgan Mcguire, David </a:t>
            </a:r>
            <a:r>
              <a:rPr sz="1200" spc="-20" dirty="0">
                <a:latin typeface="Times New Roman"/>
                <a:cs typeface="Times New Roman"/>
              </a:rPr>
              <a:t>F. </a:t>
            </a:r>
            <a:r>
              <a:rPr sz="1200" dirty="0">
                <a:latin typeface="Times New Roman"/>
                <a:cs typeface="Times New Roman"/>
              </a:rPr>
              <a:t>Sklar, James</a:t>
            </a:r>
            <a:r>
              <a:rPr sz="1200" spc="2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D.</a:t>
            </a:r>
            <a:endParaRPr sz="1200">
              <a:latin typeface="Times New Roman"/>
              <a:cs typeface="Times New Roman"/>
            </a:endParaRPr>
          </a:p>
          <a:p>
            <a:pPr marL="482600" marR="81280">
              <a:lnSpc>
                <a:spcPct val="143100"/>
              </a:lnSpc>
              <a:spcBef>
                <a:spcPts val="20"/>
              </a:spcBef>
            </a:pPr>
            <a:r>
              <a:rPr sz="1200" spc="-5" dirty="0">
                <a:latin typeface="Times New Roman"/>
                <a:cs typeface="Times New Roman"/>
              </a:rPr>
              <a:t>Foley, </a:t>
            </a:r>
            <a:r>
              <a:rPr sz="1200" dirty="0">
                <a:latin typeface="Times New Roman"/>
                <a:cs typeface="Times New Roman"/>
              </a:rPr>
              <a:t>Steven </a:t>
            </a:r>
            <a:r>
              <a:rPr sz="1200" spc="-20" dirty="0">
                <a:latin typeface="Times New Roman"/>
                <a:cs typeface="Times New Roman"/>
              </a:rPr>
              <a:t>K. </a:t>
            </a:r>
            <a:r>
              <a:rPr sz="1200" spc="-5" dirty="0">
                <a:latin typeface="Times New Roman"/>
                <a:cs typeface="Times New Roman"/>
              </a:rPr>
              <a:t>Feiner, </a:t>
            </a:r>
            <a:r>
              <a:rPr sz="1200" spc="-10" dirty="0">
                <a:latin typeface="Times New Roman"/>
                <a:cs typeface="Times New Roman"/>
              </a:rPr>
              <a:t>Kurt </a:t>
            </a:r>
            <a:r>
              <a:rPr sz="1200" spc="-5" dirty="0">
                <a:latin typeface="Times New Roman"/>
                <a:cs typeface="Times New Roman"/>
              </a:rPr>
              <a:t>Akeley, </a:t>
            </a:r>
            <a:r>
              <a:rPr sz="1200" dirty="0">
                <a:latin typeface="Times New Roman"/>
                <a:cs typeface="Times New Roman"/>
              </a:rPr>
              <a:t>Computer </a:t>
            </a:r>
            <a:r>
              <a:rPr sz="1200" spc="-5" dirty="0">
                <a:latin typeface="Times New Roman"/>
                <a:cs typeface="Times New Roman"/>
              </a:rPr>
              <a:t>Graphics: </a:t>
            </a:r>
            <a:r>
              <a:rPr sz="1200" dirty="0">
                <a:latin typeface="Times New Roman"/>
                <a:cs typeface="Times New Roman"/>
              </a:rPr>
              <a:t>Principles and Practice  </a:t>
            </a:r>
            <a:r>
              <a:rPr sz="1200" spc="-5" dirty="0">
                <a:latin typeface="Times New Roman"/>
                <a:cs typeface="Times New Roman"/>
              </a:rPr>
              <a:t>(3</a:t>
            </a:r>
            <a:r>
              <a:rPr sz="1200" spc="-7" baseline="38194" dirty="0">
                <a:latin typeface="Times New Roman"/>
                <a:cs typeface="Times New Roman"/>
              </a:rPr>
              <a:t>rd </a:t>
            </a:r>
            <a:r>
              <a:rPr sz="1200" dirty="0">
                <a:latin typeface="Times New Roman"/>
                <a:cs typeface="Times New Roman"/>
              </a:rPr>
              <a:t>edition), </a:t>
            </a:r>
            <a:r>
              <a:rPr sz="1200" spc="-5" dirty="0">
                <a:latin typeface="Times New Roman"/>
                <a:cs typeface="Times New Roman"/>
              </a:rPr>
              <a:t>Addison-Wesley,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2014</a:t>
            </a:r>
            <a:endParaRPr sz="1200">
              <a:latin typeface="Times New Roman"/>
              <a:cs typeface="Times New Roman"/>
            </a:endParaRPr>
          </a:p>
          <a:p>
            <a:pPr marL="482600" marR="81280" indent="-228600" algn="just">
              <a:lnSpc>
                <a:spcPct val="143800"/>
              </a:lnSpc>
              <a:spcBef>
                <a:spcPts val="10"/>
              </a:spcBef>
              <a:buAutoNum type="arabicPeriod" startAt="3"/>
              <a:tabLst>
                <a:tab pos="482600" algn="l"/>
              </a:tabLst>
            </a:pPr>
            <a:r>
              <a:rPr sz="1200" dirty="0">
                <a:latin typeface="Times New Roman"/>
                <a:cs typeface="Times New Roman"/>
              </a:rPr>
              <a:t>Ollie </a:t>
            </a:r>
            <a:r>
              <a:rPr sz="1200" spc="-5" dirty="0">
                <a:latin typeface="Times New Roman"/>
                <a:cs typeface="Times New Roman"/>
              </a:rPr>
              <a:t>Cornes, </a:t>
            </a:r>
            <a:r>
              <a:rPr sz="1200" dirty="0">
                <a:latin typeface="Times New Roman"/>
                <a:cs typeface="Times New Roman"/>
              </a:rPr>
              <a:t>Jay </a:t>
            </a:r>
            <a:r>
              <a:rPr sz="1200" spc="-5" dirty="0">
                <a:latin typeface="Times New Roman"/>
                <a:cs typeface="Times New Roman"/>
              </a:rPr>
              <a:t>Glynn, Burton Harvey, </a:t>
            </a:r>
            <a:r>
              <a:rPr sz="1200" dirty="0">
                <a:latin typeface="Times New Roman"/>
                <a:cs typeface="Times New Roman"/>
              </a:rPr>
              <a:t>Craig </a:t>
            </a:r>
            <a:r>
              <a:rPr sz="1200" spc="-5" dirty="0">
                <a:latin typeface="Times New Roman"/>
                <a:cs typeface="Times New Roman"/>
              </a:rPr>
              <a:t>McQueen, </a:t>
            </a:r>
            <a:r>
              <a:rPr sz="1200" dirty="0">
                <a:latin typeface="Times New Roman"/>
                <a:cs typeface="Times New Roman"/>
              </a:rPr>
              <a:t>Jerod </a:t>
            </a:r>
            <a:r>
              <a:rPr sz="1200" spc="-5" dirty="0">
                <a:latin typeface="Times New Roman"/>
                <a:cs typeface="Times New Roman"/>
              </a:rPr>
              <a:t>Moemeka, Christian  Nagel, </a:t>
            </a:r>
            <a:r>
              <a:rPr sz="1200" dirty="0">
                <a:latin typeface="Times New Roman"/>
                <a:cs typeface="Times New Roman"/>
              </a:rPr>
              <a:t>Simon </a:t>
            </a:r>
            <a:r>
              <a:rPr sz="1200" spc="-5" dirty="0">
                <a:latin typeface="Times New Roman"/>
                <a:cs typeface="Times New Roman"/>
              </a:rPr>
              <a:t>Robinson, Morgan </a:t>
            </a:r>
            <a:r>
              <a:rPr sz="1200" dirty="0">
                <a:latin typeface="Times New Roman"/>
                <a:cs typeface="Times New Roman"/>
              </a:rPr>
              <a:t>Skinner, </a:t>
            </a:r>
            <a:r>
              <a:rPr sz="1200" spc="-5" dirty="0">
                <a:latin typeface="Times New Roman"/>
                <a:cs typeface="Times New Roman"/>
              </a:rPr>
              <a:t>Karli Watson, Professional </a:t>
            </a:r>
            <a:r>
              <a:rPr sz="1200" dirty="0">
                <a:latin typeface="Times New Roman"/>
                <a:cs typeface="Times New Roman"/>
              </a:rPr>
              <a:t>C# - Graphics  with </a:t>
            </a:r>
            <a:r>
              <a:rPr sz="1200" spc="-10" dirty="0">
                <a:latin typeface="Times New Roman"/>
                <a:cs typeface="Times New Roman"/>
              </a:rPr>
              <a:t>GDI+, </a:t>
            </a:r>
            <a:r>
              <a:rPr sz="1200" spc="-5" dirty="0">
                <a:latin typeface="Times New Roman"/>
                <a:cs typeface="Times New Roman"/>
              </a:rPr>
              <a:t>Wrox,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2001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36190" y="975294"/>
            <a:ext cx="5236990" cy="40190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5509" y="5224696"/>
            <a:ext cx="5251142" cy="18456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79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852" y="889000"/>
            <a:ext cx="5758180" cy="1659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Caladea"/>
                <a:cs typeface="Caladea"/>
              </a:rPr>
              <a:t>MODUL VI TRANSFORMASI </a:t>
            </a:r>
            <a:r>
              <a:rPr sz="1600" b="1" dirty="0">
                <a:latin typeface="Caladea"/>
                <a:cs typeface="Caladea"/>
              </a:rPr>
              <a:t>3</a:t>
            </a:r>
            <a:r>
              <a:rPr sz="1600" b="1" spc="5" dirty="0">
                <a:latin typeface="Caladea"/>
                <a:cs typeface="Caladea"/>
              </a:rPr>
              <a:t> </a:t>
            </a:r>
            <a:r>
              <a:rPr sz="1600" b="1" spc="-5" dirty="0">
                <a:latin typeface="Caladea"/>
                <a:cs typeface="Caladea"/>
              </a:rPr>
              <a:t>DIMENSI</a:t>
            </a:r>
            <a:endParaRPr sz="1600">
              <a:latin typeface="Caladea"/>
              <a:cs typeface="Calade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50">
              <a:latin typeface="Caladea"/>
              <a:cs typeface="Caladea"/>
            </a:endParaRPr>
          </a:p>
          <a:p>
            <a:pPr marL="12700" marR="5080" indent="360045" algn="just">
              <a:lnSpc>
                <a:spcPct val="143500"/>
              </a:lnSpc>
            </a:pPr>
            <a:r>
              <a:rPr sz="1200" dirty="0">
                <a:latin typeface="Times New Roman"/>
                <a:cs typeface="Times New Roman"/>
              </a:rPr>
              <a:t>Setelah </a:t>
            </a:r>
            <a:r>
              <a:rPr sz="1200" spc="-5" dirty="0">
                <a:latin typeface="Times New Roman"/>
                <a:cs typeface="Times New Roman"/>
              </a:rPr>
              <a:t>membaca </a:t>
            </a:r>
            <a:r>
              <a:rPr sz="1200" dirty="0">
                <a:latin typeface="Times New Roman"/>
                <a:cs typeface="Times New Roman"/>
              </a:rPr>
              <a:t>modul ini, </a:t>
            </a:r>
            <a:r>
              <a:rPr sz="1200" spc="-10" dirty="0">
                <a:latin typeface="Times New Roman"/>
                <a:cs typeface="Times New Roman"/>
              </a:rPr>
              <a:t>mahasiswa </a:t>
            </a:r>
            <a:r>
              <a:rPr sz="1200" dirty="0">
                <a:latin typeface="Times New Roman"/>
                <a:cs typeface="Times New Roman"/>
              </a:rPr>
              <a:t>akan memiliki </a:t>
            </a:r>
            <a:r>
              <a:rPr sz="1200" spc="-5" dirty="0">
                <a:latin typeface="Times New Roman"/>
                <a:cs typeface="Times New Roman"/>
              </a:rPr>
              <a:t>pengetahuan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mampu  </a:t>
            </a:r>
            <a:r>
              <a:rPr sz="1200" dirty="0">
                <a:latin typeface="Times New Roman"/>
                <a:cs typeface="Times New Roman"/>
              </a:rPr>
              <a:t>menjelaskan </a:t>
            </a:r>
            <a:r>
              <a:rPr sz="1200" spc="-5" dirty="0">
                <a:latin typeface="Times New Roman"/>
                <a:cs typeface="Times New Roman"/>
              </a:rPr>
              <a:t>(i) </a:t>
            </a:r>
            <a:r>
              <a:rPr sz="1200" dirty="0">
                <a:latin typeface="Times New Roman"/>
                <a:cs typeface="Times New Roman"/>
              </a:rPr>
              <a:t>apa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dimaksud </a:t>
            </a: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transformasi 3 </a:t>
            </a:r>
            <a:r>
              <a:rPr sz="1200" spc="-5" dirty="0">
                <a:latin typeface="Times New Roman"/>
                <a:cs typeface="Times New Roman"/>
              </a:rPr>
              <a:t>dimensi pada </a:t>
            </a:r>
            <a:r>
              <a:rPr sz="1200" dirty="0">
                <a:latin typeface="Times New Roman"/>
                <a:cs typeface="Times New Roman"/>
              </a:rPr>
              <a:t>objek </a:t>
            </a:r>
            <a:r>
              <a:rPr sz="1200" spc="-5" dirty="0">
                <a:latin typeface="Times New Roman"/>
                <a:cs typeface="Times New Roman"/>
              </a:rPr>
              <a:t>grafik </a:t>
            </a:r>
            <a:r>
              <a:rPr sz="1200" dirty="0">
                <a:latin typeface="Times New Roman"/>
                <a:cs typeface="Times New Roman"/>
              </a:rPr>
              <a:t>(ii)  </a:t>
            </a:r>
            <a:r>
              <a:rPr sz="1200" spc="-5" dirty="0">
                <a:latin typeface="Times New Roman"/>
                <a:cs typeface="Times New Roman"/>
              </a:rPr>
              <a:t>proses </a:t>
            </a:r>
            <a:r>
              <a:rPr sz="1200" dirty="0">
                <a:latin typeface="Times New Roman"/>
                <a:cs typeface="Times New Roman"/>
              </a:rPr>
              <a:t>transformasi dasar dan melakukan </a:t>
            </a:r>
            <a:r>
              <a:rPr sz="1200" spc="-5" dirty="0">
                <a:latin typeface="Times New Roman"/>
                <a:cs typeface="Times New Roman"/>
              </a:rPr>
              <a:t>proses </a:t>
            </a:r>
            <a:r>
              <a:rPr sz="1200" dirty="0">
                <a:latin typeface="Times New Roman"/>
                <a:cs typeface="Times New Roman"/>
              </a:rPr>
              <a:t>komputasi transformasi dasar </a:t>
            </a:r>
            <a:r>
              <a:rPr sz="1200" spc="-5" dirty="0">
                <a:latin typeface="Times New Roman"/>
                <a:cs typeface="Times New Roman"/>
              </a:rPr>
              <a:t>(iii) </a:t>
            </a:r>
            <a:r>
              <a:rPr sz="1200" spc="-10" dirty="0">
                <a:latin typeface="Times New Roman"/>
                <a:cs typeface="Times New Roman"/>
              </a:rPr>
              <a:t>Konsep  </a:t>
            </a:r>
            <a:r>
              <a:rPr sz="1200" spc="-5" dirty="0">
                <a:latin typeface="Times New Roman"/>
                <a:cs typeface="Times New Roman"/>
              </a:rPr>
              <a:t>sistem koordinat berganda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transformasi </a:t>
            </a:r>
            <a:r>
              <a:rPr sz="1200" dirty="0">
                <a:latin typeface="Times New Roman"/>
                <a:cs typeface="Times New Roman"/>
              </a:rPr>
              <a:t>majemuk </a:t>
            </a:r>
            <a:r>
              <a:rPr sz="1200" spc="-5" dirty="0">
                <a:latin typeface="Times New Roman"/>
                <a:cs typeface="Times New Roman"/>
              </a:rPr>
              <a:t>secara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global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3119119"/>
            <a:ext cx="5760720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Times New Roman"/>
                <a:cs typeface="Times New Roman"/>
              </a:rPr>
              <a:t>VI.1 Pengertian Transformasi</a:t>
            </a:r>
            <a:r>
              <a:rPr sz="1400" b="1" spc="-3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3D</a:t>
            </a:r>
            <a:endParaRPr sz="1400" dirty="0">
              <a:latin typeface="Times New Roman"/>
              <a:cs typeface="Times New Roman"/>
            </a:endParaRPr>
          </a:p>
          <a:p>
            <a:pPr marL="12700" marR="5080" indent="225425" algn="just">
              <a:lnSpc>
                <a:spcPct val="143800"/>
              </a:lnSpc>
              <a:spcBef>
                <a:spcPts val="1110"/>
              </a:spcBef>
            </a:pPr>
            <a:r>
              <a:rPr sz="1200" dirty="0">
                <a:latin typeface="Times New Roman"/>
                <a:cs typeface="Times New Roman"/>
              </a:rPr>
              <a:t>Dalam ruang dua </a:t>
            </a:r>
            <a:r>
              <a:rPr sz="1200" spc="-5" dirty="0">
                <a:latin typeface="Times New Roman"/>
                <a:cs typeface="Times New Roman"/>
              </a:rPr>
              <a:t>dimensi </a:t>
            </a:r>
            <a:r>
              <a:rPr sz="1200" dirty="0">
                <a:latin typeface="Times New Roman"/>
                <a:cs typeface="Times New Roman"/>
              </a:rPr>
              <a:t>suatu titik akan berada </a:t>
            </a:r>
            <a:r>
              <a:rPr sz="1200" spc="-5" dirty="0">
                <a:latin typeface="Times New Roman"/>
                <a:cs typeface="Times New Roman"/>
              </a:rPr>
              <a:t>pada </a:t>
            </a:r>
            <a:r>
              <a:rPr sz="1200" dirty="0">
                <a:latin typeface="Times New Roman"/>
                <a:cs typeface="Times New Roman"/>
              </a:rPr>
              <a:t>suatu </a:t>
            </a:r>
            <a:r>
              <a:rPr sz="1200" spc="-5" dirty="0">
                <a:latin typeface="Times New Roman"/>
                <a:cs typeface="Times New Roman"/>
              </a:rPr>
              <a:t>posisi yang </a:t>
            </a:r>
            <a:r>
              <a:rPr sz="1200" dirty="0">
                <a:latin typeface="Times New Roman"/>
                <a:cs typeface="Times New Roman"/>
              </a:rPr>
              <a:t>dinyatakan oleh  dua </a:t>
            </a:r>
            <a:r>
              <a:rPr sz="1200" spc="-5" dirty="0">
                <a:latin typeface="Times New Roman"/>
                <a:cs typeface="Times New Roman"/>
              </a:rPr>
              <a:t>sumbu. </a:t>
            </a:r>
            <a:r>
              <a:rPr sz="1200" spc="-10" dirty="0">
                <a:latin typeface="Times New Roman"/>
                <a:cs typeface="Times New Roman"/>
              </a:rPr>
              <a:t>Umumnya </a:t>
            </a:r>
            <a:r>
              <a:rPr sz="1200" dirty="0">
                <a:latin typeface="Times New Roman"/>
                <a:cs typeface="Times New Roman"/>
              </a:rPr>
              <a:t>kita </a:t>
            </a:r>
            <a:r>
              <a:rPr sz="1200" spc="-5" dirty="0">
                <a:latin typeface="Times New Roman"/>
                <a:cs typeface="Times New Roman"/>
              </a:rPr>
              <a:t>sebut sumbu </a:t>
            </a:r>
            <a:r>
              <a:rPr sz="1200" dirty="0">
                <a:latin typeface="Times New Roman"/>
                <a:cs typeface="Times New Roman"/>
              </a:rPr>
              <a:t>x dan </a:t>
            </a:r>
            <a:r>
              <a:rPr sz="1200" spc="-5" dirty="0">
                <a:latin typeface="Times New Roman"/>
                <a:cs typeface="Times New Roman"/>
              </a:rPr>
              <a:t>sumbu </a:t>
            </a:r>
            <a:r>
              <a:rPr sz="1200" spc="-20" dirty="0">
                <a:latin typeface="Times New Roman"/>
                <a:cs typeface="Times New Roman"/>
              </a:rPr>
              <a:t>y. </a:t>
            </a:r>
            <a:r>
              <a:rPr sz="1200" dirty="0">
                <a:latin typeface="Times New Roman"/>
                <a:cs typeface="Times New Roman"/>
              </a:rPr>
              <a:t>Dalam ruang </a:t>
            </a:r>
            <a:r>
              <a:rPr sz="1200" spc="-5" dirty="0">
                <a:latin typeface="Times New Roman"/>
                <a:cs typeface="Times New Roman"/>
              </a:rPr>
              <a:t>tiga dimensi terdapat  sumbu ketiga yang biasanya </a:t>
            </a:r>
            <a:r>
              <a:rPr sz="1200" dirty="0">
                <a:latin typeface="Times New Roman"/>
                <a:cs typeface="Times New Roman"/>
              </a:rPr>
              <a:t>kita sebut </a:t>
            </a:r>
            <a:r>
              <a:rPr sz="1200" spc="-5" dirty="0">
                <a:latin typeface="Times New Roman"/>
                <a:cs typeface="Times New Roman"/>
              </a:rPr>
              <a:t>sumbu </a:t>
            </a:r>
            <a:r>
              <a:rPr sz="1200" spc="-10" dirty="0">
                <a:latin typeface="Times New Roman"/>
                <a:cs typeface="Times New Roman"/>
              </a:rPr>
              <a:t>z. </a:t>
            </a:r>
            <a:r>
              <a:rPr sz="1200" dirty="0">
                <a:latin typeface="Times New Roman"/>
                <a:cs typeface="Times New Roman"/>
              </a:rPr>
              <a:t>Terdapat dua </a:t>
            </a:r>
            <a:r>
              <a:rPr sz="1200" spc="-5" dirty="0">
                <a:latin typeface="Times New Roman"/>
                <a:cs typeface="Times New Roman"/>
              </a:rPr>
              <a:t>konvensi </a:t>
            </a:r>
            <a:r>
              <a:rPr sz="1200" dirty="0">
                <a:latin typeface="Times New Roman"/>
                <a:cs typeface="Times New Roman"/>
              </a:rPr>
              <a:t>dalam  </a:t>
            </a:r>
            <a:r>
              <a:rPr sz="1200" spc="-5" dirty="0">
                <a:latin typeface="Times New Roman"/>
                <a:cs typeface="Times New Roman"/>
              </a:rPr>
              <a:t>merepresentasikan </a:t>
            </a:r>
            <a:r>
              <a:rPr sz="1200" dirty="0">
                <a:latin typeface="Times New Roman"/>
                <a:cs typeface="Times New Roman"/>
              </a:rPr>
              <a:t>suatu titik: kaidah </a:t>
            </a:r>
            <a:r>
              <a:rPr sz="1200" spc="-10" dirty="0">
                <a:latin typeface="Times New Roman"/>
                <a:cs typeface="Times New Roman"/>
              </a:rPr>
              <a:t>tangan </a:t>
            </a:r>
            <a:r>
              <a:rPr sz="1200" dirty="0">
                <a:latin typeface="Times New Roman"/>
                <a:cs typeface="Times New Roman"/>
              </a:rPr>
              <a:t>kanan dan </a:t>
            </a:r>
            <a:r>
              <a:rPr sz="1200" spc="-10" dirty="0">
                <a:latin typeface="Times New Roman"/>
                <a:cs typeface="Times New Roman"/>
              </a:rPr>
              <a:t>kaidah </a:t>
            </a:r>
            <a:r>
              <a:rPr sz="1200" spc="-5" dirty="0">
                <a:latin typeface="Times New Roman"/>
                <a:cs typeface="Times New Roman"/>
              </a:rPr>
              <a:t>tangan </a:t>
            </a:r>
            <a:r>
              <a:rPr sz="1200" dirty="0">
                <a:latin typeface="Times New Roman"/>
                <a:cs typeface="Times New Roman"/>
              </a:rPr>
              <a:t>kiri. </a:t>
            </a:r>
            <a:r>
              <a:rPr sz="1200" spc="-10" dirty="0">
                <a:latin typeface="Times New Roman"/>
                <a:cs typeface="Times New Roman"/>
              </a:rPr>
              <a:t>Dalam </a:t>
            </a:r>
            <a:r>
              <a:rPr sz="1200" spc="-5" dirty="0">
                <a:latin typeface="Times New Roman"/>
                <a:cs typeface="Times New Roman"/>
              </a:rPr>
              <a:t>kaidah  tangan </a:t>
            </a:r>
            <a:r>
              <a:rPr sz="1200" dirty="0">
                <a:latin typeface="Times New Roman"/>
                <a:cs typeface="Times New Roman"/>
              </a:rPr>
              <a:t>kanan </a:t>
            </a:r>
            <a:r>
              <a:rPr sz="1200" spc="-5" dirty="0">
                <a:latin typeface="Times New Roman"/>
                <a:cs typeface="Times New Roman"/>
              </a:rPr>
              <a:t>jika sumbu </a:t>
            </a:r>
            <a:r>
              <a:rPr sz="1200" dirty="0">
                <a:latin typeface="Times New Roman"/>
                <a:cs typeface="Times New Roman"/>
              </a:rPr>
              <a:t>x positif </a:t>
            </a:r>
            <a:r>
              <a:rPr sz="1200" spc="-5" dirty="0">
                <a:latin typeface="Times New Roman"/>
                <a:cs typeface="Times New Roman"/>
              </a:rPr>
              <a:t>mengarah </a:t>
            </a:r>
            <a:r>
              <a:rPr sz="1200" dirty="0">
                <a:latin typeface="Times New Roman"/>
                <a:cs typeface="Times New Roman"/>
              </a:rPr>
              <a:t>ke </a:t>
            </a:r>
            <a:r>
              <a:rPr sz="1200" spc="-5" dirty="0">
                <a:latin typeface="Times New Roman"/>
                <a:cs typeface="Times New Roman"/>
              </a:rPr>
              <a:t>kanan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sumbu </a:t>
            </a:r>
            <a:r>
              <a:rPr sz="1200" dirty="0">
                <a:latin typeface="Times New Roman"/>
                <a:cs typeface="Times New Roman"/>
              </a:rPr>
              <a:t>y positif </a:t>
            </a:r>
            <a:r>
              <a:rPr sz="1200" spc="-5" dirty="0">
                <a:latin typeface="Times New Roman"/>
                <a:cs typeface="Times New Roman"/>
              </a:rPr>
              <a:t>mengarah </a:t>
            </a:r>
            <a:r>
              <a:rPr sz="1200" dirty="0">
                <a:latin typeface="Times New Roman"/>
                <a:cs typeface="Times New Roman"/>
              </a:rPr>
              <a:t>ke atas  maka </a:t>
            </a:r>
            <a:r>
              <a:rPr sz="1200" spc="-5" dirty="0">
                <a:latin typeface="Times New Roman"/>
                <a:cs typeface="Times New Roman"/>
              </a:rPr>
              <a:t>sumbu </a:t>
            </a:r>
            <a:r>
              <a:rPr sz="1200" dirty="0">
                <a:latin typeface="Times New Roman"/>
                <a:cs typeface="Times New Roman"/>
              </a:rPr>
              <a:t>z positif </a:t>
            </a:r>
            <a:r>
              <a:rPr sz="1200" spc="-5" dirty="0">
                <a:latin typeface="Times New Roman"/>
                <a:cs typeface="Times New Roman"/>
              </a:rPr>
              <a:t>mengarah mendekati kita sementara </a:t>
            </a:r>
            <a:r>
              <a:rPr sz="1200" spc="-10" dirty="0">
                <a:latin typeface="Times New Roman"/>
                <a:cs typeface="Times New Roman"/>
              </a:rPr>
              <a:t>dalam </a:t>
            </a:r>
            <a:r>
              <a:rPr sz="1200" spc="-5" dirty="0">
                <a:latin typeface="Times New Roman"/>
                <a:cs typeface="Times New Roman"/>
              </a:rPr>
              <a:t>kaidah lengan </a:t>
            </a:r>
            <a:r>
              <a:rPr sz="1200" dirty="0">
                <a:latin typeface="Times New Roman"/>
                <a:cs typeface="Times New Roman"/>
              </a:rPr>
              <a:t>kiri </a:t>
            </a:r>
            <a:r>
              <a:rPr sz="1200" spc="-5" dirty="0">
                <a:latin typeface="Times New Roman"/>
                <a:cs typeface="Times New Roman"/>
              </a:rPr>
              <a:t>sumbu </a:t>
            </a:r>
            <a:r>
              <a:rPr sz="1200" dirty="0">
                <a:latin typeface="Times New Roman"/>
                <a:cs typeface="Times New Roman"/>
              </a:rPr>
              <a:t>z  positif </a:t>
            </a:r>
            <a:r>
              <a:rPr sz="1200" spc="-5" dirty="0">
                <a:latin typeface="Times New Roman"/>
                <a:cs typeface="Times New Roman"/>
              </a:rPr>
              <a:t>mengarah menjauhi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kita.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37460" y="7190740"/>
            <a:ext cx="248793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Times New Roman"/>
                <a:cs typeface="Times New Roman"/>
              </a:rPr>
              <a:t>Gambar 6.1 Sumbu Koordinat </a:t>
            </a:r>
            <a:r>
              <a:rPr sz="1100" b="1" dirty="0">
                <a:latin typeface="Times New Roman"/>
                <a:cs typeface="Times New Roman"/>
              </a:rPr>
              <a:t>3</a:t>
            </a:r>
            <a:r>
              <a:rPr sz="1100" b="1" spc="-30" dirty="0">
                <a:latin typeface="Times New Roman"/>
                <a:cs typeface="Times New Roman"/>
              </a:rPr>
              <a:t> </a:t>
            </a:r>
            <a:r>
              <a:rPr sz="1100" b="1" spc="-5" dirty="0">
                <a:latin typeface="Times New Roman"/>
                <a:cs typeface="Times New Roman"/>
              </a:rPr>
              <a:t>Dimensi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1700" y="7924850"/>
            <a:ext cx="5754370" cy="1369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57200">
              <a:lnSpc>
                <a:spcPct val="1431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Transformasi-transformasi geometris yang </a:t>
            </a:r>
            <a:r>
              <a:rPr sz="1200" dirty="0">
                <a:latin typeface="Times New Roman"/>
                <a:cs typeface="Times New Roman"/>
              </a:rPr>
              <a:t>dasar di </a:t>
            </a:r>
            <a:r>
              <a:rPr sz="1200" spc="5" dirty="0">
                <a:latin typeface="Times New Roman"/>
                <a:cs typeface="Times New Roman"/>
              </a:rPr>
              <a:t>ruang </a:t>
            </a:r>
            <a:r>
              <a:rPr sz="1200" spc="-5" dirty="0">
                <a:latin typeface="Times New Roman"/>
                <a:cs typeface="Times New Roman"/>
              </a:rPr>
              <a:t>tiga </a:t>
            </a:r>
            <a:r>
              <a:rPr sz="1200" dirty="0">
                <a:latin typeface="Times New Roman"/>
                <a:cs typeface="Times New Roman"/>
              </a:rPr>
              <a:t>dimensi sama </a:t>
            </a:r>
            <a:r>
              <a:rPr sz="1200" spc="-10" dirty="0">
                <a:latin typeface="Times New Roman"/>
                <a:cs typeface="Times New Roman"/>
              </a:rPr>
              <a:t>halnya  </a:t>
            </a: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di ruang dua dimensi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kecuali</a:t>
            </a:r>
            <a:endParaRPr sz="1200" dirty="0">
              <a:latin typeface="Times New Roman"/>
              <a:cs typeface="Times New Roman"/>
            </a:endParaRPr>
          </a:p>
          <a:p>
            <a:pPr marL="698500" indent="-228600">
              <a:lnSpc>
                <a:spcPct val="100000"/>
              </a:lnSpc>
              <a:spcBef>
                <a:spcPts val="720"/>
              </a:spcBef>
              <a:buFont typeface="Symbol"/>
              <a:buChar char=""/>
              <a:tabLst>
                <a:tab pos="697865" algn="l"/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rotasi </a:t>
            </a:r>
            <a:r>
              <a:rPr sz="1200" spc="-5" dirty="0">
                <a:latin typeface="Times New Roman"/>
                <a:cs typeface="Times New Roman"/>
              </a:rPr>
              <a:t>kita </a:t>
            </a:r>
            <a:r>
              <a:rPr sz="1200" dirty="0">
                <a:latin typeface="Times New Roman"/>
                <a:cs typeface="Times New Roman"/>
              </a:rPr>
              <a:t>perlu </a:t>
            </a:r>
            <a:r>
              <a:rPr sz="1200" spc="-5" dirty="0">
                <a:latin typeface="Times New Roman"/>
                <a:cs typeface="Times New Roman"/>
              </a:rPr>
              <a:t>membedakan </a:t>
            </a:r>
            <a:r>
              <a:rPr sz="1200" dirty="0">
                <a:latin typeface="Times New Roman"/>
                <a:cs typeface="Times New Roman"/>
              </a:rPr>
              <a:t>rotasi terhadap </a:t>
            </a:r>
            <a:r>
              <a:rPr sz="1200" spc="-5" dirty="0">
                <a:latin typeface="Times New Roman"/>
                <a:cs typeface="Times New Roman"/>
              </a:rPr>
              <a:t>masing-masing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sumbu</a:t>
            </a:r>
            <a:endParaRPr sz="1200" dirty="0">
              <a:latin typeface="Times New Roman"/>
              <a:cs typeface="Times New Roman"/>
            </a:endParaRPr>
          </a:p>
          <a:p>
            <a:pPr marL="698500" indent="-229235">
              <a:lnSpc>
                <a:spcPct val="100000"/>
              </a:lnSpc>
              <a:spcBef>
                <a:spcPts val="700"/>
              </a:spcBef>
              <a:buFont typeface="Symbol"/>
              <a:buChar char=""/>
              <a:tabLst>
                <a:tab pos="698500" algn="l"/>
                <a:tab pos="699135" algn="l"/>
              </a:tabLst>
            </a:pPr>
            <a:r>
              <a:rPr sz="1200" dirty="0">
                <a:latin typeface="Times New Roman"/>
                <a:cs typeface="Times New Roman"/>
              </a:rPr>
              <a:t>refleksi </a:t>
            </a:r>
            <a:r>
              <a:rPr sz="1200" spc="-5" dirty="0">
                <a:latin typeface="Times New Roman"/>
                <a:cs typeface="Times New Roman"/>
              </a:rPr>
              <a:t>adalah terhadap bidang-bidang </a:t>
            </a:r>
            <a:r>
              <a:rPr sz="1200" spc="5" dirty="0">
                <a:latin typeface="Times New Roman"/>
                <a:cs typeface="Times New Roman"/>
              </a:rPr>
              <a:t>xy, </a:t>
            </a:r>
            <a:r>
              <a:rPr sz="1200" spc="-15" dirty="0">
                <a:latin typeface="Times New Roman"/>
                <a:cs typeface="Times New Roman"/>
              </a:rPr>
              <a:t>yz, </a:t>
            </a:r>
            <a:r>
              <a:rPr sz="1200" dirty="0">
                <a:latin typeface="Times New Roman"/>
                <a:cs typeface="Times New Roman"/>
              </a:rPr>
              <a:t>atau </a:t>
            </a:r>
            <a:r>
              <a:rPr sz="1200" spc="-5" dirty="0">
                <a:latin typeface="Times New Roman"/>
                <a:cs typeface="Times New Roman"/>
              </a:rPr>
              <a:t>zx,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dan</a:t>
            </a:r>
          </a:p>
          <a:p>
            <a:pPr marL="698500" indent="-229235">
              <a:lnSpc>
                <a:spcPct val="100000"/>
              </a:lnSpc>
              <a:spcBef>
                <a:spcPts val="720"/>
              </a:spcBef>
              <a:buFont typeface="Symbol"/>
              <a:buChar char=""/>
              <a:tabLst>
                <a:tab pos="698500" algn="l"/>
                <a:tab pos="699135" algn="l"/>
              </a:tabLst>
            </a:pPr>
            <a:r>
              <a:rPr sz="1200" i="1" spc="-5" dirty="0">
                <a:latin typeface="Times New Roman"/>
                <a:cs typeface="Times New Roman"/>
              </a:rPr>
              <a:t>shear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spc="-5" dirty="0">
                <a:latin typeface="Times New Roman"/>
                <a:cs typeface="Times New Roman"/>
              </a:rPr>
              <a:t>terhadap </a:t>
            </a:r>
            <a:r>
              <a:rPr sz="1200" dirty="0">
                <a:latin typeface="Times New Roman"/>
                <a:cs typeface="Times New Roman"/>
              </a:rPr>
              <a:t>dua </a:t>
            </a:r>
            <a:r>
              <a:rPr sz="1200" spc="-5" dirty="0">
                <a:latin typeface="Times New Roman"/>
                <a:cs typeface="Times New Roman"/>
              </a:rPr>
              <a:t>sumbu, misalnya </a:t>
            </a:r>
            <a:r>
              <a:rPr sz="1200" dirty="0">
                <a:latin typeface="Times New Roman"/>
                <a:cs typeface="Times New Roman"/>
              </a:rPr>
              <a:t>x dan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z.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12638" y="5646533"/>
            <a:ext cx="3305163" cy="1495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80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40" y="559123"/>
            <a:ext cx="5756910" cy="8134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360680" algn="just">
              <a:lnSpc>
                <a:spcPct val="143800"/>
              </a:lnSpc>
              <a:spcBef>
                <a:spcPts val="90"/>
              </a:spcBef>
            </a:pPr>
            <a:r>
              <a:rPr sz="1200" dirty="0">
                <a:latin typeface="Times New Roman"/>
                <a:cs typeface="Times New Roman"/>
              </a:rPr>
              <a:t>Demikian </a:t>
            </a:r>
            <a:r>
              <a:rPr sz="1200" spc="-5" dirty="0">
                <a:latin typeface="Times New Roman"/>
                <a:cs typeface="Times New Roman"/>
              </a:rPr>
              <a:t>pula </a:t>
            </a:r>
            <a:r>
              <a:rPr sz="1200" dirty="0">
                <a:latin typeface="Times New Roman"/>
                <a:cs typeface="Times New Roman"/>
              </a:rPr>
              <a:t>kita </a:t>
            </a:r>
            <a:r>
              <a:rPr sz="1200" spc="-5" dirty="0">
                <a:latin typeface="Times New Roman"/>
                <a:cs typeface="Times New Roman"/>
              </a:rPr>
              <a:t>dapat </a:t>
            </a:r>
            <a:r>
              <a:rPr sz="1200" dirty="0">
                <a:latin typeface="Times New Roman"/>
                <a:cs typeface="Times New Roman"/>
              </a:rPr>
              <a:t>memanfaatkan </a:t>
            </a:r>
            <a:r>
              <a:rPr sz="1200" spc="-5" dirty="0">
                <a:latin typeface="Times New Roman"/>
                <a:cs typeface="Times New Roman"/>
              </a:rPr>
              <a:t>sistem koordinat homogen </a:t>
            </a:r>
            <a:r>
              <a:rPr sz="1200" dirty="0">
                <a:latin typeface="Times New Roman"/>
                <a:cs typeface="Times New Roman"/>
              </a:rPr>
              <a:t>untuk suatu titik (x,  </a:t>
            </a:r>
            <a:r>
              <a:rPr sz="1200" spc="-15" dirty="0">
                <a:latin typeface="Times New Roman"/>
                <a:cs typeface="Times New Roman"/>
              </a:rPr>
              <a:t>y, </a:t>
            </a:r>
            <a:r>
              <a:rPr sz="1200" spc="-10" dirty="0">
                <a:latin typeface="Times New Roman"/>
                <a:cs typeface="Times New Roman"/>
              </a:rPr>
              <a:t>z) </a:t>
            </a:r>
            <a:r>
              <a:rPr sz="1200" dirty="0">
                <a:latin typeface="Times New Roman"/>
                <a:cs typeface="Times New Roman"/>
              </a:rPr>
              <a:t>dalam ruang </a:t>
            </a:r>
            <a:r>
              <a:rPr sz="1200" spc="-5" dirty="0">
                <a:latin typeface="Times New Roman"/>
                <a:cs typeface="Times New Roman"/>
              </a:rPr>
              <a:t>tiga </a:t>
            </a:r>
            <a:r>
              <a:rPr sz="1200" dirty="0">
                <a:latin typeface="Times New Roman"/>
                <a:cs typeface="Times New Roman"/>
              </a:rPr>
              <a:t>dimensi direpresentasikan </a:t>
            </a:r>
            <a:r>
              <a:rPr sz="1200" spc="-5" dirty="0">
                <a:latin typeface="Times New Roman"/>
                <a:cs typeface="Times New Roman"/>
              </a:rPr>
              <a:t>sebagai </a:t>
            </a:r>
            <a:r>
              <a:rPr sz="1200" dirty="0">
                <a:latin typeface="Times New Roman"/>
                <a:cs typeface="Times New Roman"/>
              </a:rPr>
              <a:t>matriks kolom [x y z h]. </a:t>
            </a:r>
            <a:r>
              <a:rPr sz="1200" spc="-5" dirty="0">
                <a:latin typeface="Times New Roman"/>
                <a:cs typeface="Times New Roman"/>
              </a:rPr>
              <a:t>Selanjutnya  </a:t>
            </a:r>
            <a:r>
              <a:rPr sz="1200" dirty="0">
                <a:latin typeface="Times New Roman"/>
                <a:cs typeface="Times New Roman"/>
              </a:rPr>
              <a:t>setiap </a:t>
            </a:r>
            <a:r>
              <a:rPr sz="1200" spc="-5" dirty="0">
                <a:latin typeface="Times New Roman"/>
                <a:cs typeface="Times New Roman"/>
              </a:rPr>
              <a:t>transformasi dasar dapat dinyatakan sebagai </a:t>
            </a:r>
            <a:r>
              <a:rPr sz="1200" dirty="0">
                <a:latin typeface="Times New Roman"/>
                <a:cs typeface="Times New Roman"/>
              </a:rPr>
              <a:t>perkalian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matriks: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3418840"/>
            <a:ext cx="5151120" cy="642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Times New Roman"/>
                <a:cs typeface="Times New Roman"/>
              </a:rPr>
              <a:t>VI.2 Operasi Dasar Transformasi</a:t>
            </a:r>
            <a:r>
              <a:rPr sz="1400" b="1" spc="-3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3D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 dirty="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Matriks transformasi </a:t>
            </a:r>
            <a:r>
              <a:rPr sz="1200" spc="-5" dirty="0">
                <a:latin typeface="Times New Roman"/>
                <a:cs typeface="Times New Roman"/>
              </a:rPr>
              <a:t>umum 3D dinyatakan sebagai </a:t>
            </a:r>
            <a:r>
              <a:rPr sz="1200" dirty="0">
                <a:latin typeface="Times New Roman"/>
                <a:cs typeface="Times New Roman"/>
              </a:rPr>
              <a:t>matriks 4x4 </a:t>
            </a:r>
            <a:r>
              <a:rPr sz="1200" spc="-10" dirty="0">
                <a:latin typeface="Times New Roman"/>
                <a:cs typeface="Times New Roman"/>
              </a:rPr>
              <a:t>sebagai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berikut: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76229" y="5675240"/>
            <a:ext cx="5784850" cy="20853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5400" marR="17780" algn="just">
              <a:lnSpc>
                <a:spcPct val="143700"/>
              </a:lnSpc>
              <a:spcBef>
                <a:spcPts val="90"/>
              </a:spcBef>
            </a:pPr>
            <a:r>
              <a:rPr sz="1200" dirty="0">
                <a:latin typeface="Times New Roman"/>
                <a:cs typeface="Times New Roman"/>
              </a:rPr>
              <a:t>Dimana a, b, c, d, e, f, </a:t>
            </a:r>
            <a:r>
              <a:rPr sz="1200" spc="-15" dirty="0">
                <a:latin typeface="Times New Roman"/>
                <a:cs typeface="Times New Roman"/>
              </a:rPr>
              <a:t>g, </a:t>
            </a:r>
            <a:r>
              <a:rPr sz="1200" dirty="0">
                <a:latin typeface="Times New Roman"/>
                <a:cs typeface="Times New Roman"/>
              </a:rPr>
              <a:t>h, i adalah </a:t>
            </a:r>
            <a:r>
              <a:rPr sz="1200" spc="-10" dirty="0">
                <a:latin typeface="Times New Roman"/>
                <a:cs typeface="Times New Roman"/>
              </a:rPr>
              <a:t>elemen yang </a:t>
            </a:r>
            <a:r>
              <a:rPr sz="1200" dirty="0">
                <a:latin typeface="Times New Roman"/>
                <a:cs typeface="Times New Roman"/>
              </a:rPr>
              <a:t>berpengaruh terhadap </a:t>
            </a:r>
            <a:r>
              <a:rPr sz="1200" spc="-5" dirty="0">
                <a:latin typeface="Times New Roman"/>
                <a:cs typeface="Times New Roman"/>
              </a:rPr>
              <a:t>transformasi </a:t>
            </a:r>
            <a:r>
              <a:rPr sz="1200" dirty="0">
                <a:latin typeface="Times New Roman"/>
                <a:cs typeface="Times New Roman"/>
              </a:rPr>
              <a:t>linier; p,  q, r adalah elemen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untuk </a:t>
            </a:r>
            <a:r>
              <a:rPr sz="1200" spc="-5" dirty="0">
                <a:latin typeface="Times New Roman"/>
                <a:cs typeface="Times New Roman"/>
              </a:rPr>
              <a:t>proyeksi </a:t>
            </a:r>
            <a:r>
              <a:rPr sz="1200" spc="5" dirty="0">
                <a:latin typeface="Times New Roman"/>
                <a:cs typeface="Times New Roman"/>
              </a:rPr>
              <a:t>dan </a:t>
            </a:r>
            <a:r>
              <a:rPr sz="1200" dirty="0">
                <a:latin typeface="Times New Roman"/>
                <a:cs typeface="Times New Roman"/>
              </a:rPr>
              <a:t>perspektif l, m, n </a:t>
            </a:r>
            <a:r>
              <a:rPr sz="1200" spc="-5" dirty="0">
                <a:latin typeface="Times New Roman"/>
                <a:cs typeface="Times New Roman"/>
              </a:rPr>
              <a:t>adalah </a:t>
            </a:r>
            <a:r>
              <a:rPr sz="1200" dirty="0">
                <a:latin typeface="Times New Roman"/>
                <a:cs typeface="Times New Roman"/>
              </a:rPr>
              <a:t>elemen untuk translasi  pada </a:t>
            </a:r>
            <a:r>
              <a:rPr sz="1200" spc="-5" dirty="0">
                <a:latin typeface="Times New Roman"/>
                <a:cs typeface="Times New Roman"/>
              </a:rPr>
              <a:t>sumbu </a:t>
            </a:r>
            <a:r>
              <a:rPr sz="1200" dirty="0">
                <a:latin typeface="Times New Roman"/>
                <a:cs typeface="Times New Roman"/>
              </a:rPr>
              <a:t>x, y dan z </a:t>
            </a:r>
            <a:r>
              <a:rPr sz="1200" spc="-5" dirty="0">
                <a:latin typeface="Times New Roman"/>
                <a:cs typeface="Times New Roman"/>
              </a:rPr>
              <a:t>s </a:t>
            </a:r>
            <a:r>
              <a:rPr sz="1200" dirty="0">
                <a:latin typeface="Times New Roman"/>
                <a:cs typeface="Times New Roman"/>
              </a:rPr>
              <a:t>adalah elemen </a:t>
            </a:r>
            <a:r>
              <a:rPr sz="1200" spc="-5" dirty="0">
                <a:latin typeface="Times New Roman"/>
                <a:cs typeface="Times New Roman"/>
              </a:rPr>
              <a:t>untuk overall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scaling.</a:t>
            </a: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</a:pPr>
            <a:r>
              <a:rPr sz="1200" b="1" spc="-5" dirty="0">
                <a:latin typeface="Times New Roman"/>
                <a:cs typeface="Times New Roman"/>
              </a:rPr>
              <a:t>Translasi</a:t>
            </a:r>
            <a:endParaRPr sz="1200" dirty="0">
              <a:latin typeface="Times New Roman"/>
              <a:cs typeface="Times New Roman"/>
            </a:endParaRPr>
          </a:p>
          <a:p>
            <a:pPr marL="482600">
              <a:lnSpc>
                <a:spcPct val="100000"/>
              </a:lnSpc>
              <a:spcBef>
                <a:spcPts val="1140"/>
              </a:spcBef>
            </a:pPr>
            <a:r>
              <a:rPr sz="1200" dirty="0">
                <a:latin typeface="Times New Roman"/>
                <a:cs typeface="Times New Roman"/>
              </a:rPr>
              <a:t>Transformasi </a:t>
            </a:r>
            <a:r>
              <a:rPr sz="1200" spc="-5" dirty="0">
                <a:latin typeface="Times New Roman"/>
                <a:cs typeface="Times New Roman"/>
              </a:rPr>
              <a:t>translasi </a:t>
            </a:r>
            <a:r>
              <a:rPr sz="1200" dirty="0">
                <a:latin typeface="Times New Roman"/>
                <a:cs typeface="Times New Roman"/>
              </a:rPr>
              <a:t>3 </a:t>
            </a:r>
            <a:r>
              <a:rPr sz="1200" spc="-5" dirty="0">
                <a:latin typeface="Times New Roman"/>
                <a:cs typeface="Times New Roman"/>
              </a:rPr>
              <a:t>dimensi dinyatakan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sebagai</a:t>
            </a:r>
            <a:endParaRPr sz="1200" dirty="0">
              <a:latin typeface="Times New Roman"/>
              <a:cs typeface="Times New Roman"/>
            </a:endParaRPr>
          </a:p>
          <a:p>
            <a:pPr marR="15875" algn="ctr">
              <a:lnSpc>
                <a:spcPct val="100000"/>
              </a:lnSpc>
              <a:spcBef>
                <a:spcPts val="1095"/>
              </a:spcBef>
              <a:tabLst>
                <a:tab pos="906780" algn="l"/>
                <a:tab pos="1826895" algn="l"/>
              </a:tabLst>
            </a:pPr>
            <a:r>
              <a:rPr sz="1400" i="1" spc="25" dirty="0">
                <a:latin typeface="Times New Roman"/>
                <a:cs typeface="Times New Roman"/>
              </a:rPr>
              <a:t>x</a:t>
            </a:r>
            <a:r>
              <a:rPr sz="1400" spc="25" dirty="0">
                <a:latin typeface="Times New Roman"/>
                <a:cs typeface="Times New Roman"/>
              </a:rPr>
              <a:t>'</a:t>
            </a:r>
            <a:r>
              <a:rPr sz="1400" spc="-210" dirty="0">
                <a:latin typeface="Times New Roman"/>
                <a:cs typeface="Times New Roman"/>
              </a:rPr>
              <a:t> </a:t>
            </a:r>
            <a:r>
              <a:rPr sz="1400" spc="15" dirty="0">
                <a:latin typeface="Symbol"/>
                <a:cs typeface="Symbol"/>
              </a:rPr>
              <a:t>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i="1" spc="10" dirty="0">
                <a:latin typeface="Times New Roman"/>
                <a:cs typeface="Times New Roman"/>
              </a:rPr>
              <a:t>x</a:t>
            </a:r>
            <a:r>
              <a:rPr sz="1400" i="1" spc="-95" dirty="0">
                <a:latin typeface="Times New Roman"/>
                <a:cs typeface="Times New Roman"/>
              </a:rPr>
              <a:t> </a:t>
            </a:r>
            <a:r>
              <a:rPr sz="1400" spc="15" dirty="0">
                <a:latin typeface="Symbol"/>
                <a:cs typeface="Symbol"/>
              </a:rPr>
              <a:t></a:t>
            </a:r>
            <a:r>
              <a:rPr sz="1400" spc="-125" dirty="0">
                <a:latin typeface="Times New Roman"/>
                <a:cs typeface="Times New Roman"/>
              </a:rPr>
              <a:t> </a:t>
            </a:r>
            <a:r>
              <a:rPr sz="1400" i="1" spc="50" dirty="0">
                <a:latin typeface="Times New Roman"/>
                <a:cs typeface="Times New Roman"/>
              </a:rPr>
              <a:t>t</a:t>
            </a:r>
            <a:r>
              <a:rPr sz="1200" i="1" spc="75" baseline="-24305" dirty="0">
                <a:latin typeface="Times New Roman"/>
                <a:cs typeface="Times New Roman"/>
              </a:rPr>
              <a:t>x</a:t>
            </a:r>
            <a:r>
              <a:rPr sz="1200" i="1" spc="165" baseline="-24305" dirty="0">
                <a:latin typeface="Times New Roman"/>
                <a:cs typeface="Times New Roman"/>
              </a:rPr>
              <a:t> </a:t>
            </a:r>
            <a:r>
              <a:rPr sz="1400" spc="5" dirty="0">
                <a:latin typeface="Times New Roman"/>
                <a:cs typeface="Times New Roman"/>
              </a:rPr>
              <a:t>,	</a:t>
            </a:r>
            <a:r>
              <a:rPr sz="1400" i="1" spc="35" dirty="0">
                <a:latin typeface="Times New Roman"/>
                <a:cs typeface="Times New Roman"/>
              </a:rPr>
              <a:t>y</a:t>
            </a:r>
            <a:r>
              <a:rPr sz="1400" spc="35" dirty="0">
                <a:latin typeface="Times New Roman"/>
                <a:cs typeface="Times New Roman"/>
              </a:rPr>
              <a:t>'</a:t>
            </a:r>
            <a:r>
              <a:rPr sz="1400" spc="-210" dirty="0">
                <a:latin typeface="Times New Roman"/>
                <a:cs typeface="Times New Roman"/>
              </a:rPr>
              <a:t> </a:t>
            </a:r>
            <a:r>
              <a:rPr sz="1400" spc="15" dirty="0">
                <a:latin typeface="Symbol"/>
                <a:cs typeface="Symbol"/>
              </a:rPr>
              <a:t></a:t>
            </a:r>
            <a:r>
              <a:rPr sz="1400" spc="114" dirty="0">
                <a:latin typeface="Times New Roman"/>
                <a:cs typeface="Times New Roman"/>
              </a:rPr>
              <a:t> </a:t>
            </a:r>
            <a:r>
              <a:rPr sz="1400" i="1" spc="10" dirty="0">
                <a:latin typeface="Times New Roman"/>
                <a:cs typeface="Times New Roman"/>
              </a:rPr>
              <a:t>y</a:t>
            </a:r>
            <a:r>
              <a:rPr sz="1400" i="1" spc="-65" dirty="0">
                <a:latin typeface="Times New Roman"/>
                <a:cs typeface="Times New Roman"/>
              </a:rPr>
              <a:t> </a:t>
            </a:r>
            <a:r>
              <a:rPr sz="1400" spc="15" dirty="0">
                <a:latin typeface="Symbol"/>
                <a:cs typeface="Symbol"/>
              </a:rPr>
              <a:t></a:t>
            </a:r>
            <a:r>
              <a:rPr sz="1400" spc="-130" dirty="0">
                <a:latin typeface="Times New Roman"/>
                <a:cs typeface="Times New Roman"/>
              </a:rPr>
              <a:t> </a:t>
            </a:r>
            <a:r>
              <a:rPr sz="1400" i="1" spc="70" dirty="0">
                <a:latin typeface="Times New Roman"/>
                <a:cs typeface="Times New Roman"/>
              </a:rPr>
              <a:t>t</a:t>
            </a:r>
            <a:r>
              <a:rPr sz="1200" i="1" spc="104" baseline="-24305" dirty="0">
                <a:latin typeface="Times New Roman"/>
                <a:cs typeface="Times New Roman"/>
              </a:rPr>
              <a:t>y</a:t>
            </a:r>
            <a:r>
              <a:rPr sz="1200" i="1" spc="187" baseline="-24305" dirty="0">
                <a:latin typeface="Times New Roman"/>
                <a:cs typeface="Times New Roman"/>
              </a:rPr>
              <a:t> </a:t>
            </a:r>
            <a:r>
              <a:rPr sz="1400" spc="5" dirty="0">
                <a:latin typeface="Times New Roman"/>
                <a:cs typeface="Times New Roman"/>
              </a:rPr>
              <a:t>,	</a:t>
            </a:r>
            <a:r>
              <a:rPr sz="1400" i="1" spc="40" dirty="0">
                <a:latin typeface="Times New Roman"/>
                <a:cs typeface="Times New Roman"/>
              </a:rPr>
              <a:t>z</a:t>
            </a:r>
            <a:r>
              <a:rPr sz="1400" spc="40" dirty="0">
                <a:latin typeface="Times New Roman"/>
                <a:cs typeface="Times New Roman"/>
              </a:rPr>
              <a:t>'</a:t>
            </a:r>
            <a:r>
              <a:rPr sz="1400" spc="-210" dirty="0">
                <a:latin typeface="Times New Roman"/>
                <a:cs typeface="Times New Roman"/>
              </a:rPr>
              <a:t> </a:t>
            </a:r>
            <a:r>
              <a:rPr sz="1400" spc="15" dirty="0">
                <a:latin typeface="Symbol"/>
                <a:cs typeface="Symbol"/>
              </a:rPr>
              <a:t>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i="1" spc="10" dirty="0">
                <a:latin typeface="Times New Roman"/>
                <a:cs typeface="Times New Roman"/>
              </a:rPr>
              <a:t>z</a:t>
            </a:r>
            <a:r>
              <a:rPr sz="1400" i="1" spc="-60" dirty="0">
                <a:latin typeface="Times New Roman"/>
                <a:cs typeface="Times New Roman"/>
              </a:rPr>
              <a:t> </a:t>
            </a:r>
            <a:r>
              <a:rPr sz="1400" spc="15" dirty="0">
                <a:latin typeface="Symbol"/>
                <a:cs typeface="Symbol"/>
              </a:rPr>
              <a:t></a:t>
            </a:r>
            <a:r>
              <a:rPr sz="1400" spc="-130" dirty="0">
                <a:latin typeface="Times New Roman"/>
                <a:cs typeface="Times New Roman"/>
              </a:rPr>
              <a:t> </a:t>
            </a:r>
            <a:r>
              <a:rPr sz="1400" i="1" spc="50" dirty="0">
                <a:latin typeface="Times New Roman"/>
                <a:cs typeface="Times New Roman"/>
              </a:rPr>
              <a:t>t</a:t>
            </a:r>
            <a:r>
              <a:rPr sz="1200" i="1" spc="75" baseline="-24305" dirty="0">
                <a:latin typeface="Times New Roman"/>
                <a:cs typeface="Times New Roman"/>
              </a:rPr>
              <a:t>z</a:t>
            </a:r>
            <a:endParaRPr sz="1200" baseline="-24305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69299" y="1746624"/>
            <a:ext cx="2896230" cy="11515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21639" y="4435526"/>
            <a:ext cx="247015" cy="2451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400" spc="50" dirty="0">
                <a:latin typeface="Symbol"/>
                <a:cs typeface="Symbol"/>
              </a:rPr>
              <a:t></a:t>
            </a:r>
            <a:r>
              <a:rPr sz="2100" i="1" spc="75" baseline="-25793" dirty="0">
                <a:latin typeface="Times New Roman"/>
                <a:cs typeface="Times New Roman"/>
              </a:rPr>
              <a:t>d</a:t>
            </a:r>
            <a:endParaRPr sz="2100" baseline="-25793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81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301559" y="4435526"/>
            <a:ext cx="262255" cy="2451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2100" i="1" spc="22" baseline="-25793" dirty="0">
                <a:latin typeface="Times New Roman"/>
                <a:cs typeface="Times New Roman"/>
              </a:rPr>
              <a:t>q</a:t>
            </a:r>
            <a:r>
              <a:rPr sz="2100" i="1" spc="-300" baseline="-25793" dirty="0">
                <a:latin typeface="Times New Roman"/>
                <a:cs typeface="Times New Roman"/>
              </a:rPr>
              <a:t> </a:t>
            </a:r>
            <a:r>
              <a:rPr sz="1400" spc="10" dirty="0">
                <a:latin typeface="Symbol"/>
                <a:cs typeface="Symbol"/>
              </a:rPr>
              <a:t>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21639" y="4192391"/>
            <a:ext cx="1242060" cy="112141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70"/>
              </a:spcBef>
              <a:tabLst>
                <a:tab pos="418465" algn="l"/>
                <a:tab pos="726440" algn="l"/>
                <a:tab pos="1028700" algn="l"/>
              </a:tabLst>
            </a:pPr>
            <a:r>
              <a:rPr sz="2100" spc="15" baseline="-3968" dirty="0">
                <a:latin typeface="Symbol"/>
                <a:cs typeface="Symbol"/>
              </a:rPr>
              <a:t></a:t>
            </a:r>
            <a:r>
              <a:rPr sz="2100" spc="-337" baseline="-3968" dirty="0">
                <a:latin typeface="Times New Roman"/>
                <a:cs typeface="Times New Roman"/>
              </a:rPr>
              <a:t> </a:t>
            </a:r>
            <a:r>
              <a:rPr sz="1400" i="1" spc="15" dirty="0">
                <a:latin typeface="Times New Roman"/>
                <a:cs typeface="Times New Roman"/>
              </a:rPr>
              <a:t>a	b	c	</a:t>
            </a:r>
            <a:r>
              <a:rPr sz="1400" i="1" spc="60" dirty="0">
                <a:latin typeface="Times New Roman"/>
                <a:cs typeface="Times New Roman"/>
              </a:rPr>
              <a:t>p</a:t>
            </a:r>
            <a:r>
              <a:rPr sz="2100" spc="89" baseline="-3968" dirty="0">
                <a:latin typeface="Symbol"/>
                <a:cs typeface="Symbol"/>
              </a:rPr>
              <a:t></a:t>
            </a:r>
            <a:endParaRPr sz="2100" baseline="-3968" dirty="0">
              <a:latin typeface="Symbol"/>
              <a:cs typeface="Symbol"/>
            </a:endParaRPr>
          </a:p>
          <a:p>
            <a:pPr marL="38100">
              <a:lnSpc>
                <a:spcPct val="100000"/>
              </a:lnSpc>
              <a:spcBef>
                <a:spcPts val="475"/>
              </a:spcBef>
              <a:tabLst>
                <a:tab pos="425450" algn="l"/>
                <a:tab pos="740410" algn="l"/>
              </a:tabLst>
            </a:pPr>
            <a:r>
              <a:rPr sz="2100" spc="15" baseline="-27777" dirty="0">
                <a:latin typeface="Symbol"/>
                <a:cs typeface="Symbol"/>
              </a:rPr>
              <a:t></a:t>
            </a:r>
            <a:r>
              <a:rPr sz="2100" spc="15" baseline="-27777" dirty="0">
                <a:latin typeface="Times New Roman"/>
                <a:cs typeface="Times New Roman"/>
              </a:rPr>
              <a:t>	</a:t>
            </a:r>
            <a:r>
              <a:rPr sz="1400" i="1" spc="15" dirty="0">
                <a:latin typeface="Times New Roman"/>
                <a:cs typeface="Times New Roman"/>
              </a:rPr>
              <a:t>e	</a:t>
            </a:r>
            <a:r>
              <a:rPr sz="1400" i="1" spc="10" dirty="0">
                <a:latin typeface="Times New Roman"/>
                <a:cs typeface="Times New Roman"/>
              </a:rPr>
              <a:t>f</a:t>
            </a:r>
            <a:endParaRPr sz="1400" dirty="0">
              <a:latin typeface="Times New Roman"/>
              <a:cs typeface="Times New Roman"/>
            </a:endParaRPr>
          </a:p>
          <a:p>
            <a:pPr marR="443230" algn="r">
              <a:lnSpc>
                <a:spcPct val="100000"/>
              </a:lnSpc>
              <a:spcBef>
                <a:spcPts val="480"/>
              </a:spcBef>
              <a:tabLst>
                <a:tab pos="382905" algn="l"/>
                <a:tab pos="701040" algn="l"/>
              </a:tabLst>
            </a:pPr>
            <a:r>
              <a:rPr sz="2100" spc="15" baseline="3968" dirty="0">
                <a:latin typeface="Symbol"/>
                <a:cs typeface="Symbol"/>
              </a:rPr>
              <a:t></a:t>
            </a:r>
            <a:r>
              <a:rPr sz="2100" spc="-337" baseline="3968" dirty="0">
                <a:latin typeface="Times New Roman"/>
                <a:cs typeface="Times New Roman"/>
              </a:rPr>
              <a:t> </a:t>
            </a:r>
            <a:r>
              <a:rPr sz="1400" i="1" spc="15" dirty="0">
                <a:latin typeface="Times New Roman"/>
                <a:cs typeface="Times New Roman"/>
              </a:rPr>
              <a:t>g</a:t>
            </a:r>
            <a:r>
              <a:rPr sz="1400" i="1" dirty="0">
                <a:latin typeface="Times New Roman"/>
                <a:cs typeface="Times New Roman"/>
              </a:rPr>
              <a:t>	</a:t>
            </a:r>
            <a:r>
              <a:rPr sz="1400" i="1" spc="15" dirty="0">
                <a:latin typeface="Times New Roman"/>
                <a:cs typeface="Times New Roman"/>
              </a:rPr>
              <a:t>h</a:t>
            </a:r>
            <a:r>
              <a:rPr sz="1400" i="1" dirty="0">
                <a:latin typeface="Times New Roman"/>
                <a:cs typeface="Times New Roman"/>
              </a:rPr>
              <a:t>	</a:t>
            </a:r>
            <a:r>
              <a:rPr sz="1400" i="1" spc="10" dirty="0">
                <a:latin typeface="Times New Roman"/>
                <a:cs typeface="Times New Roman"/>
              </a:rPr>
              <a:t>i</a:t>
            </a:r>
            <a:endParaRPr sz="1400" dirty="0">
              <a:latin typeface="Times New Roman"/>
              <a:cs typeface="Times New Roman"/>
            </a:endParaRPr>
          </a:p>
          <a:p>
            <a:pPr marR="418465" algn="r">
              <a:lnSpc>
                <a:spcPct val="100000"/>
              </a:lnSpc>
              <a:spcBef>
                <a:spcPts val="475"/>
              </a:spcBef>
              <a:tabLst>
                <a:tab pos="321945" algn="l"/>
              </a:tabLst>
            </a:pPr>
            <a:r>
              <a:rPr sz="1400" i="1" spc="25" dirty="0">
                <a:latin typeface="Times New Roman"/>
                <a:cs typeface="Times New Roman"/>
              </a:rPr>
              <a:t>m	</a:t>
            </a:r>
            <a:r>
              <a:rPr sz="1400" i="1" spc="15" dirty="0">
                <a:latin typeface="Times New Roman"/>
                <a:cs typeface="Times New Roman"/>
              </a:rPr>
              <a:t>n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34109" y="4610522"/>
            <a:ext cx="203835" cy="429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0650">
              <a:lnSpc>
                <a:spcPts val="1565"/>
              </a:lnSpc>
              <a:spcBef>
                <a:spcPts val="135"/>
              </a:spcBef>
            </a:pPr>
            <a:r>
              <a:rPr sz="1400" spc="10" dirty="0">
                <a:latin typeface="Symbol"/>
                <a:cs typeface="Symbol"/>
              </a:rPr>
              <a:t></a:t>
            </a:r>
            <a:endParaRPr sz="1400">
              <a:latin typeface="Symbol"/>
              <a:cs typeface="Symbol"/>
            </a:endParaRPr>
          </a:p>
          <a:p>
            <a:pPr marL="12700">
              <a:lnSpc>
                <a:spcPts val="1565"/>
              </a:lnSpc>
            </a:pPr>
            <a:r>
              <a:rPr sz="1400" i="1" spc="10" dirty="0">
                <a:latin typeface="Times New Roman"/>
                <a:cs typeface="Times New Roman"/>
              </a:rPr>
              <a:t>r</a:t>
            </a:r>
            <a:r>
              <a:rPr sz="1400" i="1" spc="-130" dirty="0">
                <a:latin typeface="Times New Roman"/>
                <a:cs typeface="Times New Roman"/>
              </a:rPr>
              <a:t> </a:t>
            </a:r>
            <a:r>
              <a:rPr sz="2100" spc="15" baseline="3968" dirty="0">
                <a:latin typeface="Symbol"/>
                <a:cs typeface="Symbol"/>
              </a:rPr>
              <a:t></a:t>
            </a:r>
            <a:endParaRPr sz="2100" baseline="3968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21639" y="4960513"/>
            <a:ext cx="227965" cy="2451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400" spc="10" dirty="0">
                <a:latin typeface="Symbol"/>
                <a:cs typeface="Symbol"/>
              </a:rPr>
              <a:t></a:t>
            </a:r>
            <a:r>
              <a:rPr sz="1400" spc="-155" dirty="0">
                <a:latin typeface="Times New Roman"/>
                <a:cs typeface="Times New Roman"/>
              </a:rPr>
              <a:t> </a:t>
            </a:r>
            <a:r>
              <a:rPr sz="2100" i="1" spc="15" baseline="-33730" dirty="0">
                <a:latin typeface="Times New Roman"/>
                <a:cs typeface="Times New Roman"/>
              </a:rPr>
              <a:t>l</a:t>
            </a:r>
            <a:endParaRPr sz="2100" baseline="-3373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13093" y="4960513"/>
            <a:ext cx="250190" cy="2451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2100" i="1" spc="15" baseline="-33730" dirty="0">
                <a:latin typeface="Times New Roman"/>
                <a:cs typeface="Times New Roman"/>
              </a:rPr>
              <a:t>s</a:t>
            </a:r>
            <a:r>
              <a:rPr sz="2100" i="1" spc="-209" baseline="-33730" dirty="0">
                <a:latin typeface="Times New Roman"/>
                <a:cs typeface="Times New Roman"/>
              </a:rPr>
              <a:t> </a:t>
            </a:r>
            <a:r>
              <a:rPr sz="1400" spc="10" dirty="0">
                <a:latin typeface="Symbol"/>
                <a:cs typeface="Symbol"/>
              </a:rPr>
              <a:t>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47039" y="5112675"/>
            <a:ext cx="1191260" cy="2451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107440" algn="l"/>
              </a:tabLst>
            </a:pPr>
            <a:r>
              <a:rPr sz="1400" spc="10" dirty="0">
                <a:latin typeface="Symbol"/>
                <a:cs typeface="Symbol"/>
              </a:rPr>
              <a:t></a:t>
            </a:r>
            <a:r>
              <a:rPr sz="1400" spc="10" dirty="0">
                <a:latin typeface="Times New Roman"/>
                <a:cs typeface="Times New Roman"/>
              </a:rPr>
              <a:t>	</a:t>
            </a:r>
            <a:r>
              <a:rPr sz="1400" spc="10" dirty="0">
                <a:latin typeface="Symbol"/>
                <a:cs typeface="Symbol"/>
              </a:rPr>
              <a:t>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19684" y="8266534"/>
            <a:ext cx="23367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025" spc="30" baseline="-26748" dirty="0">
                <a:latin typeface="Times New Roman"/>
                <a:cs typeface="Times New Roman"/>
              </a:rPr>
              <a:t>0</a:t>
            </a:r>
            <a:r>
              <a:rPr sz="1350" spc="20" dirty="0">
                <a:latin typeface="Symbol"/>
                <a:cs typeface="Symbol"/>
              </a:rPr>
              <a:t>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45084" y="8098635"/>
            <a:ext cx="182880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25" spc="44" baseline="4115" dirty="0">
                <a:latin typeface="Times New Roman"/>
                <a:cs typeface="Times New Roman"/>
              </a:rPr>
              <a:t>0</a:t>
            </a:r>
            <a:r>
              <a:rPr sz="1350" spc="10" dirty="0">
                <a:latin typeface="Symbol"/>
                <a:cs typeface="Symbol"/>
              </a:rPr>
              <a:t>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33156" y="6042517"/>
            <a:ext cx="3665220" cy="812800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25"/>
              </a:spcBef>
            </a:pPr>
            <a:r>
              <a:rPr sz="1200" spc="-5" dirty="0">
                <a:latin typeface="Times New Roman"/>
                <a:cs typeface="Times New Roman"/>
              </a:rPr>
              <a:t>Komposisi </a:t>
            </a:r>
            <a:r>
              <a:rPr sz="1200" dirty="0">
                <a:latin typeface="Times New Roman"/>
                <a:cs typeface="Times New Roman"/>
              </a:rPr>
              <a:t>perkalian </a:t>
            </a:r>
            <a:r>
              <a:rPr sz="1200" spc="-5" dirty="0">
                <a:latin typeface="Times New Roman"/>
                <a:cs typeface="Times New Roman"/>
              </a:rPr>
              <a:t>matriksnya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spc="-10" dirty="0">
                <a:latin typeface="Times New Roman"/>
                <a:cs typeface="Times New Roman"/>
              </a:rPr>
              <a:t>sebagai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berikut:</a:t>
            </a:r>
          </a:p>
          <a:p>
            <a:pPr marL="3451860">
              <a:lnSpc>
                <a:spcPts val="1470"/>
              </a:lnSpc>
              <a:spcBef>
                <a:spcPts val="980"/>
              </a:spcBef>
            </a:pPr>
            <a:r>
              <a:rPr sz="1350" spc="10" dirty="0">
                <a:latin typeface="Symbol"/>
                <a:cs typeface="Symbol"/>
              </a:rPr>
              <a:t></a:t>
            </a:r>
            <a:r>
              <a:rPr sz="1350" spc="-195" dirty="0">
                <a:latin typeface="Times New Roman"/>
                <a:cs typeface="Times New Roman"/>
              </a:rPr>
              <a:t> </a:t>
            </a:r>
            <a:r>
              <a:rPr sz="2025" spc="22" baseline="4115" dirty="0">
                <a:latin typeface="Times New Roman"/>
                <a:cs typeface="Times New Roman"/>
              </a:rPr>
              <a:t>1</a:t>
            </a:r>
            <a:endParaRPr sz="2025" baseline="4115" dirty="0">
              <a:latin typeface="Times New Roman"/>
              <a:cs typeface="Times New Roman"/>
            </a:endParaRPr>
          </a:p>
          <a:p>
            <a:pPr marL="3451860">
              <a:lnSpc>
                <a:spcPts val="1470"/>
              </a:lnSpc>
            </a:pPr>
            <a:r>
              <a:rPr sz="1350" spc="10" dirty="0">
                <a:latin typeface="Symbol"/>
                <a:cs typeface="Symbol"/>
              </a:rPr>
              <a:t></a:t>
            </a:r>
            <a:r>
              <a:rPr sz="1350" spc="-285" dirty="0">
                <a:latin typeface="Times New Roman"/>
                <a:cs typeface="Times New Roman"/>
              </a:rPr>
              <a:t> </a:t>
            </a:r>
            <a:r>
              <a:rPr sz="2025" spc="22" baseline="-26748" dirty="0">
                <a:latin typeface="Times New Roman"/>
                <a:cs typeface="Times New Roman"/>
              </a:rPr>
              <a:t>0</a:t>
            </a:r>
            <a:endParaRPr sz="2025" baseline="-26748" dirty="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82610" y="8098635"/>
            <a:ext cx="1200785" cy="112077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27305" algn="ctr">
              <a:lnSpc>
                <a:spcPct val="100000"/>
              </a:lnSpc>
              <a:spcBef>
                <a:spcPts val="540"/>
              </a:spcBef>
              <a:tabLst>
                <a:tab pos="314325" algn="l"/>
              </a:tabLst>
            </a:pPr>
            <a:r>
              <a:rPr sz="1350" spc="15" dirty="0">
                <a:latin typeface="Times New Roman"/>
                <a:cs typeface="Times New Roman"/>
              </a:rPr>
              <a:t>0	0</a:t>
            </a:r>
            <a:endParaRPr sz="1350" dirty="0">
              <a:latin typeface="Times New Roman"/>
              <a:cs typeface="Times New Roman"/>
            </a:endParaRPr>
          </a:p>
          <a:p>
            <a:pPr marL="424815">
              <a:lnSpc>
                <a:spcPct val="100000"/>
              </a:lnSpc>
              <a:spcBef>
                <a:spcPts val="450"/>
              </a:spcBef>
              <a:tabLst>
                <a:tab pos="713740" algn="l"/>
                <a:tab pos="1069340" algn="l"/>
              </a:tabLst>
            </a:pPr>
            <a:r>
              <a:rPr sz="1350" spc="15" dirty="0">
                <a:latin typeface="Times New Roman"/>
                <a:cs typeface="Times New Roman"/>
              </a:rPr>
              <a:t>1	0	</a:t>
            </a:r>
            <a:r>
              <a:rPr sz="2025" spc="15" baseline="-26748" dirty="0">
                <a:latin typeface="Symbol"/>
                <a:cs typeface="Symbol"/>
              </a:rPr>
              <a:t></a:t>
            </a:r>
            <a:endParaRPr sz="2025" baseline="-26748" dirty="0">
              <a:latin typeface="Symbol"/>
              <a:cs typeface="Symbol"/>
            </a:endParaRPr>
          </a:p>
          <a:p>
            <a:pPr marR="5080" algn="ctr">
              <a:lnSpc>
                <a:spcPct val="100000"/>
              </a:lnSpc>
              <a:spcBef>
                <a:spcPts val="450"/>
              </a:spcBef>
              <a:tabLst>
                <a:tab pos="375285" algn="l"/>
                <a:tab pos="661035" algn="l"/>
                <a:tab pos="928369" algn="l"/>
              </a:tabLst>
            </a:pPr>
            <a:r>
              <a:rPr sz="2025" spc="15" baseline="4115" dirty="0">
                <a:latin typeface="Symbol"/>
                <a:cs typeface="Symbol"/>
              </a:rPr>
              <a:t></a:t>
            </a:r>
            <a:r>
              <a:rPr sz="2025" spc="-277" baseline="4115" dirty="0">
                <a:latin typeface="Times New Roman"/>
                <a:cs typeface="Times New Roman"/>
              </a:rPr>
              <a:t> </a:t>
            </a:r>
            <a:r>
              <a:rPr sz="1350" spc="15" dirty="0">
                <a:latin typeface="Times New Roman"/>
                <a:cs typeface="Times New Roman"/>
              </a:rPr>
              <a:t>0	0	1	</a:t>
            </a:r>
            <a:r>
              <a:rPr sz="1350" spc="20" dirty="0">
                <a:latin typeface="Times New Roman"/>
                <a:cs typeface="Times New Roman"/>
              </a:rPr>
              <a:t>0</a:t>
            </a:r>
            <a:r>
              <a:rPr sz="2025" spc="30" baseline="4115" dirty="0">
                <a:latin typeface="Symbol"/>
                <a:cs typeface="Symbol"/>
              </a:rPr>
              <a:t></a:t>
            </a:r>
            <a:endParaRPr sz="2025" baseline="4115" dirty="0">
              <a:latin typeface="Symbol"/>
              <a:cs typeface="Symbol"/>
            </a:endParaRPr>
          </a:p>
          <a:p>
            <a:pPr marR="5080" algn="ctr">
              <a:lnSpc>
                <a:spcPts val="980"/>
              </a:lnSpc>
              <a:spcBef>
                <a:spcPts val="455"/>
              </a:spcBef>
              <a:tabLst>
                <a:tab pos="351155" algn="l"/>
                <a:tab pos="643255" algn="l"/>
                <a:tab pos="927100" algn="l"/>
              </a:tabLst>
            </a:pPr>
            <a:r>
              <a:rPr sz="2025" spc="15" baseline="32921" dirty="0">
                <a:latin typeface="Symbol"/>
                <a:cs typeface="Symbol"/>
              </a:rPr>
              <a:t></a:t>
            </a:r>
            <a:r>
              <a:rPr sz="2025" spc="15" baseline="32921" dirty="0">
                <a:latin typeface="Times New Roman"/>
                <a:cs typeface="Times New Roman"/>
              </a:rPr>
              <a:t>	</a:t>
            </a:r>
            <a:r>
              <a:rPr sz="1350" i="1" spc="5" dirty="0">
                <a:latin typeface="Times New Roman"/>
                <a:cs typeface="Times New Roman"/>
              </a:rPr>
              <a:t>t	t	</a:t>
            </a:r>
            <a:r>
              <a:rPr sz="1350" spc="25" dirty="0">
                <a:latin typeface="Times New Roman"/>
                <a:cs typeface="Times New Roman"/>
              </a:rPr>
              <a:t>1</a:t>
            </a:r>
            <a:r>
              <a:rPr sz="2025" spc="37" baseline="34979" dirty="0">
                <a:latin typeface="Symbol"/>
                <a:cs typeface="Symbol"/>
              </a:rPr>
              <a:t></a:t>
            </a:r>
            <a:endParaRPr sz="2025" baseline="34979" dirty="0">
              <a:latin typeface="Symbol"/>
              <a:cs typeface="Symbol"/>
            </a:endParaRPr>
          </a:p>
          <a:p>
            <a:pPr marL="465455">
              <a:lnSpc>
                <a:spcPts val="980"/>
              </a:lnSpc>
              <a:tabLst>
                <a:tab pos="753110" algn="l"/>
                <a:tab pos="1069340" algn="l"/>
              </a:tabLst>
            </a:pPr>
            <a:r>
              <a:rPr sz="800" i="1" dirty="0">
                <a:latin typeface="Times New Roman"/>
                <a:cs typeface="Times New Roman"/>
              </a:rPr>
              <a:t>y	z	</a:t>
            </a:r>
            <a:r>
              <a:rPr sz="2025" spc="-382" baseline="2057" dirty="0">
                <a:latin typeface="Symbol"/>
                <a:cs typeface="Symbol"/>
              </a:rPr>
              <a:t></a:t>
            </a:r>
            <a:r>
              <a:rPr sz="2025" spc="-382" baseline="-8230" dirty="0">
                <a:latin typeface="Symbol"/>
                <a:cs typeface="Symbol"/>
              </a:rPr>
              <a:t></a:t>
            </a:r>
            <a:endParaRPr sz="2025" baseline="-8230" dirty="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90631" y="8918511"/>
            <a:ext cx="247015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025" spc="-165" baseline="2057" dirty="0">
                <a:latin typeface="Symbol"/>
                <a:cs typeface="Symbol"/>
              </a:rPr>
              <a:t></a:t>
            </a:r>
            <a:r>
              <a:rPr sz="2025" spc="-165" baseline="-8230" dirty="0">
                <a:latin typeface="Symbol"/>
                <a:cs typeface="Symbol"/>
              </a:rPr>
              <a:t></a:t>
            </a:r>
            <a:r>
              <a:rPr sz="2025" i="1" spc="-165" baseline="14403" dirty="0">
                <a:latin typeface="Times New Roman"/>
                <a:cs typeface="Times New Roman"/>
              </a:rPr>
              <a:t>t</a:t>
            </a:r>
            <a:r>
              <a:rPr sz="800" i="1" spc="-110" dirty="0">
                <a:latin typeface="Times New Roman"/>
                <a:cs typeface="Times New Roman"/>
              </a:rPr>
              <a:t>x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68036" y="8334855"/>
            <a:ext cx="2267585" cy="3130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35"/>
              </a:spcBef>
              <a:tabLst>
                <a:tab pos="397510" algn="l"/>
                <a:tab pos="682625" algn="l"/>
                <a:tab pos="932180" algn="l"/>
                <a:tab pos="1535430" algn="l"/>
                <a:tab pos="1793239" algn="l"/>
                <a:tab pos="2014855" algn="l"/>
              </a:tabLst>
            </a:pPr>
            <a:r>
              <a:rPr sz="1850" spc="-40" dirty="0">
                <a:latin typeface="Symbol"/>
                <a:cs typeface="Symbol"/>
              </a:rPr>
              <a:t></a:t>
            </a:r>
            <a:r>
              <a:rPr sz="1350" i="1" spc="-40" dirty="0">
                <a:latin typeface="Times New Roman"/>
                <a:cs typeface="Times New Roman"/>
              </a:rPr>
              <a:t>x</a:t>
            </a:r>
            <a:r>
              <a:rPr sz="1350" spc="-40" dirty="0">
                <a:latin typeface="Times New Roman"/>
                <a:cs typeface="Times New Roman"/>
              </a:rPr>
              <a:t>'	</a:t>
            </a:r>
            <a:r>
              <a:rPr sz="1350" i="1" spc="35" dirty="0">
                <a:latin typeface="Times New Roman"/>
                <a:cs typeface="Times New Roman"/>
              </a:rPr>
              <a:t>y</a:t>
            </a:r>
            <a:r>
              <a:rPr sz="1350" spc="35" dirty="0">
                <a:latin typeface="Times New Roman"/>
                <a:cs typeface="Times New Roman"/>
              </a:rPr>
              <a:t>'	</a:t>
            </a:r>
            <a:r>
              <a:rPr sz="1350" i="1" spc="40" dirty="0">
                <a:latin typeface="Times New Roman"/>
                <a:cs typeface="Times New Roman"/>
              </a:rPr>
              <a:t>z</a:t>
            </a:r>
            <a:r>
              <a:rPr sz="1350" spc="40" dirty="0">
                <a:latin typeface="Times New Roman"/>
                <a:cs typeface="Times New Roman"/>
              </a:rPr>
              <a:t>'	</a:t>
            </a:r>
            <a:r>
              <a:rPr sz="1350" spc="-125" dirty="0">
                <a:latin typeface="Times New Roman"/>
                <a:cs typeface="Times New Roman"/>
              </a:rPr>
              <a:t>1</a:t>
            </a:r>
            <a:r>
              <a:rPr sz="1850" spc="-125" dirty="0">
                <a:latin typeface="Symbol"/>
                <a:cs typeface="Symbol"/>
              </a:rPr>
              <a:t></a:t>
            </a:r>
            <a:r>
              <a:rPr sz="1850" spc="-300" dirty="0">
                <a:latin typeface="Times New Roman"/>
                <a:cs typeface="Times New Roman"/>
              </a:rPr>
              <a:t> </a:t>
            </a:r>
            <a:r>
              <a:rPr sz="1350" spc="15" dirty="0">
                <a:latin typeface="Symbol"/>
                <a:cs typeface="Symbol"/>
              </a:rPr>
              <a:t></a:t>
            </a:r>
            <a:r>
              <a:rPr sz="1350" spc="-75" dirty="0">
                <a:latin typeface="Times New Roman"/>
                <a:cs typeface="Times New Roman"/>
              </a:rPr>
              <a:t> </a:t>
            </a:r>
            <a:r>
              <a:rPr sz="1850" spc="-80" dirty="0">
                <a:latin typeface="Symbol"/>
                <a:cs typeface="Symbol"/>
              </a:rPr>
              <a:t></a:t>
            </a:r>
            <a:r>
              <a:rPr sz="1350" i="1" spc="-80" dirty="0">
                <a:latin typeface="Times New Roman"/>
                <a:cs typeface="Times New Roman"/>
              </a:rPr>
              <a:t>x	</a:t>
            </a:r>
            <a:r>
              <a:rPr sz="1350" i="1" spc="10" dirty="0">
                <a:latin typeface="Times New Roman"/>
                <a:cs typeface="Times New Roman"/>
              </a:rPr>
              <a:t>y	z	</a:t>
            </a:r>
            <a:r>
              <a:rPr sz="1350" spc="-114" dirty="0">
                <a:latin typeface="Times New Roman"/>
                <a:cs typeface="Times New Roman"/>
              </a:rPr>
              <a:t>1</a:t>
            </a:r>
            <a:r>
              <a:rPr sz="1850" spc="-114" dirty="0">
                <a:latin typeface="Symbol"/>
                <a:cs typeface="Symbol"/>
              </a:rPr>
              <a:t></a:t>
            </a:r>
            <a:r>
              <a:rPr sz="2025" spc="-172" baseline="18518" dirty="0">
                <a:latin typeface="Symbol"/>
                <a:cs typeface="Symbol"/>
              </a:rPr>
              <a:t></a:t>
            </a:r>
            <a:endParaRPr sz="2025" baseline="18518" dirty="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99079" y="3807459"/>
            <a:ext cx="196405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Times New Roman"/>
                <a:cs typeface="Times New Roman"/>
              </a:rPr>
              <a:t>Gambar 6.2 Translasi </a:t>
            </a:r>
            <a:r>
              <a:rPr sz="1100" b="1" dirty="0">
                <a:latin typeface="Times New Roman"/>
                <a:cs typeface="Times New Roman"/>
              </a:rPr>
              <a:t>3</a:t>
            </a:r>
            <a:r>
              <a:rPr sz="1100" b="1" spc="-20" dirty="0">
                <a:latin typeface="Times New Roman"/>
                <a:cs typeface="Times New Roman"/>
              </a:rPr>
              <a:t> </a:t>
            </a:r>
            <a:r>
              <a:rPr sz="1100" b="1" spc="-5" dirty="0">
                <a:latin typeface="Times New Roman"/>
                <a:cs typeface="Times New Roman"/>
              </a:rPr>
              <a:t>Dimensi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4358640"/>
            <a:ext cx="5760720" cy="2501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Penskalaan</a:t>
            </a:r>
            <a:endParaRPr sz="1200" dirty="0">
              <a:latin typeface="Times New Roman"/>
              <a:cs typeface="Times New Roman"/>
            </a:endParaRPr>
          </a:p>
          <a:p>
            <a:pPr marL="12700" marR="5080" indent="360045" algn="just">
              <a:lnSpc>
                <a:spcPct val="144000"/>
              </a:lnSpc>
              <a:spcBef>
                <a:spcPts val="484"/>
              </a:spcBef>
            </a:pPr>
            <a:r>
              <a:rPr sz="1200" dirty="0">
                <a:latin typeface="Times New Roman"/>
                <a:cs typeface="Times New Roman"/>
              </a:rPr>
              <a:t>Dalam </a:t>
            </a:r>
            <a:r>
              <a:rPr sz="1200" spc="-5" dirty="0">
                <a:latin typeface="Times New Roman"/>
                <a:cs typeface="Times New Roman"/>
              </a:rPr>
              <a:t>domain </a:t>
            </a:r>
            <a:r>
              <a:rPr sz="1200" dirty="0">
                <a:latin typeface="Times New Roman"/>
                <a:cs typeface="Times New Roman"/>
              </a:rPr>
              <a:t>3 </a:t>
            </a:r>
            <a:r>
              <a:rPr sz="1200" spc="-5" dirty="0">
                <a:latin typeface="Times New Roman"/>
                <a:cs typeface="Times New Roman"/>
              </a:rPr>
              <a:t>dimensi, terdapat </a:t>
            </a:r>
            <a:r>
              <a:rPr sz="1200" dirty="0">
                <a:latin typeface="Times New Roman"/>
                <a:cs typeface="Times New Roman"/>
              </a:rPr>
              <a:t>dua </a:t>
            </a:r>
            <a:r>
              <a:rPr sz="1200" spc="-5" dirty="0">
                <a:latin typeface="Times New Roman"/>
                <a:cs typeface="Times New Roman"/>
              </a:rPr>
              <a:t>jenis </a:t>
            </a:r>
            <a:r>
              <a:rPr sz="1200" dirty="0">
                <a:latin typeface="Times New Roman"/>
                <a:cs typeface="Times New Roman"/>
              </a:rPr>
              <a:t>penskalaan </a:t>
            </a:r>
            <a:r>
              <a:rPr sz="1200" spc="-5" dirty="0">
                <a:latin typeface="Times New Roman"/>
                <a:cs typeface="Times New Roman"/>
              </a:rPr>
              <a:t>atau </a:t>
            </a:r>
            <a:r>
              <a:rPr sz="1200" i="1" spc="-5" dirty="0">
                <a:latin typeface="Times New Roman"/>
                <a:cs typeface="Times New Roman"/>
              </a:rPr>
              <a:t>scaling </a:t>
            </a:r>
            <a:r>
              <a:rPr sz="1200" spc="-5" dirty="0">
                <a:latin typeface="Times New Roman"/>
                <a:cs typeface="Times New Roman"/>
              </a:rPr>
              <a:t>yaitu </a:t>
            </a:r>
            <a:r>
              <a:rPr sz="1200" i="1" dirty="0">
                <a:latin typeface="Times New Roman"/>
                <a:cs typeface="Times New Roman"/>
              </a:rPr>
              <a:t>local scaling 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i="1" dirty="0">
                <a:latin typeface="Times New Roman"/>
                <a:cs typeface="Times New Roman"/>
              </a:rPr>
              <a:t>overall </a:t>
            </a:r>
            <a:r>
              <a:rPr sz="1200" i="1" spc="-5" dirty="0">
                <a:latin typeface="Times New Roman"/>
                <a:cs typeface="Times New Roman"/>
              </a:rPr>
              <a:t>scaling </a:t>
            </a:r>
            <a:r>
              <a:rPr sz="1200" spc="-5" dirty="0">
                <a:latin typeface="Times New Roman"/>
                <a:cs typeface="Times New Roman"/>
              </a:rPr>
              <a:t>atau </a:t>
            </a:r>
            <a:r>
              <a:rPr sz="1200" i="1" dirty="0">
                <a:latin typeface="Times New Roman"/>
                <a:cs typeface="Times New Roman"/>
              </a:rPr>
              <a:t>global scaling</a:t>
            </a:r>
            <a:r>
              <a:rPr sz="1200" dirty="0">
                <a:latin typeface="Times New Roman"/>
                <a:cs typeface="Times New Roman"/>
              </a:rPr>
              <a:t>. Dalam </a:t>
            </a:r>
            <a:r>
              <a:rPr sz="1200" i="1" spc="-5" dirty="0">
                <a:latin typeface="Times New Roman"/>
                <a:cs typeface="Times New Roman"/>
              </a:rPr>
              <a:t>local </a:t>
            </a:r>
            <a:r>
              <a:rPr sz="1200" i="1" dirty="0">
                <a:latin typeface="Times New Roman"/>
                <a:cs typeface="Times New Roman"/>
              </a:rPr>
              <a:t>scaling </a:t>
            </a:r>
            <a:r>
              <a:rPr sz="1200" spc="-5" dirty="0">
                <a:latin typeface="Times New Roman"/>
                <a:cs typeface="Times New Roman"/>
              </a:rPr>
              <a:t>penskalaan </a:t>
            </a:r>
            <a:r>
              <a:rPr sz="1200" spc="-10" dirty="0">
                <a:latin typeface="Times New Roman"/>
                <a:cs typeface="Times New Roman"/>
              </a:rPr>
              <a:t>bisa </a:t>
            </a:r>
            <a:r>
              <a:rPr sz="1200" dirty="0">
                <a:latin typeface="Times New Roman"/>
                <a:cs typeface="Times New Roman"/>
              </a:rPr>
              <a:t>dilakukan  terhadap </a:t>
            </a:r>
            <a:r>
              <a:rPr sz="1200" spc="-5" dirty="0">
                <a:latin typeface="Times New Roman"/>
                <a:cs typeface="Times New Roman"/>
              </a:rPr>
              <a:t>salah </a:t>
            </a:r>
            <a:r>
              <a:rPr sz="1200" dirty="0">
                <a:latin typeface="Times New Roman"/>
                <a:cs typeface="Times New Roman"/>
              </a:rPr>
              <a:t>satu </a:t>
            </a:r>
            <a:r>
              <a:rPr sz="1200" spc="-5" dirty="0">
                <a:latin typeface="Times New Roman"/>
                <a:cs typeface="Times New Roman"/>
              </a:rPr>
              <a:t>atau </a:t>
            </a:r>
            <a:r>
              <a:rPr sz="1200" dirty="0">
                <a:latin typeface="Times New Roman"/>
                <a:cs typeface="Times New Roman"/>
              </a:rPr>
              <a:t>semua </a:t>
            </a:r>
            <a:r>
              <a:rPr sz="1200" spc="-5" dirty="0">
                <a:latin typeface="Times New Roman"/>
                <a:cs typeface="Times New Roman"/>
              </a:rPr>
              <a:t>sumbu </a:t>
            </a:r>
            <a:r>
              <a:rPr sz="1200" dirty="0">
                <a:latin typeface="Times New Roman"/>
                <a:cs typeface="Times New Roman"/>
              </a:rPr>
              <a:t>(x, y dan </a:t>
            </a:r>
            <a:r>
              <a:rPr sz="1200" spc="-5" dirty="0">
                <a:latin typeface="Times New Roman"/>
                <a:cs typeface="Times New Roman"/>
              </a:rPr>
              <a:t>z). </a:t>
            </a:r>
            <a:r>
              <a:rPr sz="1200" dirty="0">
                <a:latin typeface="Times New Roman"/>
                <a:cs typeface="Times New Roman"/>
              </a:rPr>
              <a:t>Sedangkan dalam </a:t>
            </a:r>
            <a:r>
              <a:rPr sz="1200" i="1" spc="-5" dirty="0">
                <a:latin typeface="Times New Roman"/>
                <a:cs typeface="Times New Roman"/>
              </a:rPr>
              <a:t>overall </a:t>
            </a:r>
            <a:r>
              <a:rPr sz="1200" i="1" dirty="0">
                <a:latin typeface="Times New Roman"/>
                <a:cs typeface="Times New Roman"/>
              </a:rPr>
              <a:t>scaling  </a:t>
            </a:r>
            <a:r>
              <a:rPr sz="1200" dirty="0">
                <a:latin typeface="Times New Roman"/>
                <a:cs typeface="Times New Roman"/>
              </a:rPr>
              <a:t>dilakukan </a:t>
            </a:r>
            <a:r>
              <a:rPr sz="1200" spc="-10" dirty="0">
                <a:latin typeface="Times New Roman"/>
                <a:cs typeface="Times New Roman"/>
              </a:rPr>
              <a:t>secara </a:t>
            </a:r>
            <a:r>
              <a:rPr sz="1200" spc="-5" dirty="0">
                <a:latin typeface="Times New Roman"/>
                <a:cs typeface="Times New Roman"/>
              </a:rPr>
              <a:t>seragam </a:t>
            </a:r>
            <a:r>
              <a:rPr sz="1200" dirty="0">
                <a:latin typeface="Times New Roman"/>
                <a:cs typeface="Times New Roman"/>
              </a:rPr>
              <a:t>untuk </a:t>
            </a:r>
            <a:r>
              <a:rPr sz="1200" spc="-5" dirty="0">
                <a:latin typeface="Times New Roman"/>
                <a:cs typeface="Times New Roman"/>
              </a:rPr>
              <a:t>semua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sumbu.</a:t>
            </a:r>
            <a:endParaRPr sz="1200" dirty="0">
              <a:latin typeface="Times New Roman"/>
              <a:cs typeface="Times New Roman"/>
            </a:endParaRPr>
          </a:p>
          <a:p>
            <a:pPr marL="12700" marR="5715" indent="360680" algn="just">
              <a:lnSpc>
                <a:spcPct val="144000"/>
              </a:lnSpc>
              <a:spcBef>
                <a:spcPts val="985"/>
              </a:spcBef>
            </a:pPr>
            <a:r>
              <a:rPr sz="1200" dirty="0">
                <a:latin typeface="Times New Roman"/>
                <a:cs typeface="Times New Roman"/>
              </a:rPr>
              <a:t>Elemen matriks </a:t>
            </a:r>
            <a:r>
              <a:rPr sz="1200" spc="-5" dirty="0">
                <a:latin typeface="Times New Roman"/>
                <a:cs typeface="Times New Roman"/>
              </a:rPr>
              <a:t>transformasi umum yang </a:t>
            </a:r>
            <a:r>
              <a:rPr sz="1200" dirty="0">
                <a:latin typeface="Times New Roman"/>
                <a:cs typeface="Times New Roman"/>
              </a:rPr>
              <a:t>mempengaruhi </a:t>
            </a:r>
            <a:r>
              <a:rPr sz="1200" spc="-5" dirty="0">
                <a:latin typeface="Times New Roman"/>
                <a:cs typeface="Times New Roman"/>
              </a:rPr>
              <a:t>local scaling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spc="-5" dirty="0">
                <a:latin typeface="Times New Roman"/>
                <a:cs typeface="Times New Roman"/>
              </a:rPr>
              <a:t>elemen  diagonal yaitu </a:t>
            </a:r>
            <a:r>
              <a:rPr sz="1200" dirty="0">
                <a:latin typeface="Times New Roman"/>
                <a:cs typeface="Times New Roman"/>
              </a:rPr>
              <a:t>elemen a, e dan i. </a:t>
            </a:r>
            <a:r>
              <a:rPr sz="1200" spc="-5" dirty="0">
                <a:latin typeface="Times New Roman"/>
                <a:cs typeface="Times New Roman"/>
              </a:rPr>
              <a:t>Sedangkan </a:t>
            </a:r>
            <a:r>
              <a:rPr sz="1200" dirty="0">
                <a:latin typeface="Times New Roman"/>
                <a:cs typeface="Times New Roman"/>
              </a:rPr>
              <a:t>elemen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mempengaruhi </a:t>
            </a:r>
            <a:r>
              <a:rPr sz="1200" i="1" dirty="0">
                <a:latin typeface="Times New Roman"/>
                <a:cs typeface="Times New Roman"/>
              </a:rPr>
              <a:t>overall scaling 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spc="-5" dirty="0">
                <a:latin typeface="Times New Roman"/>
                <a:cs typeface="Times New Roman"/>
              </a:rPr>
              <a:t>elemen </a:t>
            </a:r>
            <a:r>
              <a:rPr sz="1200" spc="-10" dirty="0">
                <a:latin typeface="Times New Roman"/>
                <a:cs typeface="Times New Roman"/>
              </a:rPr>
              <a:t>s. </a:t>
            </a:r>
            <a:r>
              <a:rPr sz="1200" spc="-5" dirty="0">
                <a:latin typeface="Times New Roman"/>
                <a:cs typeface="Times New Roman"/>
              </a:rPr>
              <a:t>Formulasi transformasi </a:t>
            </a:r>
            <a:r>
              <a:rPr sz="1200" dirty="0">
                <a:latin typeface="Times New Roman"/>
                <a:cs typeface="Times New Roman"/>
              </a:rPr>
              <a:t>untuk </a:t>
            </a:r>
            <a:r>
              <a:rPr sz="1200" i="1" dirty="0">
                <a:latin typeface="Times New Roman"/>
                <a:cs typeface="Times New Roman"/>
              </a:rPr>
              <a:t>global scaling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i="1" dirty="0">
                <a:latin typeface="Times New Roman"/>
                <a:cs typeface="Times New Roman"/>
              </a:rPr>
              <a:t>local </a:t>
            </a:r>
            <a:r>
              <a:rPr sz="1200" i="1" spc="-10" dirty="0">
                <a:latin typeface="Times New Roman"/>
                <a:cs typeface="Times New Roman"/>
              </a:rPr>
              <a:t>scaling </a:t>
            </a:r>
            <a:r>
              <a:rPr sz="1200" dirty="0">
                <a:latin typeface="Times New Roman"/>
                <a:cs typeface="Times New Roman"/>
              </a:rPr>
              <a:t>adalah  </a:t>
            </a:r>
            <a:r>
              <a:rPr sz="1200" spc="-5" dirty="0">
                <a:latin typeface="Times New Roman"/>
                <a:cs typeface="Times New Roman"/>
              </a:rPr>
              <a:t>sebagai</a:t>
            </a:r>
            <a:r>
              <a:rPr sz="1200" dirty="0">
                <a:latin typeface="Times New Roman"/>
                <a:cs typeface="Times New Roman"/>
              </a:rPr>
              <a:t> berikut: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97703" y="9449937"/>
            <a:ext cx="93345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latin typeface="Symbol"/>
                <a:cs typeface="Symbol"/>
              </a:rPr>
              <a:t>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03912" y="9449937"/>
            <a:ext cx="93345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latin typeface="Symbol"/>
                <a:cs typeface="Symbol"/>
              </a:rPr>
              <a:t>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80466" y="9303418"/>
            <a:ext cx="235585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025" spc="37" baseline="-32921" dirty="0">
                <a:latin typeface="Times New Roman"/>
                <a:cs typeface="Times New Roman"/>
              </a:rPr>
              <a:t>1</a:t>
            </a:r>
            <a:r>
              <a:rPr sz="1350" spc="25" dirty="0">
                <a:latin typeface="Symbol"/>
                <a:cs typeface="Symbol"/>
              </a:rPr>
              <a:t>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1870" y="8798505"/>
            <a:ext cx="234315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025" spc="30" baseline="-26748" dirty="0">
                <a:latin typeface="Times New Roman"/>
                <a:cs typeface="Times New Roman"/>
              </a:rPr>
              <a:t>0</a:t>
            </a:r>
            <a:r>
              <a:rPr sz="1350" spc="20" dirty="0">
                <a:latin typeface="Symbol"/>
                <a:cs typeface="Symbol"/>
              </a:rPr>
              <a:t>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68485" y="8997850"/>
            <a:ext cx="7112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i="1" dirty="0">
                <a:latin typeface="Times New Roman"/>
                <a:cs typeface="Times New Roman"/>
              </a:rPr>
              <a:t>y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15012" y="8564421"/>
            <a:ext cx="1377315" cy="108013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545"/>
              </a:spcBef>
              <a:tabLst>
                <a:tab pos="513715" algn="l"/>
                <a:tab pos="826135" algn="l"/>
                <a:tab pos="1104900" algn="l"/>
              </a:tabLst>
            </a:pPr>
            <a:r>
              <a:rPr sz="2025" spc="60" baseline="-4115" dirty="0">
                <a:latin typeface="Symbol"/>
                <a:cs typeface="Symbol"/>
              </a:rPr>
              <a:t></a:t>
            </a:r>
            <a:r>
              <a:rPr sz="1350" i="1" spc="40" dirty="0">
                <a:latin typeface="Times New Roman"/>
                <a:cs typeface="Times New Roman"/>
              </a:rPr>
              <a:t>s</a:t>
            </a:r>
            <a:r>
              <a:rPr sz="1200" i="1" spc="60" baseline="-24305" dirty="0">
                <a:latin typeface="Times New Roman"/>
                <a:cs typeface="Times New Roman"/>
              </a:rPr>
              <a:t>x	</a:t>
            </a:r>
            <a:r>
              <a:rPr sz="1350" spc="15" dirty="0">
                <a:latin typeface="Times New Roman"/>
                <a:cs typeface="Times New Roman"/>
              </a:rPr>
              <a:t>0	0	</a:t>
            </a:r>
            <a:r>
              <a:rPr sz="1350" spc="20" dirty="0">
                <a:latin typeface="Times New Roman"/>
                <a:cs typeface="Times New Roman"/>
              </a:rPr>
              <a:t>0</a:t>
            </a:r>
            <a:r>
              <a:rPr sz="2025" spc="30" baseline="-4115" dirty="0">
                <a:latin typeface="Symbol"/>
                <a:cs typeface="Symbol"/>
              </a:rPr>
              <a:t></a:t>
            </a:r>
            <a:endParaRPr sz="2025" baseline="-4115">
              <a:latin typeface="Symbol"/>
              <a:cs typeface="Symbol"/>
            </a:endParaRPr>
          </a:p>
          <a:p>
            <a:pPr marL="101600">
              <a:lnSpc>
                <a:spcPct val="100000"/>
              </a:lnSpc>
              <a:spcBef>
                <a:spcPts val="455"/>
              </a:spcBef>
              <a:tabLst>
                <a:tab pos="485775" algn="l"/>
                <a:tab pos="826135" algn="l"/>
                <a:tab pos="1195070" algn="l"/>
              </a:tabLst>
            </a:pPr>
            <a:r>
              <a:rPr sz="2025" spc="15" baseline="26748" dirty="0">
                <a:latin typeface="Symbol"/>
                <a:cs typeface="Symbol"/>
              </a:rPr>
              <a:t></a:t>
            </a:r>
            <a:r>
              <a:rPr sz="2025" spc="-135" baseline="26748" dirty="0">
                <a:latin typeface="Times New Roman"/>
                <a:cs typeface="Times New Roman"/>
              </a:rPr>
              <a:t> </a:t>
            </a:r>
            <a:r>
              <a:rPr sz="1350" spc="15" dirty="0">
                <a:latin typeface="Times New Roman"/>
                <a:cs typeface="Times New Roman"/>
              </a:rPr>
              <a:t>0	</a:t>
            </a:r>
            <a:r>
              <a:rPr sz="1350" i="1" spc="10" dirty="0">
                <a:latin typeface="Times New Roman"/>
                <a:cs typeface="Times New Roman"/>
              </a:rPr>
              <a:t>s	</a:t>
            </a:r>
            <a:r>
              <a:rPr sz="1350" spc="15" dirty="0">
                <a:latin typeface="Times New Roman"/>
                <a:cs typeface="Times New Roman"/>
              </a:rPr>
              <a:t>0	</a:t>
            </a:r>
            <a:r>
              <a:rPr sz="2025" spc="15" baseline="-28806" dirty="0">
                <a:latin typeface="Symbol"/>
                <a:cs typeface="Symbol"/>
              </a:rPr>
              <a:t></a:t>
            </a:r>
            <a:endParaRPr sz="2025" baseline="-28806">
              <a:latin typeface="Symbol"/>
              <a:cs typeface="Symbol"/>
            </a:endParaRPr>
          </a:p>
          <a:p>
            <a:pPr marL="101600">
              <a:lnSpc>
                <a:spcPct val="100000"/>
              </a:lnSpc>
              <a:spcBef>
                <a:spcPts val="455"/>
              </a:spcBef>
              <a:tabLst>
                <a:tab pos="513715" algn="l"/>
                <a:tab pos="802640" algn="l"/>
                <a:tab pos="1104900" algn="l"/>
              </a:tabLst>
            </a:pPr>
            <a:r>
              <a:rPr sz="2025" spc="15" baseline="2057" dirty="0">
                <a:latin typeface="Symbol"/>
                <a:cs typeface="Symbol"/>
              </a:rPr>
              <a:t></a:t>
            </a:r>
            <a:r>
              <a:rPr sz="2025" spc="-135" baseline="2057" dirty="0">
                <a:latin typeface="Times New Roman"/>
                <a:cs typeface="Times New Roman"/>
              </a:rPr>
              <a:t> </a:t>
            </a:r>
            <a:r>
              <a:rPr sz="1350" spc="15" dirty="0">
                <a:latin typeface="Times New Roman"/>
                <a:cs typeface="Times New Roman"/>
              </a:rPr>
              <a:t>0	0	</a:t>
            </a:r>
            <a:r>
              <a:rPr sz="1350" i="1" spc="35" dirty="0">
                <a:latin typeface="Times New Roman"/>
                <a:cs typeface="Times New Roman"/>
              </a:rPr>
              <a:t>s</a:t>
            </a:r>
            <a:r>
              <a:rPr sz="1200" i="1" spc="52" baseline="-24305" dirty="0">
                <a:latin typeface="Times New Roman"/>
                <a:cs typeface="Times New Roman"/>
              </a:rPr>
              <a:t>z	</a:t>
            </a:r>
            <a:r>
              <a:rPr sz="1350" spc="20" dirty="0">
                <a:latin typeface="Times New Roman"/>
                <a:cs typeface="Times New Roman"/>
              </a:rPr>
              <a:t>0</a:t>
            </a:r>
            <a:r>
              <a:rPr sz="2025" spc="30" baseline="2057" dirty="0">
                <a:latin typeface="Symbol"/>
                <a:cs typeface="Symbol"/>
              </a:rPr>
              <a:t></a:t>
            </a:r>
            <a:endParaRPr sz="2025" baseline="2057">
              <a:latin typeface="Symbol"/>
              <a:cs typeface="Symbol"/>
            </a:endParaRPr>
          </a:p>
          <a:p>
            <a:pPr marL="101600">
              <a:lnSpc>
                <a:spcPct val="100000"/>
              </a:lnSpc>
              <a:spcBef>
                <a:spcPts val="455"/>
              </a:spcBef>
              <a:tabLst>
                <a:tab pos="513715" algn="l"/>
                <a:tab pos="826135" algn="l"/>
              </a:tabLst>
            </a:pPr>
            <a:r>
              <a:rPr sz="2025" spc="15" baseline="32921" dirty="0">
                <a:latin typeface="Symbol"/>
                <a:cs typeface="Symbol"/>
              </a:rPr>
              <a:t></a:t>
            </a:r>
            <a:r>
              <a:rPr sz="2025" spc="-135" baseline="32921" dirty="0">
                <a:latin typeface="Times New Roman"/>
                <a:cs typeface="Times New Roman"/>
              </a:rPr>
              <a:t> </a:t>
            </a:r>
            <a:r>
              <a:rPr sz="1350" spc="15" dirty="0">
                <a:latin typeface="Times New Roman"/>
                <a:cs typeface="Times New Roman"/>
              </a:rPr>
              <a:t>0	0	0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63292" y="8945129"/>
            <a:ext cx="2310130" cy="313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0"/>
              </a:spcBef>
              <a:tabLst>
                <a:tab pos="410845" algn="l"/>
                <a:tab pos="696595" algn="l"/>
                <a:tab pos="946150" algn="l"/>
                <a:tab pos="1551305" algn="l"/>
                <a:tab pos="1809114" algn="l"/>
                <a:tab pos="2031364" algn="l"/>
              </a:tabLst>
            </a:pPr>
            <a:r>
              <a:rPr sz="1900" spc="-45" dirty="0">
                <a:latin typeface="Symbol"/>
                <a:cs typeface="Symbol"/>
              </a:rPr>
              <a:t></a:t>
            </a:r>
            <a:r>
              <a:rPr sz="1350" i="1" spc="-45" dirty="0">
                <a:latin typeface="Times New Roman"/>
                <a:cs typeface="Times New Roman"/>
              </a:rPr>
              <a:t>x</a:t>
            </a:r>
            <a:r>
              <a:rPr sz="1350" spc="-45" dirty="0">
                <a:latin typeface="Times New Roman"/>
                <a:cs typeface="Times New Roman"/>
              </a:rPr>
              <a:t>'	</a:t>
            </a:r>
            <a:r>
              <a:rPr sz="1350" i="1" spc="35" dirty="0">
                <a:latin typeface="Times New Roman"/>
                <a:cs typeface="Times New Roman"/>
              </a:rPr>
              <a:t>y</a:t>
            </a:r>
            <a:r>
              <a:rPr sz="1350" spc="35" dirty="0">
                <a:latin typeface="Times New Roman"/>
                <a:cs typeface="Times New Roman"/>
              </a:rPr>
              <a:t>'	</a:t>
            </a:r>
            <a:r>
              <a:rPr sz="1350" i="1" spc="40" dirty="0">
                <a:latin typeface="Times New Roman"/>
                <a:cs typeface="Times New Roman"/>
              </a:rPr>
              <a:t>z</a:t>
            </a:r>
            <a:r>
              <a:rPr sz="1350" spc="40" dirty="0">
                <a:latin typeface="Times New Roman"/>
                <a:cs typeface="Times New Roman"/>
              </a:rPr>
              <a:t>'	</a:t>
            </a:r>
            <a:r>
              <a:rPr sz="1350" spc="-25" dirty="0">
                <a:latin typeface="Times New Roman"/>
                <a:cs typeface="Times New Roman"/>
              </a:rPr>
              <a:t>1</a:t>
            </a:r>
            <a:r>
              <a:rPr sz="1900" spc="-25" dirty="0">
                <a:latin typeface="Symbol"/>
                <a:cs typeface="Symbol"/>
              </a:rPr>
              <a:t></a:t>
            </a:r>
            <a:r>
              <a:rPr sz="1350" spc="-25" dirty="0">
                <a:latin typeface="Symbol"/>
                <a:cs typeface="Symbol"/>
              </a:rPr>
              <a:t></a:t>
            </a:r>
            <a:r>
              <a:rPr sz="1350" spc="-75" dirty="0">
                <a:latin typeface="Times New Roman"/>
                <a:cs typeface="Times New Roman"/>
              </a:rPr>
              <a:t> </a:t>
            </a:r>
            <a:r>
              <a:rPr sz="1900" spc="-85" dirty="0">
                <a:latin typeface="Symbol"/>
                <a:cs typeface="Symbol"/>
              </a:rPr>
              <a:t></a:t>
            </a:r>
            <a:r>
              <a:rPr sz="1350" i="1" spc="-85" dirty="0">
                <a:latin typeface="Times New Roman"/>
                <a:cs typeface="Times New Roman"/>
              </a:rPr>
              <a:t>x	</a:t>
            </a:r>
            <a:r>
              <a:rPr sz="1350" i="1" spc="10" dirty="0">
                <a:latin typeface="Times New Roman"/>
                <a:cs typeface="Times New Roman"/>
              </a:rPr>
              <a:t>y	z	</a:t>
            </a:r>
            <a:r>
              <a:rPr sz="1350" spc="-114" dirty="0">
                <a:latin typeface="Times New Roman"/>
                <a:cs typeface="Times New Roman"/>
              </a:rPr>
              <a:t>1</a:t>
            </a:r>
            <a:r>
              <a:rPr sz="1900" spc="-114" dirty="0">
                <a:latin typeface="Symbol"/>
                <a:cs typeface="Symbol"/>
              </a:rPr>
              <a:t></a:t>
            </a:r>
            <a:r>
              <a:rPr sz="2025" spc="-172" baseline="14403" dirty="0">
                <a:latin typeface="Symbol"/>
                <a:cs typeface="Symbol"/>
              </a:rPr>
              <a:t></a:t>
            </a:r>
            <a:endParaRPr sz="2025" baseline="14403">
              <a:latin typeface="Symbol"/>
              <a:cs typeface="Symbo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27919" y="1000105"/>
            <a:ext cx="2809246" cy="25711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59778" y="8021101"/>
            <a:ext cx="204470" cy="0"/>
          </a:xfrm>
          <a:custGeom>
            <a:avLst/>
            <a:gdLst/>
            <a:ahLst/>
            <a:cxnLst/>
            <a:rect l="l" t="t" r="r" b="b"/>
            <a:pathLst>
              <a:path w="204470">
                <a:moveTo>
                  <a:pt x="0" y="0"/>
                </a:moveTo>
                <a:lnTo>
                  <a:pt x="204208" y="0"/>
                </a:lnTo>
              </a:path>
            </a:pathLst>
          </a:custGeom>
          <a:ln w="74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409749" y="7927006"/>
            <a:ext cx="93980" cy="3956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450"/>
              </a:lnSpc>
              <a:spcBef>
                <a:spcPts val="105"/>
              </a:spcBef>
            </a:pPr>
            <a:r>
              <a:rPr sz="1400" dirty="0">
                <a:latin typeface="Symbol"/>
                <a:cs typeface="Symbol"/>
              </a:rPr>
              <a:t></a:t>
            </a:r>
            <a:endParaRPr sz="1400">
              <a:latin typeface="Symbol"/>
              <a:cs typeface="Symbol"/>
            </a:endParaRPr>
          </a:p>
          <a:p>
            <a:pPr marL="12700">
              <a:lnSpc>
                <a:spcPts val="1450"/>
              </a:lnSpc>
            </a:pPr>
            <a:r>
              <a:rPr sz="1400" dirty="0">
                <a:latin typeface="Symbol"/>
                <a:cs typeface="Symbol"/>
              </a:rPr>
              <a:t>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82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338876" y="8058641"/>
            <a:ext cx="243204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800" i="1" spc="10" dirty="0">
                <a:latin typeface="Times New Roman"/>
                <a:cs typeface="Times New Roman"/>
              </a:rPr>
              <a:t>g</a:t>
            </a:r>
            <a:r>
              <a:rPr sz="800" i="1" spc="105" dirty="0">
                <a:latin typeface="Times New Roman"/>
                <a:cs typeface="Times New Roman"/>
              </a:rPr>
              <a:t> </a:t>
            </a:r>
            <a:r>
              <a:rPr sz="2100" baseline="-7936" dirty="0">
                <a:latin typeface="Symbol"/>
                <a:cs typeface="Symbol"/>
              </a:rPr>
              <a:t></a:t>
            </a:r>
            <a:endParaRPr sz="2100" baseline="-7936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36540" y="7927006"/>
            <a:ext cx="3454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100" i="1" baseline="-27777" dirty="0">
                <a:latin typeface="Times New Roman"/>
                <a:cs typeface="Times New Roman"/>
              </a:rPr>
              <a:t>S</a:t>
            </a:r>
            <a:r>
              <a:rPr sz="2100" i="1" spc="150" baseline="-27777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Symbol"/>
                <a:cs typeface="Symbol"/>
              </a:rPr>
              <a:t>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84349" y="7755832"/>
            <a:ext cx="23558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 spc="5" dirty="0">
                <a:latin typeface="Symbol"/>
                <a:cs typeface="Symbol"/>
              </a:rPr>
              <a:t></a:t>
            </a:r>
            <a:r>
              <a:rPr sz="2100" spc="7" baseline="-37698" dirty="0">
                <a:latin typeface="Times New Roman"/>
                <a:cs typeface="Times New Roman"/>
              </a:rPr>
              <a:t>0</a:t>
            </a:r>
            <a:endParaRPr sz="2100" baseline="-37698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80267" y="7242309"/>
            <a:ext cx="30162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100" baseline="-25793" dirty="0">
                <a:latin typeface="Times New Roman"/>
                <a:cs typeface="Times New Roman"/>
              </a:rPr>
              <a:t>0</a:t>
            </a:r>
            <a:r>
              <a:rPr sz="2100" spc="179" baseline="-25793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Symbol"/>
                <a:cs typeface="Symbol"/>
              </a:rPr>
              <a:t>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05665" y="7071136"/>
            <a:ext cx="25082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baseline="3968" dirty="0">
                <a:latin typeface="Times New Roman"/>
                <a:cs typeface="Times New Roman"/>
              </a:rPr>
              <a:t>0</a:t>
            </a:r>
            <a:r>
              <a:rPr sz="2100" spc="150" baseline="3968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Symbol"/>
                <a:cs typeface="Symbol"/>
              </a:rPr>
              <a:t>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384349" y="7004994"/>
            <a:ext cx="1210310" cy="1109345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361315">
              <a:lnSpc>
                <a:spcPct val="100000"/>
              </a:lnSpc>
              <a:spcBef>
                <a:spcPts val="525"/>
              </a:spcBef>
              <a:tabLst>
                <a:tab pos="615315" algn="l"/>
              </a:tabLst>
            </a:pPr>
            <a:r>
              <a:rPr sz="1400" dirty="0">
                <a:latin typeface="Times New Roman"/>
                <a:cs typeface="Times New Roman"/>
              </a:rPr>
              <a:t>0	0</a:t>
            </a:r>
            <a:endParaRPr sz="1400">
              <a:latin typeface="Times New Roman"/>
              <a:cs typeface="Times New Roman"/>
            </a:endParaRPr>
          </a:p>
          <a:p>
            <a:pPr marL="360045">
              <a:lnSpc>
                <a:spcPct val="100000"/>
              </a:lnSpc>
              <a:spcBef>
                <a:spcPts val="430"/>
              </a:spcBef>
              <a:tabLst>
                <a:tab pos="615315" algn="l"/>
                <a:tab pos="1090295" algn="l"/>
              </a:tabLst>
            </a:pPr>
            <a:r>
              <a:rPr sz="1400" dirty="0">
                <a:latin typeface="Times New Roman"/>
                <a:cs typeface="Times New Roman"/>
              </a:rPr>
              <a:t>1	0	</a:t>
            </a:r>
            <a:r>
              <a:rPr sz="2100" baseline="-27777" dirty="0">
                <a:latin typeface="Symbol"/>
                <a:cs typeface="Symbol"/>
              </a:rPr>
              <a:t></a:t>
            </a:r>
            <a:endParaRPr sz="2100" baseline="-27777">
              <a:latin typeface="Symbol"/>
              <a:cs typeface="Symbol"/>
            </a:endParaRPr>
          </a:p>
          <a:p>
            <a:pPr marL="38100">
              <a:lnSpc>
                <a:spcPct val="100000"/>
              </a:lnSpc>
              <a:spcBef>
                <a:spcPts val="430"/>
              </a:spcBef>
              <a:tabLst>
                <a:tab pos="361315" algn="l"/>
                <a:tab pos="614045" algn="l"/>
                <a:tab pos="933450" algn="l"/>
              </a:tabLst>
            </a:pPr>
            <a:r>
              <a:rPr sz="2100" spc="7" baseline="3968" dirty="0">
                <a:latin typeface="Symbol"/>
                <a:cs typeface="Symbol"/>
              </a:rPr>
              <a:t></a:t>
            </a:r>
            <a:r>
              <a:rPr sz="1400" spc="5" dirty="0">
                <a:latin typeface="Times New Roman"/>
                <a:cs typeface="Times New Roman"/>
              </a:rPr>
              <a:t>0	</a:t>
            </a:r>
            <a:r>
              <a:rPr sz="1400" dirty="0">
                <a:latin typeface="Times New Roman"/>
                <a:cs typeface="Times New Roman"/>
              </a:rPr>
              <a:t>0	1	0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2100" baseline="3968" dirty="0">
                <a:latin typeface="Symbol"/>
                <a:cs typeface="Symbol"/>
              </a:rPr>
              <a:t></a:t>
            </a:r>
            <a:endParaRPr sz="2100" baseline="3968">
              <a:latin typeface="Symbol"/>
              <a:cs typeface="Symbol"/>
            </a:endParaRPr>
          </a:p>
          <a:p>
            <a:pPr marL="361315">
              <a:lnSpc>
                <a:spcPct val="100000"/>
              </a:lnSpc>
              <a:spcBef>
                <a:spcPts val="525"/>
              </a:spcBef>
              <a:tabLst>
                <a:tab pos="615315" algn="l"/>
                <a:tab pos="932180" algn="l"/>
              </a:tabLst>
            </a:pPr>
            <a:r>
              <a:rPr sz="1400" dirty="0">
                <a:latin typeface="Times New Roman"/>
                <a:cs typeface="Times New Roman"/>
              </a:rPr>
              <a:t>0	0	</a:t>
            </a:r>
            <a:r>
              <a:rPr sz="2100" baseline="35714" dirty="0">
                <a:latin typeface="Times New Roman"/>
                <a:cs typeface="Times New Roman"/>
              </a:rPr>
              <a:t>1</a:t>
            </a:r>
            <a:r>
              <a:rPr sz="2100" spc="142" baseline="35714" dirty="0">
                <a:latin typeface="Times New Roman"/>
                <a:cs typeface="Times New Roman"/>
              </a:rPr>
              <a:t> </a:t>
            </a:r>
            <a:r>
              <a:rPr sz="2100" baseline="37698" dirty="0">
                <a:latin typeface="Symbol"/>
                <a:cs typeface="Symbol"/>
              </a:rPr>
              <a:t></a:t>
            </a:r>
            <a:endParaRPr sz="2100" baseline="37698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384349" y="7071137"/>
            <a:ext cx="235585" cy="4114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ts val="1515"/>
              </a:lnSpc>
              <a:spcBef>
                <a:spcPts val="105"/>
              </a:spcBef>
            </a:pPr>
            <a:r>
              <a:rPr sz="1400" dirty="0">
                <a:latin typeface="Symbol"/>
                <a:cs typeface="Symbol"/>
              </a:rPr>
              <a:t></a:t>
            </a:r>
            <a:r>
              <a:rPr sz="2100" baseline="3968" dirty="0">
                <a:latin typeface="Times New Roman"/>
                <a:cs typeface="Times New Roman"/>
              </a:rPr>
              <a:t>1</a:t>
            </a:r>
            <a:endParaRPr sz="2100" baseline="3968">
              <a:latin typeface="Times New Roman"/>
              <a:cs typeface="Times New Roman"/>
            </a:endParaRPr>
          </a:p>
          <a:p>
            <a:pPr marL="38100">
              <a:lnSpc>
                <a:spcPts val="1515"/>
              </a:lnSpc>
            </a:pPr>
            <a:r>
              <a:rPr sz="1400" spc="5" dirty="0">
                <a:latin typeface="Symbol"/>
                <a:cs typeface="Symbol"/>
              </a:rPr>
              <a:t></a:t>
            </a:r>
            <a:r>
              <a:rPr sz="2100" spc="7" baseline="-25793" dirty="0">
                <a:latin typeface="Times New Roman"/>
                <a:cs typeface="Times New Roman"/>
              </a:rPr>
              <a:t>0</a:t>
            </a:r>
            <a:endParaRPr sz="2100" baseline="-25793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258542" y="7480466"/>
            <a:ext cx="2308860" cy="3187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391795" algn="l"/>
                <a:tab pos="681990" algn="l"/>
                <a:tab pos="935990" algn="l"/>
                <a:tab pos="1551305" algn="l"/>
                <a:tab pos="1813560" algn="l"/>
                <a:tab pos="2039620" algn="l"/>
              </a:tabLst>
            </a:pPr>
            <a:r>
              <a:rPr sz="1900" spc="-50" dirty="0">
                <a:latin typeface="Symbol"/>
                <a:cs typeface="Symbol"/>
              </a:rPr>
              <a:t></a:t>
            </a:r>
            <a:r>
              <a:rPr sz="1400" i="1" spc="-50" dirty="0">
                <a:latin typeface="Times New Roman"/>
                <a:cs typeface="Times New Roman"/>
              </a:rPr>
              <a:t>x</a:t>
            </a:r>
            <a:r>
              <a:rPr sz="1400" spc="-50" dirty="0">
                <a:latin typeface="Times New Roman"/>
                <a:cs typeface="Times New Roman"/>
              </a:rPr>
              <a:t>'	</a:t>
            </a:r>
            <a:r>
              <a:rPr sz="1400" i="1" spc="25" dirty="0">
                <a:latin typeface="Times New Roman"/>
                <a:cs typeface="Times New Roman"/>
              </a:rPr>
              <a:t>y</a:t>
            </a:r>
            <a:r>
              <a:rPr sz="1400" spc="25" dirty="0">
                <a:latin typeface="Times New Roman"/>
                <a:cs typeface="Times New Roman"/>
              </a:rPr>
              <a:t>'	</a:t>
            </a:r>
            <a:r>
              <a:rPr sz="1400" i="1" spc="30" dirty="0">
                <a:latin typeface="Times New Roman"/>
                <a:cs typeface="Times New Roman"/>
              </a:rPr>
              <a:t>z</a:t>
            </a:r>
            <a:r>
              <a:rPr sz="1400" spc="30" dirty="0">
                <a:latin typeface="Times New Roman"/>
                <a:cs typeface="Times New Roman"/>
              </a:rPr>
              <a:t>'	</a:t>
            </a:r>
            <a:r>
              <a:rPr sz="1400" spc="-35" dirty="0">
                <a:latin typeface="Times New Roman"/>
                <a:cs typeface="Times New Roman"/>
              </a:rPr>
              <a:t>1</a:t>
            </a:r>
            <a:r>
              <a:rPr sz="1900" spc="-35" dirty="0">
                <a:latin typeface="Symbol"/>
                <a:cs typeface="Symbol"/>
              </a:rPr>
              <a:t></a:t>
            </a:r>
            <a:r>
              <a:rPr sz="1400" spc="-35" dirty="0">
                <a:latin typeface="Symbol"/>
                <a:cs typeface="Symbol"/>
              </a:rPr>
              <a:t></a:t>
            </a:r>
            <a:r>
              <a:rPr sz="1400" spc="-85" dirty="0">
                <a:latin typeface="Times New Roman"/>
                <a:cs typeface="Times New Roman"/>
              </a:rPr>
              <a:t> </a:t>
            </a:r>
            <a:r>
              <a:rPr sz="1900" spc="-90" dirty="0">
                <a:latin typeface="Symbol"/>
                <a:cs typeface="Symbol"/>
              </a:rPr>
              <a:t></a:t>
            </a:r>
            <a:r>
              <a:rPr sz="1400" i="1" spc="-90" dirty="0">
                <a:latin typeface="Times New Roman"/>
                <a:cs typeface="Times New Roman"/>
              </a:rPr>
              <a:t>x	</a:t>
            </a:r>
            <a:r>
              <a:rPr sz="1400" i="1" dirty="0">
                <a:latin typeface="Times New Roman"/>
                <a:cs typeface="Times New Roman"/>
              </a:rPr>
              <a:t>y	z	</a:t>
            </a:r>
            <a:r>
              <a:rPr sz="1400" spc="-125" dirty="0">
                <a:latin typeface="Times New Roman"/>
                <a:cs typeface="Times New Roman"/>
              </a:rPr>
              <a:t>1</a:t>
            </a:r>
            <a:r>
              <a:rPr sz="1900" spc="-125" dirty="0">
                <a:latin typeface="Symbol"/>
                <a:cs typeface="Symbol"/>
              </a:rPr>
              <a:t></a:t>
            </a:r>
            <a:r>
              <a:rPr sz="2100" spc="-187" baseline="41666" dirty="0">
                <a:latin typeface="Symbol"/>
                <a:cs typeface="Symbol"/>
              </a:rPr>
              <a:t></a:t>
            </a:r>
            <a:endParaRPr sz="2100" baseline="41666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400" y="736611"/>
            <a:ext cx="580771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431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Operasi transformasi </a:t>
            </a:r>
            <a:r>
              <a:rPr sz="1200" i="1" spc="-5" dirty="0">
                <a:latin typeface="Times New Roman"/>
                <a:cs typeface="Times New Roman"/>
              </a:rPr>
              <a:t>scaling </a:t>
            </a:r>
            <a:r>
              <a:rPr sz="1200" dirty="0">
                <a:latin typeface="Times New Roman"/>
                <a:cs typeface="Times New Roman"/>
              </a:rPr>
              <a:t>pada </a:t>
            </a:r>
            <a:r>
              <a:rPr sz="1200" spc="-5" dirty="0">
                <a:latin typeface="Times New Roman"/>
                <a:cs typeface="Times New Roman"/>
              </a:rPr>
              <a:t>elemen matriksnya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spc="-5" dirty="0">
                <a:latin typeface="Times New Roman"/>
                <a:cs typeface="Times New Roman"/>
              </a:rPr>
              <a:t>operasi perkalian sebagia  </a:t>
            </a:r>
            <a:r>
              <a:rPr sz="1200" dirty="0">
                <a:latin typeface="Times New Roman"/>
                <a:cs typeface="Times New Roman"/>
              </a:rPr>
              <a:t>berikut.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00" dirty="0">
              <a:latin typeface="Times New Roman"/>
              <a:cs typeface="Times New Roman"/>
            </a:endParaRPr>
          </a:p>
          <a:p>
            <a:pPr marR="8890" algn="ctr">
              <a:lnSpc>
                <a:spcPct val="100000"/>
              </a:lnSpc>
              <a:spcBef>
                <a:spcPts val="5"/>
              </a:spcBef>
              <a:tabLst>
                <a:tab pos="1004569" algn="l"/>
                <a:tab pos="2024380" algn="l"/>
              </a:tabLst>
            </a:pPr>
            <a:r>
              <a:rPr sz="1700" i="1" spc="10" dirty="0">
                <a:latin typeface="Times New Roman"/>
                <a:cs typeface="Times New Roman"/>
              </a:rPr>
              <a:t>x</a:t>
            </a:r>
            <a:r>
              <a:rPr sz="1700" spc="10" dirty="0">
                <a:latin typeface="Times New Roman"/>
                <a:cs typeface="Times New Roman"/>
              </a:rPr>
              <a:t>'</a:t>
            </a:r>
            <a:r>
              <a:rPr sz="1700" spc="-254" dirty="0">
                <a:latin typeface="Times New Roman"/>
                <a:cs typeface="Times New Roman"/>
              </a:rPr>
              <a:t> </a:t>
            </a:r>
            <a:r>
              <a:rPr sz="1700" spc="-20" dirty="0">
                <a:latin typeface="Symbol"/>
                <a:cs typeface="Symbol"/>
              </a:rPr>
              <a:t></a:t>
            </a:r>
            <a:r>
              <a:rPr sz="1700" spc="40" dirty="0">
                <a:latin typeface="Times New Roman"/>
                <a:cs typeface="Times New Roman"/>
              </a:rPr>
              <a:t> </a:t>
            </a:r>
            <a:r>
              <a:rPr sz="1700" i="1" spc="-15" dirty="0">
                <a:latin typeface="Times New Roman"/>
                <a:cs typeface="Times New Roman"/>
              </a:rPr>
              <a:t>x</a:t>
            </a:r>
            <a:r>
              <a:rPr sz="1700" i="1" spc="-204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Symbol"/>
                <a:cs typeface="Symbol"/>
              </a:rPr>
              <a:t></a:t>
            </a:r>
            <a:r>
              <a:rPr sz="1700" spc="-185" dirty="0">
                <a:latin typeface="Times New Roman"/>
                <a:cs typeface="Times New Roman"/>
              </a:rPr>
              <a:t> </a:t>
            </a:r>
            <a:r>
              <a:rPr sz="1700" i="1" spc="20" dirty="0">
                <a:latin typeface="Times New Roman"/>
                <a:cs typeface="Times New Roman"/>
              </a:rPr>
              <a:t>s</a:t>
            </a:r>
            <a:r>
              <a:rPr sz="1500" i="1" spc="30" baseline="-25000" dirty="0">
                <a:latin typeface="Times New Roman"/>
                <a:cs typeface="Times New Roman"/>
              </a:rPr>
              <a:t>x</a:t>
            </a:r>
            <a:r>
              <a:rPr sz="1500" i="1" spc="172" baseline="-25000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,	</a:t>
            </a:r>
            <a:r>
              <a:rPr sz="1700" i="1" spc="20" dirty="0">
                <a:latin typeface="Times New Roman"/>
                <a:cs typeface="Times New Roman"/>
              </a:rPr>
              <a:t>y</a:t>
            </a:r>
            <a:r>
              <a:rPr sz="1700" spc="20" dirty="0">
                <a:latin typeface="Times New Roman"/>
                <a:cs typeface="Times New Roman"/>
              </a:rPr>
              <a:t>'</a:t>
            </a:r>
            <a:r>
              <a:rPr sz="1700" spc="-260" dirty="0">
                <a:latin typeface="Times New Roman"/>
                <a:cs typeface="Times New Roman"/>
              </a:rPr>
              <a:t> </a:t>
            </a:r>
            <a:r>
              <a:rPr sz="1700" spc="-20" dirty="0">
                <a:latin typeface="Symbol"/>
                <a:cs typeface="Symbol"/>
              </a:rPr>
              <a:t></a:t>
            </a:r>
            <a:r>
              <a:rPr sz="1700" spc="125" dirty="0">
                <a:latin typeface="Times New Roman"/>
                <a:cs typeface="Times New Roman"/>
              </a:rPr>
              <a:t> </a:t>
            </a:r>
            <a:r>
              <a:rPr sz="1700" i="1" spc="-15" dirty="0">
                <a:latin typeface="Times New Roman"/>
                <a:cs typeface="Times New Roman"/>
              </a:rPr>
              <a:t>y</a:t>
            </a:r>
            <a:r>
              <a:rPr sz="1700" i="1" spc="-175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Symbol"/>
                <a:cs typeface="Symbol"/>
              </a:rPr>
              <a:t></a:t>
            </a:r>
            <a:r>
              <a:rPr sz="1700" spc="-190" dirty="0">
                <a:latin typeface="Times New Roman"/>
                <a:cs typeface="Times New Roman"/>
              </a:rPr>
              <a:t> </a:t>
            </a:r>
            <a:r>
              <a:rPr sz="1700" i="1" spc="40" dirty="0">
                <a:latin typeface="Times New Roman"/>
                <a:cs typeface="Times New Roman"/>
              </a:rPr>
              <a:t>s</a:t>
            </a:r>
            <a:r>
              <a:rPr sz="1500" i="1" spc="60" baseline="-25000" dirty="0">
                <a:latin typeface="Times New Roman"/>
                <a:cs typeface="Times New Roman"/>
              </a:rPr>
              <a:t>y</a:t>
            </a:r>
            <a:r>
              <a:rPr sz="1500" i="1" spc="209" baseline="-25000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,	</a:t>
            </a:r>
            <a:r>
              <a:rPr sz="1700" i="1" spc="30" dirty="0">
                <a:latin typeface="Times New Roman"/>
                <a:cs typeface="Times New Roman"/>
              </a:rPr>
              <a:t>z</a:t>
            </a:r>
            <a:r>
              <a:rPr sz="1700" spc="30" dirty="0">
                <a:latin typeface="Times New Roman"/>
                <a:cs typeface="Times New Roman"/>
              </a:rPr>
              <a:t>'</a:t>
            </a:r>
            <a:r>
              <a:rPr sz="1700" spc="-260" dirty="0">
                <a:latin typeface="Times New Roman"/>
                <a:cs typeface="Times New Roman"/>
              </a:rPr>
              <a:t> </a:t>
            </a:r>
            <a:r>
              <a:rPr sz="1700" spc="-20" dirty="0">
                <a:latin typeface="Symbol"/>
                <a:cs typeface="Symbol"/>
              </a:rPr>
              <a:t></a:t>
            </a:r>
            <a:r>
              <a:rPr sz="1700" spc="35" dirty="0">
                <a:latin typeface="Times New Roman"/>
                <a:cs typeface="Times New Roman"/>
              </a:rPr>
              <a:t> </a:t>
            </a:r>
            <a:r>
              <a:rPr sz="1700" i="1" spc="-15" dirty="0">
                <a:latin typeface="Times New Roman"/>
                <a:cs typeface="Times New Roman"/>
              </a:rPr>
              <a:t>z</a:t>
            </a:r>
            <a:r>
              <a:rPr sz="1700" i="1" spc="-165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Symbol"/>
                <a:cs typeface="Symbol"/>
              </a:rPr>
              <a:t></a:t>
            </a:r>
            <a:r>
              <a:rPr sz="1700" spc="-190" dirty="0">
                <a:latin typeface="Times New Roman"/>
                <a:cs typeface="Times New Roman"/>
              </a:rPr>
              <a:t> </a:t>
            </a:r>
            <a:r>
              <a:rPr sz="1700" i="1" spc="20" dirty="0">
                <a:latin typeface="Times New Roman"/>
                <a:cs typeface="Times New Roman"/>
              </a:rPr>
              <a:t>s</a:t>
            </a:r>
            <a:r>
              <a:rPr sz="1500" i="1" spc="30" baseline="-25000" dirty="0">
                <a:latin typeface="Times New Roman"/>
                <a:cs typeface="Times New Roman"/>
              </a:rPr>
              <a:t>z</a:t>
            </a:r>
            <a:endParaRPr sz="1500" baseline="-250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10839" y="4889500"/>
            <a:ext cx="173736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Times New Roman"/>
                <a:cs typeface="Times New Roman"/>
              </a:rPr>
              <a:t>Gambar 6.3 Skala </a:t>
            </a:r>
            <a:r>
              <a:rPr sz="1100" b="1" dirty="0">
                <a:latin typeface="Times New Roman"/>
                <a:cs typeface="Times New Roman"/>
              </a:rPr>
              <a:t>3</a:t>
            </a:r>
            <a:r>
              <a:rPr sz="1100" b="1" spc="-45" dirty="0">
                <a:latin typeface="Times New Roman"/>
                <a:cs typeface="Times New Roman"/>
              </a:rPr>
              <a:t> </a:t>
            </a:r>
            <a:r>
              <a:rPr sz="1100" b="1" spc="-5" dirty="0">
                <a:latin typeface="Times New Roman"/>
                <a:cs typeface="Times New Roman"/>
              </a:rPr>
              <a:t>Dimensi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700" y="5440629"/>
            <a:ext cx="5759450" cy="1059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Rotasi</a:t>
            </a:r>
            <a:endParaRPr sz="1200" dirty="0">
              <a:latin typeface="Times New Roman"/>
              <a:cs typeface="Times New Roman"/>
            </a:endParaRPr>
          </a:p>
          <a:p>
            <a:pPr marL="373380">
              <a:lnSpc>
                <a:spcPct val="100000"/>
              </a:lnSpc>
              <a:spcBef>
                <a:spcPts val="1120"/>
              </a:spcBef>
            </a:pPr>
            <a:r>
              <a:rPr sz="1200" spc="-5" dirty="0">
                <a:latin typeface="Times New Roman"/>
                <a:cs typeface="Times New Roman"/>
              </a:rPr>
              <a:t>Berbeda dengan </a:t>
            </a:r>
            <a:r>
              <a:rPr sz="1200" dirty="0">
                <a:latin typeface="Times New Roman"/>
                <a:cs typeface="Times New Roman"/>
              </a:rPr>
              <a:t>transformasi rotasi </a:t>
            </a:r>
            <a:r>
              <a:rPr sz="1200" spc="-5" dirty="0">
                <a:latin typeface="Times New Roman"/>
                <a:cs typeface="Times New Roman"/>
              </a:rPr>
              <a:t>2D </a:t>
            </a:r>
            <a:r>
              <a:rPr sz="1200" dirty="0">
                <a:latin typeface="Times New Roman"/>
                <a:cs typeface="Times New Roman"/>
              </a:rPr>
              <a:t>dimana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menjadi </a:t>
            </a:r>
            <a:r>
              <a:rPr sz="1200" spc="-5" dirty="0">
                <a:latin typeface="Times New Roman"/>
                <a:cs typeface="Times New Roman"/>
              </a:rPr>
              <a:t>sumbu </a:t>
            </a:r>
            <a:r>
              <a:rPr sz="1200" dirty="0">
                <a:latin typeface="Times New Roman"/>
                <a:cs typeface="Times New Roman"/>
              </a:rPr>
              <a:t>adalah sebuah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titik</a:t>
            </a: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1200" dirty="0">
                <a:latin typeface="Times New Roman"/>
                <a:cs typeface="Times New Roman"/>
              </a:rPr>
              <a:t>, dalam </a:t>
            </a:r>
            <a:r>
              <a:rPr sz="1200" spc="-5" dirty="0">
                <a:latin typeface="Times New Roman"/>
                <a:cs typeface="Times New Roman"/>
              </a:rPr>
              <a:t>transformasi 3D,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menjadi </a:t>
            </a:r>
            <a:r>
              <a:rPr sz="1200" spc="-5" dirty="0">
                <a:latin typeface="Times New Roman"/>
                <a:cs typeface="Times New Roman"/>
              </a:rPr>
              <a:t>sumbu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spc="-5" dirty="0">
                <a:latin typeface="Times New Roman"/>
                <a:cs typeface="Times New Roman"/>
              </a:rPr>
              <a:t>garis </a:t>
            </a:r>
            <a:r>
              <a:rPr sz="1200" dirty="0">
                <a:latin typeface="Times New Roman"/>
                <a:cs typeface="Times New Roman"/>
              </a:rPr>
              <a:t>atau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sumbu.</a:t>
            </a:r>
            <a:endParaRPr sz="1200" dirty="0">
              <a:latin typeface="Times New Roman"/>
              <a:cs typeface="Times New Roman"/>
            </a:endParaRPr>
          </a:p>
          <a:p>
            <a:pPr marL="372745">
              <a:lnSpc>
                <a:spcPct val="100000"/>
              </a:lnSpc>
              <a:spcBef>
                <a:spcPts val="620"/>
              </a:spcBef>
            </a:pPr>
            <a:r>
              <a:rPr sz="1200" spc="-5" dirty="0">
                <a:latin typeface="Times New Roman"/>
                <a:cs typeface="Times New Roman"/>
              </a:rPr>
              <a:t>Formula </a:t>
            </a:r>
            <a:r>
              <a:rPr sz="1200" dirty="0">
                <a:latin typeface="Times New Roman"/>
                <a:cs typeface="Times New Roman"/>
              </a:rPr>
              <a:t>untuk rotasi </a:t>
            </a:r>
            <a:r>
              <a:rPr sz="1200" spc="-5" dirty="0">
                <a:latin typeface="Times New Roman"/>
                <a:cs typeface="Times New Roman"/>
              </a:rPr>
              <a:t>dapat </a:t>
            </a:r>
            <a:r>
              <a:rPr sz="1200" dirty="0">
                <a:latin typeface="Times New Roman"/>
                <a:cs typeface="Times New Roman"/>
              </a:rPr>
              <a:t>dilihat </a:t>
            </a:r>
            <a:r>
              <a:rPr sz="1200" spc="-5" dirty="0">
                <a:latin typeface="Times New Roman"/>
                <a:cs typeface="Times New Roman"/>
              </a:rPr>
              <a:t>pada tabel </a:t>
            </a:r>
            <a:r>
              <a:rPr sz="1200" dirty="0">
                <a:latin typeface="Times New Roman"/>
                <a:cs typeface="Times New Roman"/>
              </a:rPr>
              <a:t>di bawah ini.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887979" y="9525000"/>
            <a:ext cx="178308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Times New Roman"/>
                <a:cs typeface="Times New Roman"/>
              </a:rPr>
              <a:t>Gambar 6.4 Rotasi </a:t>
            </a:r>
            <a:r>
              <a:rPr sz="1100" b="1" dirty="0">
                <a:latin typeface="Times New Roman"/>
                <a:cs typeface="Times New Roman"/>
              </a:rPr>
              <a:t>3</a:t>
            </a:r>
            <a:r>
              <a:rPr sz="1100" b="1" spc="-45" dirty="0">
                <a:latin typeface="Times New Roman"/>
                <a:cs typeface="Times New Roman"/>
              </a:rPr>
              <a:t> </a:t>
            </a:r>
            <a:r>
              <a:rPr sz="1100" b="1" spc="-5" dirty="0">
                <a:latin typeface="Times New Roman"/>
                <a:cs typeface="Times New Roman"/>
              </a:rPr>
              <a:t>Dimensi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63269" y="2203931"/>
            <a:ext cx="2434406" cy="23645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29797" y="6652298"/>
            <a:ext cx="5345458" cy="25696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83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09190" y="810209"/>
            <a:ext cx="4653280" cy="8134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43800"/>
              </a:lnSpc>
              <a:spcBef>
                <a:spcPts val="90"/>
              </a:spcBef>
            </a:pPr>
            <a:r>
              <a:rPr sz="1200" b="1" spc="-5" dirty="0">
                <a:latin typeface="Times New Roman"/>
                <a:cs typeface="Times New Roman"/>
              </a:rPr>
              <a:t>Ivan Sutherland</a:t>
            </a:r>
            <a:r>
              <a:rPr sz="1200" spc="-5" dirty="0">
                <a:latin typeface="Times New Roman"/>
                <a:cs typeface="Times New Roman"/>
              </a:rPr>
              <a:t>. </a:t>
            </a:r>
            <a:r>
              <a:rPr sz="1200" dirty="0">
                <a:latin typeface="Times New Roman"/>
                <a:cs typeface="Times New Roman"/>
              </a:rPr>
              <a:t>Seorang </a:t>
            </a:r>
            <a:r>
              <a:rPr sz="1200" spc="-5" dirty="0">
                <a:latin typeface="Times New Roman"/>
                <a:cs typeface="Times New Roman"/>
              </a:rPr>
              <a:t>mahasiswaMIT </a:t>
            </a:r>
            <a:r>
              <a:rPr sz="1200" dirty="0">
                <a:latin typeface="Times New Roman"/>
                <a:cs typeface="Times New Roman"/>
              </a:rPr>
              <a:t>pada tahun 1961 </a:t>
            </a:r>
            <a:r>
              <a:rPr sz="1200" spc="-5" dirty="0">
                <a:latin typeface="Times New Roman"/>
                <a:cs typeface="Times New Roman"/>
              </a:rPr>
              <a:t>menciptakan  program </a:t>
            </a:r>
            <a:r>
              <a:rPr sz="1200" dirty="0">
                <a:latin typeface="Times New Roman"/>
                <a:cs typeface="Times New Roman"/>
              </a:rPr>
              <a:t>komputer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disebut Sketchpad. </a:t>
            </a: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bantuan </a:t>
            </a:r>
            <a:r>
              <a:rPr sz="1200" spc="-5" dirty="0">
                <a:latin typeface="Times New Roman"/>
                <a:cs typeface="Times New Roman"/>
              </a:rPr>
              <a:t>light </a:t>
            </a:r>
            <a:r>
              <a:rPr sz="1200" dirty="0">
                <a:latin typeface="Times New Roman"/>
                <a:cs typeface="Times New Roman"/>
              </a:rPr>
              <a:t>pen  </a:t>
            </a:r>
            <a:r>
              <a:rPr sz="1200" spc="-5" dirty="0">
                <a:latin typeface="Times New Roman"/>
                <a:cs typeface="Times New Roman"/>
              </a:rPr>
              <a:t>seseorang </a:t>
            </a:r>
            <a:r>
              <a:rPr sz="1200" dirty="0">
                <a:latin typeface="Times New Roman"/>
                <a:cs typeface="Times New Roman"/>
              </a:rPr>
              <a:t>dapat </a:t>
            </a:r>
            <a:r>
              <a:rPr sz="1200" spc="-5" dirty="0">
                <a:latin typeface="Times New Roman"/>
                <a:cs typeface="Times New Roman"/>
              </a:rPr>
              <a:t>menggambar bangun </a:t>
            </a:r>
            <a:r>
              <a:rPr sz="1200" dirty="0">
                <a:latin typeface="Times New Roman"/>
                <a:cs typeface="Times New Roman"/>
              </a:rPr>
              <a:t>sederhana pada </a:t>
            </a:r>
            <a:r>
              <a:rPr sz="1200" spc="-5" dirty="0">
                <a:latin typeface="Times New Roman"/>
                <a:cs typeface="Times New Roman"/>
              </a:rPr>
              <a:t>layar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komputer.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547" y="2291079"/>
            <a:ext cx="5761990" cy="47859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19200" marR="8890" indent="38100" algn="just">
              <a:lnSpc>
                <a:spcPct val="143500"/>
              </a:lnSpc>
              <a:spcBef>
                <a:spcPts val="95"/>
              </a:spcBef>
            </a:pPr>
            <a:r>
              <a:rPr sz="1200" b="1" spc="-5" dirty="0">
                <a:latin typeface="Times New Roman"/>
                <a:cs typeface="Times New Roman"/>
              </a:rPr>
              <a:t>Steve Russell</a:t>
            </a:r>
            <a:r>
              <a:rPr sz="1200" spc="-5" dirty="0">
                <a:latin typeface="Times New Roman"/>
                <a:cs typeface="Times New Roman"/>
              </a:rPr>
              <a:t>. </a:t>
            </a:r>
            <a:r>
              <a:rPr sz="1200" spc="-10" dirty="0">
                <a:latin typeface="Times New Roman"/>
                <a:cs typeface="Times New Roman"/>
              </a:rPr>
              <a:t>Di </a:t>
            </a:r>
            <a:r>
              <a:rPr sz="1200" dirty="0">
                <a:latin typeface="Times New Roman"/>
                <a:cs typeface="Times New Roman"/>
              </a:rPr>
              <a:t>tahun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sama </a:t>
            </a:r>
            <a:r>
              <a:rPr sz="1200" spc="-5" dirty="0">
                <a:latin typeface="Times New Roman"/>
                <a:cs typeface="Times New Roman"/>
              </a:rPr>
              <a:t>menciptakan video game </a:t>
            </a:r>
            <a:r>
              <a:rPr sz="1200" dirty="0">
                <a:latin typeface="Times New Roman"/>
                <a:cs typeface="Times New Roman"/>
              </a:rPr>
              <a:t>pertama  yang disebut Spacewar. </a:t>
            </a:r>
            <a:r>
              <a:rPr sz="1200" spc="-5" dirty="0">
                <a:latin typeface="Times New Roman"/>
                <a:cs typeface="Times New Roman"/>
              </a:rPr>
              <a:t>Program </a:t>
            </a:r>
            <a:r>
              <a:rPr sz="1200" dirty="0">
                <a:latin typeface="Times New Roman"/>
                <a:cs typeface="Times New Roman"/>
              </a:rPr>
              <a:t>ini </a:t>
            </a:r>
            <a:r>
              <a:rPr sz="1200" spc="-5" dirty="0">
                <a:latin typeface="Times New Roman"/>
                <a:cs typeface="Times New Roman"/>
              </a:rPr>
              <a:t>dijalankan </a:t>
            </a:r>
            <a:r>
              <a:rPr sz="1200" dirty="0">
                <a:latin typeface="Times New Roman"/>
                <a:cs typeface="Times New Roman"/>
              </a:rPr>
              <a:t>pada mesin </a:t>
            </a:r>
            <a:r>
              <a:rPr sz="1200" spc="-10" dirty="0">
                <a:latin typeface="Times New Roman"/>
                <a:cs typeface="Times New Roman"/>
              </a:rPr>
              <a:t>DEC-PDP-1,  </a:t>
            </a:r>
            <a:r>
              <a:rPr sz="1200" dirty="0">
                <a:latin typeface="Times New Roman"/>
                <a:cs typeface="Times New Roman"/>
              </a:rPr>
              <a:t>dan </a:t>
            </a:r>
            <a:r>
              <a:rPr sz="1200" spc="-5" dirty="0">
                <a:latin typeface="Times New Roman"/>
                <a:cs typeface="Times New Roman"/>
              </a:rPr>
              <a:t>sekaligus menjadi program </a:t>
            </a:r>
            <a:r>
              <a:rPr sz="1200" spc="-10" dirty="0">
                <a:latin typeface="Times New Roman"/>
                <a:cs typeface="Times New Roman"/>
              </a:rPr>
              <a:t>uji </a:t>
            </a:r>
            <a:r>
              <a:rPr sz="1200" spc="-20" dirty="0">
                <a:latin typeface="Times New Roman"/>
                <a:cs typeface="Times New Roman"/>
              </a:rPr>
              <a:t>bagi</a:t>
            </a:r>
            <a:r>
              <a:rPr sz="1200" spc="2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setiap </a:t>
            </a:r>
            <a:r>
              <a:rPr sz="1200" spc="-5" dirty="0">
                <a:latin typeface="Times New Roman"/>
                <a:cs typeface="Times New Roman"/>
              </a:rPr>
              <a:t>komputer DEC yang  </a:t>
            </a:r>
            <a:r>
              <a:rPr sz="1200" dirty="0">
                <a:latin typeface="Times New Roman"/>
                <a:cs typeface="Times New Roman"/>
              </a:rPr>
              <a:t>dipasarkan.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1137920" marR="5080" indent="38100" algn="just">
              <a:lnSpc>
                <a:spcPct val="143600"/>
              </a:lnSpc>
              <a:spcBef>
                <a:spcPts val="894"/>
              </a:spcBef>
            </a:pPr>
            <a:r>
              <a:rPr sz="1200" b="1" dirty="0">
                <a:latin typeface="Times New Roman"/>
                <a:cs typeface="Times New Roman"/>
              </a:rPr>
              <a:t>E. E. </a:t>
            </a:r>
            <a:r>
              <a:rPr sz="1200" b="1" spc="-5" dirty="0">
                <a:latin typeface="Times New Roman"/>
                <a:cs typeface="Times New Roman"/>
              </a:rPr>
              <a:t>Zajac</a:t>
            </a:r>
            <a:r>
              <a:rPr sz="1200" spc="-5" dirty="0">
                <a:latin typeface="Times New Roman"/>
                <a:cs typeface="Times New Roman"/>
              </a:rPr>
              <a:t>. </a:t>
            </a:r>
            <a:r>
              <a:rPr sz="1200" dirty="0">
                <a:latin typeface="Times New Roman"/>
                <a:cs typeface="Times New Roman"/>
              </a:rPr>
              <a:t>Seorang ilmuwan dari </a:t>
            </a:r>
            <a:r>
              <a:rPr sz="1200" spc="-5" dirty="0">
                <a:latin typeface="Times New Roman"/>
                <a:cs typeface="Times New Roman"/>
              </a:rPr>
              <a:t>Bell </a:t>
            </a:r>
            <a:r>
              <a:rPr sz="1200" dirty="0">
                <a:latin typeface="Times New Roman"/>
                <a:cs typeface="Times New Roman"/>
              </a:rPr>
              <a:t>Telephone </a:t>
            </a:r>
            <a:r>
              <a:rPr sz="1200" spc="-10" dirty="0">
                <a:latin typeface="Times New Roman"/>
                <a:cs typeface="Times New Roman"/>
              </a:rPr>
              <a:t>Laboratory, </a:t>
            </a:r>
            <a:r>
              <a:rPr sz="1200" dirty="0">
                <a:latin typeface="Times New Roman"/>
                <a:cs typeface="Times New Roman"/>
              </a:rPr>
              <a:t>tahun  1963, </a:t>
            </a:r>
            <a:r>
              <a:rPr sz="1200" spc="-5" dirty="0">
                <a:latin typeface="Times New Roman"/>
                <a:cs typeface="Times New Roman"/>
              </a:rPr>
              <a:t>menciptakan sebuah film </a:t>
            </a:r>
            <a:r>
              <a:rPr sz="1200" spc="-10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mensimulasikan </a:t>
            </a:r>
            <a:r>
              <a:rPr sz="1200" spc="-5" dirty="0">
                <a:latin typeface="Times New Roman"/>
                <a:cs typeface="Times New Roman"/>
              </a:rPr>
              <a:t>gerakan-gerakan  satelit pada </a:t>
            </a:r>
            <a:r>
              <a:rPr sz="1200" dirty="0">
                <a:latin typeface="Times New Roman"/>
                <a:cs typeface="Times New Roman"/>
              </a:rPr>
              <a:t>saat </a:t>
            </a:r>
            <a:r>
              <a:rPr sz="1200" spc="-5" dirty="0">
                <a:latin typeface="Times New Roman"/>
                <a:cs typeface="Times New Roman"/>
              </a:rPr>
              <a:t>mengorbit bumi. </a:t>
            </a:r>
            <a:r>
              <a:rPr sz="1200" spc="-10" dirty="0">
                <a:latin typeface="Times New Roman"/>
                <a:cs typeface="Times New Roman"/>
              </a:rPr>
              <a:t>Animasinya </a:t>
            </a:r>
            <a:r>
              <a:rPr sz="1200" dirty="0">
                <a:latin typeface="Times New Roman"/>
                <a:cs typeface="Times New Roman"/>
              </a:rPr>
              <a:t>dilakukan </a:t>
            </a:r>
            <a:r>
              <a:rPr sz="1200" spc="-5" dirty="0">
                <a:latin typeface="Times New Roman"/>
                <a:cs typeface="Times New Roman"/>
              </a:rPr>
              <a:t>menggunakan  </a:t>
            </a:r>
            <a:r>
              <a:rPr sz="1200" dirty="0">
                <a:latin typeface="Times New Roman"/>
                <a:cs typeface="Times New Roman"/>
              </a:rPr>
              <a:t>komputer </a:t>
            </a:r>
            <a:r>
              <a:rPr sz="1200" spc="-5" dirty="0">
                <a:latin typeface="Times New Roman"/>
                <a:cs typeface="Times New Roman"/>
              </a:rPr>
              <a:t>mainframe </a:t>
            </a:r>
            <a:r>
              <a:rPr sz="1200" spc="-10" dirty="0">
                <a:latin typeface="Times New Roman"/>
                <a:cs typeface="Times New Roman"/>
              </a:rPr>
              <a:t>IBM </a:t>
            </a:r>
            <a:r>
              <a:rPr sz="1200" dirty="0">
                <a:latin typeface="Times New Roman"/>
                <a:cs typeface="Times New Roman"/>
              </a:rPr>
              <a:t>7090. </a:t>
            </a:r>
            <a:r>
              <a:rPr sz="1200" spc="-5" dirty="0">
                <a:latin typeface="Times New Roman"/>
                <a:cs typeface="Times New Roman"/>
              </a:rPr>
              <a:t>Pada </a:t>
            </a:r>
            <a:r>
              <a:rPr sz="1200" dirty="0">
                <a:latin typeface="Times New Roman"/>
                <a:cs typeface="Times New Roman"/>
              </a:rPr>
              <a:t>waktu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sama beberapa </a:t>
            </a:r>
            <a:r>
              <a:rPr sz="1200" spc="-5" dirty="0">
                <a:latin typeface="Times New Roman"/>
                <a:cs typeface="Times New Roman"/>
              </a:rPr>
              <a:t>ilmuwan  </a:t>
            </a:r>
            <a:r>
              <a:rPr sz="1200" dirty="0">
                <a:latin typeface="Times New Roman"/>
                <a:cs typeface="Times New Roman"/>
              </a:rPr>
              <a:t>lain </a:t>
            </a:r>
            <a:r>
              <a:rPr sz="1200" spc="-5" dirty="0">
                <a:latin typeface="Times New Roman"/>
                <a:cs typeface="Times New Roman"/>
              </a:rPr>
              <a:t>menciptakan film </a:t>
            </a:r>
            <a:r>
              <a:rPr sz="1200" dirty="0">
                <a:latin typeface="Times New Roman"/>
                <a:cs typeface="Times New Roman"/>
              </a:rPr>
              <a:t>untuk </a:t>
            </a:r>
            <a:r>
              <a:rPr sz="1200" spc="-5" dirty="0">
                <a:latin typeface="Times New Roman"/>
                <a:cs typeface="Times New Roman"/>
              </a:rPr>
              <a:t>mensimulasikan </a:t>
            </a:r>
            <a:r>
              <a:rPr sz="1200" dirty="0">
                <a:latin typeface="Times New Roman"/>
                <a:cs typeface="Times New Roman"/>
              </a:rPr>
              <a:t>hukum </a:t>
            </a:r>
            <a:r>
              <a:rPr sz="1200" spc="-5" dirty="0">
                <a:latin typeface="Times New Roman"/>
                <a:cs typeface="Times New Roman"/>
              </a:rPr>
              <a:t>Newton, Gerakan  </a:t>
            </a:r>
            <a:r>
              <a:rPr sz="1200" dirty="0">
                <a:latin typeface="Times New Roman"/>
                <a:cs typeface="Times New Roman"/>
              </a:rPr>
              <a:t>fluida/cairan dan</a:t>
            </a:r>
            <a:r>
              <a:rPr sz="1200" spc="-5" dirty="0">
                <a:latin typeface="Times New Roman"/>
                <a:cs typeface="Times New Roman"/>
              </a:rPr>
              <a:t> getaran.</a:t>
            </a:r>
            <a:endParaRPr sz="1200">
              <a:latin typeface="Times New Roman"/>
              <a:cs typeface="Times New Roman"/>
            </a:endParaRPr>
          </a:p>
          <a:p>
            <a:pPr marL="12700" marR="7620" indent="449580" algn="just">
              <a:lnSpc>
                <a:spcPct val="143700"/>
              </a:lnSpc>
              <a:spcBef>
                <a:spcPts val="1010"/>
              </a:spcBef>
            </a:pPr>
            <a:r>
              <a:rPr sz="1200" spc="-5" dirty="0">
                <a:latin typeface="Times New Roman"/>
                <a:cs typeface="Times New Roman"/>
              </a:rPr>
              <a:t>Masih banyak </a:t>
            </a:r>
            <a:r>
              <a:rPr sz="1200" dirty="0">
                <a:latin typeface="Times New Roman"/>
                <a:cs typeface="Times New Roman"/>
              </a:rPr>
              <a:t>nama-nama </a:t>
            </a:r>
            <a:r>
              <a:rPr sz="1200" spc="-5" dirty="0">
                <a:latin typeface="Times New Roman"/>
                <a:cs typeface="Times New Roman"/>
              </a:rPr>
              <a:t>lain yang </a:t>
            </a:r>
            <a:r>
              <a:rPr sz="1200" dirty="0">
                <a:latin typeface="Times New Roman"/>
                <a:cs typeface="Times New Roman"/>
              </a:rPr>
              <a:t>berkiprah </a:t>
            </a:r>
            <a:r>
              <a:rPr sz="1200" spc="-5" dirty="0">
                <a:latin typeface="Times New Roman"/>
                <a:cs typeface="Times New Roman"/>
              </a:rPr>
              <a:t>dalam pengembangan grafika  </a:t>
            </a:r>
            <a:r>
              <a:rPr sz="1200" dirty="0">
                <a:latin typeface="Times New Roman"/>
                <a:cs typeface="Times New Roman"/>
              </a:rPr>
              <a:t>komputer, </a:t>
            </a:r>
            <a:r>
              <a:rPr sz="1200" spc="-5" dirty="0">
                <a:latin typeface="Times New Roman"/>
                <a:cs typeface="Times New Roman"/>
              </a:rPr>
              <a:t>baik </a:t>
            </a:r>
            <a:r>
              <a:rPr sz="1200" spc="-10" dirty="0">
                <a:latin typeface="Times New Roman"/>
                <a:cs typeface="Times New Roman"/>
              </a:rPr>
              <a:t>sebagai </a:t>
            </a:r>
            <a:r>
              <a:rPr sz="1200" dirty="0">
                <a:latin typeface="Times New Roman"/>
                <a:cs typeface="Times New Roman"/>
              </a:rPr>
              <a:t>pionir, </a:t>
            </a:r>
            <a:r>
              <a:rPr sz="1200" spc="-5" dirty="0">
                <a:latin typeface="Times New Roman"/>
                <a:cs typeface="Times New Roman"/>
              </a:rPr>
              <a:t>sebagai inventor, sebagai </a:t>
            </a:r>
            <a:r>
              <a:rPr sz="1200" dirty="0">
                <a:latin typeface="Times New Roman"/>
                <a:cs typeface="Times New Roman"/>
              </a:rPr>
              <a:t>adapter </a:t>
            </a:r>
            <a:r>
              <a:rPr sz="1200" spc="-5" dirty="0">
                <a:latin typeface="Times New Roman"/>
                <a:cs typeface="Times New Roman"/>
              </a:rPr>
              <a:t>maupun sebagai </a:t>
            </a:r>
            <a:r>
              <a:rPr sz="1200" dirty="0">
                <a:latin typeface="Times New Roman"/>
                <a:cs typeface="Times New Roman"/>
              </a:rPr>
              <a:t>follower.  </a:t>
            </a:r>
            <a:r>
              <a:rPr sz="1200" spc="-5" dirty="0">
                <a:latin typeface="Times New Roman"/>
                <a:cs typeface="Times New Roman"/>
              </a:rPr>
              <a:t>Informasi </a:t>
            </a:r>
            <a:r>
              <a:rPr sz="1200" dirty="0">
                <a:latin typeface="Times New Roman"/>
                <a:cs typeface="Times New Roman"/>
              </a:rPr>
              <a:t>ini dapat </a:t>
            </a:r>
            <a:r>
              <a:rPr sz="1200" spc="-10" dirty="0">
                <a:latin typeface="Times New Roman"/>
                <a:cs typeface="Times New Roman"/>
              </a:rPr>
              <a:t>secara </a:t>
            </a:r>
            <a:r>
              <a:rPr sz="1200" dirty="0">
                <a:latin typeface="Times New Roman"/>
                <a:cs typeface="Times New Roman"/>
              </a:rPr>
              <a:t>mudah </a:t>
            </a:r>
            <a:r>
              <a:rPr sz="1200" spc="-5" dirty="0">
                <a:latin typeface="Times New Roman"/>
                <a:cs typeface="Times New Roman"/>
              </a:rPr>
              <a:t>diakses </a:t>
            </a:r>
            <a:r>
              <a:rPr sz="1200" dirty="0">
                <a:latin typeface="Times New Roman"/>
                <a:cs typeface="Times New Roman"/>
              </a:rPr>
              <a:t>melalui </a:t>
            </a:r>
            <a:r>
              <a:rPr sz="1200" spc="-5" dirty="0">
                <a:latin typeface="Times New Roman"/>
                <a:cs typeface="Times New Roman"/>
              </a:rPr>
              <a:t>jaringan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internet.</a:t>
            </a:r>
            <a:endParaRPr sz="1200">
              <a:latin typeface="Times New Roman"/>
              <a:cs typeface="Times New Roman"/>
            </a:endParaRPr>
          </a:p>
          <a:p>
            <a:pPr marL="12700" marR="8255" indent="449580" algn="just">
              <a:lnSpc>
                <a:spcPct val="143700"/>
              </a:lnSpc>
              <a:spcBef>
                <a:spcPts val="990"/>
              </a:spcBef>
            </a:pPr>
            <a:r>
              <a:rPr sz="1200" spc="-5" dirty="0">
                <a:latin typeface="Times New Roman"/>
                <a:cs typeface="Times New Roman"/>
                <a:hlinkClick r:id="rId2" action="ppaction://hlinksldjump"/>
              </a:rPr>
              <a:t>Gambar </a:t>
            </a:r>
            <a:r>
              <a:rPr sz="1200" dirty="0">
                <a:latin typeface="Times New Roman"/>
                <a:cs typeface="Times New Roman"/>
                <a:hlinkClick r:id="rId2" action="ppaction://hlinksldjump"/>
              </a:rPr>
              <a:t>1.1</a:t>
            </a:r>
            <a:r>
              <a:rPr sz="1200" dirty="0">
                <a:latin typeface="Times New Roman"/>
                <a:cs typeface="Times New Roman"/>
              </a:rPr>
              <a:t> menunjukkan </a:t>
            </a:r>
            <a:r>
              <a:rPr sz="1200" spc="-5" dirty="0">
                <a:latin typeface="Times New Roman"/>
                <a:cs typeface="Times New Roman"/>
              </a:rPr>
              <a:t>peralatan-peralatan </a:t>
            </a:r>
            <a:r>
              <a:rPr sz="1200" dirty="0">
                <a:latin typeface="Times New Roman"/>
                <a:cs typeface="Times New Roman"/>
              </a:rPr>
              <a:t>berupa </a:t>
            </a:r>
            <a:r>
              <a:rPr sz="1200" spc="-5" dirty="0">
                <a:latin typeface="Times New Roman"/>
                <a:cs typeface="Times New Roman"/>
              </a:rPr>
              <a:t>perangkat </a:t>
            </a:r>
            <a:r>
              <a:rPr sz="1200" dirty="0">
                <a:latin typeface="Times New Roman"/>
                <a:cs typeface="Times New Roman"/>
              </a:rPr>
              <a:t>keras komputer  dimasa </a:t>
            </a:r>
            <a:r>
              <a:rPr sz="1200" spc="-5" dirty="0">
                <a:latin typeface="Times New Roman"/>
                <a:cs typeface="Times New Roman"/>
              </a:rPr>
              <a:t>lalu yang </a:t>
            </a:r>
            <a:r>
              <a:rPr sz="1200" dirty="0">
                <a:latin typeface="Times New Roman"/>
                <a:cs typeface="Times New Roman"/>
              </a:rPr>
              <a:t>memanfatkan </a:t>
            </a:r>
            <a:r>
              <a:rPr sz="1200" spc="-10" dirty="0">
                <a:latin typeface="Times New Roman"/>
                <a:cs typeface="Times New Roman"/>
              </a:rPr>
              <a:t>grafika </a:t>
            </a:r>
            <a:r>
              <a:rPr sz="1200" dirty="0">
                <a:latin typeface="Times New Roman"/>
                <a:cs typeface="Times New Roman"/>
              </a:rPr>
              <a:t>komputer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pada konteks </a:t>
            </a:r>
            <a:r>
              <a:rPr sz="1200" spc="-5" dirty="0">
                <a:latin typeface="Times New Roman"/>
                <a:cs typeface="Times New Roman"/>
              </a:rPr>
              <a:t>aplikasi, sangat  </a:t>
            </a:r>
            <a:r>
              <a:rPr sz="1200" dirty="0">
                <a:latin typeface="Times New Roman"/>
                <a:cs typeface="Times New Roman"/>
              </a:rPr>
              <a:t>sederhana </a:t>
            </a:r>
            <a:r>
              <a:rPr sz="1200" spc="-5" dirty="0">
                <a:latin typeface="Times New Roman"/>
                <a:cs typeface="Times New Roman"/>
              </a:rPr>
              <a:t>dibandingkan dengan aplikasi pada </a:t>
            </a:r>
            <a:r>
              <a:rPr sz="1200" dirty="0">
                <a:latin typeface="Times New Roman"/>
                <a:cs typeface="Times New Roman"/>
              </a:rPr>
              <a:t>masa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sekarang.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00" y="917575"/>
            <a:ext cx="993775" cy="1257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4400" y="2397760"/>
            <a:ext cx="1092835" cy="10382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4400" y="3750309"/>
            <a:ext cx="1005838" cy="13430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3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810209"/>
            <a:ext cx="5758815" cy="10750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60680" algn="just">
              <a:lnSpc>
                <a:spcPct val="143500"/>
              </a:lnSpc>
              <a:spcBef>
                <a:spcPts val="95"/>
              </a:spcBef>
            </a:pPr>
            <a:r>
              <a:rPr sz="1200" dirty="0">
                <a:latin typeface="Times New Roman"/>
                <a:cs typeface="Times New Roman"/>
              </a:rPr>
              <a:t>Dalam </a:t>
            </a:r>
            <a:r>
              <a:rPr sz="1200" spc="-5" dirty="0">
                <a:latin typeface="Times New Roman"/>
                <a:cs typeface="Times New Roman"/>
              </a:rPr>
              <a:t>rotasi 3D perlu diperhatikan </a:t>
            </a:r>
            <a:r>
              <a:rPr sz="1200" spc="-10" dirty="0">
                <a:latin typeface="Times New Roman"/>
                <a:cs typeface="Times New Roman"/>
              </a:rPr>
              <a:t>bahwa </a:t>
            </a:r>
            <a:r>
              <a:rPr sz="1200" dirty="0">
                <a:latin typeface="Times New Roman"/>
                <a:cs typeface="Times New Roman"/>
              </a:rPr>
              <a:t>urutan </a:t>
            </a:r>
            <a:r>
              <a:rPr sz="1200" spc="-5" dirty="0">
                <a:latin typeface="Times New Roman"/>
                <a:cs typeface="Times New Roman"/>
              </a:rPr>
              <a:t>proses rotasi </a:t>
            </a:r>
            <a:r>
              <a:rPr sz="1200" dirty="0">
                <a:latin typeface="Times New Roman"/>
                <a:cs typeface="Times New Roman"/>
              </a:rPr>
              <a:t>tidaklah </a:t>
            </a:r>
            <a:r>
              <a:rPr sz="1200" spc="-5" dirty="0">
                <a:latin typeface="Times New Roman"/>
                <a:cs typeface="Times New Roman"/>
              </a:rPr>
              <a:t>komutatif.  Gambar </a:t>
            </a:r>
            <a:r>
              <a:rPr sz="1200" dirty="0">
                <a:latin typeface="Times New Roman"/>
                <a:cs typeface="Times New Roman"/>
              </a:rPr>
              <a:t>berikut </a:t>
            </a:r>
            <a:r>
              <a:rPr sz="1200" spc="-5" dirty="0">
                <a:latin typeface="Times New Roman"/>
                <a:cs typeface="Times New Roman"/>
              </a:rPr>
              <a:t>mengilustrasikan </a:t>
            </a:r>
            <a:r>
              <a:rPr sz="1200" spc="-10" dirty="0">
                <a:latin typeface="Times New Roman"/>
                <a:cs typeface="Times New Roman"/>
              </a:rPr>
              <a:t>keadaan </a:t>
            </a:r>
            <a:r>
              <a:rPr sz="1200" dirty="0">
                <a:latin typeface="Times New Roman"/>
                <a:cs typeface="Times New Roman"/>
              </a:rPr>
              <a:t>ini. </a:t>
            </a:r>
            <a:r>
              <a:rPr sz="1200" spc="-5" dirty="0">
                <a:latin typeface="Times New Roman"/>
                <a:cs typeface="Times New Roman"/>
              </a:rPr>
              <a:t>Digambarkan </a:t>
            </a:r>
            <a:r>
              <a:rPr sz="1200" spc="-10" dirty="0">
                <a:latin typeface="Times New Roman"/>
                <a:cs typeface="Times New Roman"/>
              </a:rPr>
              <a:t>bahwa </a:t>
            </a:r>
            <a:r>
              <a:rPr sz="1200" spc="-5" dirty="0">
                <a:latin typeface="Times New Roman"/>
                <a:cs typeface="Times New Roman"/>
              </a:rPr>
              <a:t>hasil </a:t>
            </a:r>
            <a:r>
              <a:rPr sz="1200" dirty="0">
                <a:latin typeface="Times New Roman"/>
                <a:cs typeface="Times New Roman"/>
              </a:rPr>
              <a:t>akhir </a:t>
            </a:r>
            <a:r>
              <a:rPr sz="1200" spc="-5" dirty="0">
                <a:latin typeface="Times New Roman"/>
                <a:cs typeface="Times New Roman"/>
              </a:rPr>
              <a:t>antara urutan  proses </a:t>
            </a:r>
            <a:r>
              <a:rPr sz="1200" dirty="0">
                <a:latin typeface="Times New Roman"/>
                <a:cs typeface="Times New Roman"/>
              </a:rPr>
              <a:t>rotasi </a:t>
            </a:r>
            <a:r>
              <a:rPr sz="1200" spc="-5" dirty="0">
                <a:latin typeface="Times New Roman"/>
                <a:cs typeface="Times New Roman"/>
              </a:rPr>
              <a:t>pada sumbu </a:t>
            </a:r>
            <a:r>
              <a:rPr sz="1200" dirty="0">
                <a:latin typeface="Times New Roman"/>
                <a:cs typeface="Times New Roman"/>
              </a:rPr>
              <a:t>x </a:t>
            </a:r>
            <a:r>
              <a:rPr sz="1200" spc="-5" dirty="0">
                <a:latin typeface="Times New Roman"/>
                <a:cs typeface="Times New Roman"/>
              </a:rPr>
              <a:t>dilanjutkan rotasi sumbu </a:t>
            </a:r>
            <a:r>
              <a:rPr sz="1200" dirty="0">
                <a:latin typeface="Times New Roman"/>
                <a:cs typeface="Times New Roman"/>
              </a:rPr>
              <a:t>z </a:t>
            </a:r>
            <a:r>
              <a:rPr sz="1200" spc="-5" dirty="0">
                <a:latin typeface="Times New Roman"/>
                <a:cs typeface="Times New Roman"/>
              </a:rPr>
              <a:t>TIDAK </a:t>
            </a:r>
            <a:r>
              <a:rPr sz="1200" dirty="0">
                <a:latin typeface="Times New Roman"/>
                <a:cs typeface="Times New Roman"/>
              </a:rPr>
              <a:t>SAMA </a:t>
            </a:r>
            <a:r>
              <a:rPr sz="1200" spc="-5" dirty="0">
                <a:latin typeface="Times New Roman"/>
                <a:cs typeface="Times New Roman"/>
              </a:rPr>
              <a:t>HASILNYA </a:t>
            </a:r>
            <a:r>
              <a:rPr sz="1200" dirty="0">
                <a:latin typeface="Times New Roman"/>
                <a:cs typeface="Times New Roman"/>
              </a:rPr>
              <a:t>dengan  rotasi pada </a:t>
            </a:r>
            <a:r>
              <a:rPr sz="1200" spc="-5" dirty="0">
                <a:latin typeface="Times New Roman"/>
                <a:cs typeface="Times New Roman"/>
              </a:rPr>
              <a:t>sumbu </a:t>
            </a:r>
            <a:r>
              <a:rPr sz="1200" dirty="0">
                <a:latin typeface="Times New Roman"/>
                <a:cs typeface="Times New Roman"/>
              </a:rPr>
              <a:t>z </a:t>
            </a:r>
            <a:r>
              <a:rPr sz="1200" spc="-5" dirty="0">
                <a:latin typeface="Times New Roman"/>
                <a:cs typeface="Times New Roman"/>
              </a:rPr>
              <a:t>dilanjutkan dengan rotasi </a:t>
            </a:r>
            <a:r>
              <a:rPr sz="1200" dirty="0">
                <a:latin typeface="Times New Roman"/>
                <a:cs typeface="Times New Roman"/>
              </a:rPr>
              <a:t>pada </a:t>
            </a:r>
            <a:r>
              <a:rPr sz="1200" spc="-5" dirty="0">
                <a:latin typeface="Times New Roman"/>
                <a:cs typeface="Times New Roman"/>
              </a:rPr>
              <a:t>sumbu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x.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64739" y="5494020"/>
            <a:ext cx="283019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Times New Roman"/>
                <a:cs typeface="Times New Roman"/>
              </a:rPr>
              <a:t>Gambar 6.5 Rotasi </a:t>
            </a:r>
            <a:r>
              <a:rPr sz="1100" b="1" dirty="0">
                <a:latin typeface="Times New Roman"/>
                <a:cs typeface="Times New Roman"/>
              </a:rPr>
              <a:t>3 </a:t>
            </a:r>
            <a:r>
              <a:rPr sz="1100" b="1" spc="-5" dirty="0">
                <a:latin typeface="Times New Roman"/>
                <a:cs typeface="Times New Roman"/>
              </a:rPr>
              <a:t>Dimensi </a:t>
            </a:r>
            <a:r>
              <a:rPr sz="1100" b="1" dirty="0">
                <a:latin typeface="Times New Roman"/>
                <a:cs typeface="Times New Roman"/>
              </a:rPr>
              <a:t>Tidak</a:t>
            </a:r>
            <a:r>
              <a:rPr sz="1100" b="1" spc="-60" dirty="0">
                <a:latin typeface="Times New Roman"/>
                <a:cs typeface="Times New Roman"/>
              </a:rPr>
              <a:t> </a:t>
            </a:r>
            <a:r>
              <a:rPr sz="1100" b="1" spc="-5" dirty="0">
                <a:latin typeface="Times New Roman"/>
                <a:cs typeface="Times New Roman"/>
              </a:rPr>
              <a:t>Komutatif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1138" y="6240842"/>
            <a:ext cx="5760085" cy="107505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200" b="1" spc="-5" dirty="0">
                <a:latin typeface="Times New Roman"/>
                <a:cs typeface="Times New Roman"/>
              </a:rPr>
              <a:t>Rotasi </a:t>
            </a:r>
            <a:r>
              <a:rPr sz="1200" b="1" spc="-15" dirty="0">
                <a:latin typeface="Times New Roman"/>
                <a:cs typeface="Times New Roman"/>
              </a:rPr>
              <a:t>pada </a:t>
            </a:r>
            <a:r>
              <a:rPr sz="1200" b="1" spc="-5" dirty="0">
                <a:latin typeface="Times New Roman"/>
                <a:cs typeface="Times New Roman"/>
              </a:rPr>
              <a:t>Sumbu </a:t>
            </a:r>
            <a:r>
              <a:rPr sz="1200" b="1" dirty="0">
                <a:latin typeface="Times New Roman"/>
                <a:cs typeface="Times New Roman"/>
              </a:rPr>
              <a:t>yang Paralel </a:t>
            </a:r>
            <a:r>
              <a:rPr sz="1200" b="1" spc="-5" dirty="0">
                <a:latin typeface="Times New Roman"/>
                <a:cs typeface="Times New Roman"/>
              </a:rPr>
              <a:t>dengan </a:t>
            </a:r>
            <a:r>
              <a:rPr sz="1200" b="1" spc="-10" dirty="0">
                <a:latin typeface="Times New Roman"/>
                <a:cs typeface="Times New Roman"/>
              </a:rPr>
              <a:t>Sumbu</a:t>
            </a:r>
            <a:r>
              <a:rPr sz="1200" b="1" spc="6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Utama</a:t>
            </a:r>
            <a:endParaRPr sz="1200" dirty="0">
              <a:latin typeface="Times New Roman"/>
              <a:cs typeface="Times New Roman"/>
            </a:endParaRPr>
          </a:p>
          <a:p>
            <a:pPr marL="12700" marR="5080" indent="360045">
              <a:lnSpc>
                <a:spcPct val="143100"/>
              </a:lnSpc>
            </a:pPr>
            <a:r>
              <a:rPr sz="1200" spc="-5" dirty="0">
                <a:latin typeface="Times New Roman"/>
                <a:cs typeface="Times New Roman"/>
              </a:rPr>
              <a:t>Langkah-langkah </a:t>
            </a:r>
            <a:r>
              <a:rPr sz="1200" dirty="0">
                <a:latin typeface="Times New Roman"/>
                <a:cs typeface="Times New Roman"/>
              </a:rPr>
              <a:t>yang harus dilalui </a:t>
            </a:r>
            <a:r>
              <a:rPr sz="1200" spc="-5" dirty="0">
                <a:latin typeface="Times New Roman"/>
                <a:cs typeface="Times New Roman"/>
              </a:rPr>
              <a:t>adalah </a:t>
            </a:r>
            <a:r>
              <a:rPr sz="1200" dirty="0">
                <a:latin typeface="Times New Roman"/>
                <a:cs typeface="Times New Roman"/>
              </a:rPr>
              <a:t>(i) </a:t>
            </a:r>
            <a:r>
              <a:rPr sz="1200" spc="-5" dirty="0">
                <a:latin typeface="Times New Roman"/>
                <a:cs typeface="Times New Roman"/>
              </a:rPr>
              <a:t>translasikan </a:t>
            </a:r>
            <a:r>
              <a:rPr sz="1200" dirty="0">
                <a:latin typeface="Times New Roman"/>
                <a:cs typeface="Times New Roman"/>
              </a:rPr>
              <a:t>objek </a:t>
            </a:r>
            <a:r>
              <a:rPr sz="1200" spc="-5" dirty="0">
                <a:latin typeface="Times New Roman"/>
                <a:cs typeface="Times New Roman"/>
              </a:rPr>
              <a:t>sedemikian </a:t>
            </a:r>
            <a:r>
              <a:rPr sz="1200" dirty="0">
                <a:latin typeface="Times New Roman"/>
                <a:cs typeface="Times New Roman"/>
              </a:rPr>
              <a:t>rupa  </a:t>
            </a:r>
            <a:r>
              <a:rPr sz="1200" spc="-5" dirty="0">
                <a:latin typeface="Times New Roman"/>
                <a:cs typeface="Times New Roman"/>
              </a:rPr>
              <a:t>sehingga </a:t>
            </a:r>
            <a:r>
              <a:rPr sz="1200" dirty="0">
                <a:latin typeface="Times New Roman"/>
                <a:cs typeface="Times New Roman"/>
              </a:rPr>
              <a:t>berimpit </a:t>
            </a:r>
            <a:r>
              <a:rPr sz="1200" spc="-5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salah satu </a:t>
            </a:r>
            <a:r>
              <a:rPr sz="1200" spc="-10" dirty="0">
                <a:latin typeface="Times New Roman"/>
                <a:cs typeface="Times New Roman"/>
              </a:rPr>
              <a:t>sumbu </a:t>
            </a:r>
            <a:r>
              <a:rPr sz="1200" dirty="0">
                <a:latin typeface="Times New Roman"/>
                <a:cs typeface="Times New Roman"/>
              </a:rPr>
              <a:t>utama </a:t>
            </a:r>
            <a:r>
              <a:rPr sz="1200" spc="-5" dirty="0">
                <a:latin typeface="Times New Roman"/>
                <a:cs typeface="Times New Roman"/>
              </a:rPr>
              <a:t>(ii) lakukan </a:t>
            </a:r>
            <a:r>
              <a:rPr sz="1200" dirty="0">
                <a:latin typeface="Times New Roman"/>
                <a:cs typeface="Times New Roman"/>
              </a:rPr>
              <a:t>rotasi </a:t>
            </a:r>
            <a:r>
              <a:rPr sz="1200" spc="-5" dirty="0">
                <a:latin typeface="Times New Roman"/>
                <a:cs typeface="Times New Roman"/>
              </a:rPr>
              <a:t>(iii) lakukan</a:t>
            </a:r>
            <a:r>
              <a:rPr sz="1200" spc="1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re-translasi.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1200" spc="-5" dirty="0">
                <a:latin typeface="Times New Roman"/>
                <a:cs typeface="Times New Roman"/>
              </a:rPr>
              <a:t>Ilustrasinya </a:t>
            </a:r>
            <a:r>
              <a:rPr sz="1200" dirty="0">
                <a:latin typeface="Times New Roman"/>
                <a:cs typeface="Times New Roman"/>
              </a:rPr>
              <a:t>ditunjukkan pada </a:t>
            </a:r>
            <a:r>
              <a:rPr sz="1200" spc="-5" dirty="0">
                <a:latin typeface="Times New Roman"/>
                <a:cs typeface="Times New Roman"/>
              </a:rPr>
              <a:t>gambar </a:t>
            </a:r>
            <a:r>
              <a:rPr sz="1200" spc="-15" dirty="0">
                <a:latin typeface="Times New Roman"/>
                <a:cs typeface="Times New Roman"/>
              </a:rPr>
              <a:t>di </a:t>
            </a:r>
            <a:r>
              <a:rPr sz="1200" spc="-5" dirty="0">
                <a:latin typeface="Times New Roman"/>
                <a:cs typeface="Times New Roman"/>
              </a:rPr>
              <a:t>bawah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ini.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97660" y="9359900"/>
            <a:ext cx="436753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Times New Roman"/>
                <a:cs typeface="Times New Roman"/>
              </a:rPr>
              <a:t>Gambar 6.6 Rotasi </a:t>
            </a:r>
            <a:r>
              <a:rPr sz="1100" b="1" dirty="0">
                <a:latin typeface="Times New Roman"/>
                <a:cs typeface="Times New Roman"/>
              </a:rPr>
              <a:t>Pada </a:t>
            </a:r>
            <a:r>
              <a:rPr sz="1100" b="1" spc="-10" dirty="0">
                <a:latin typeface="Times New Roman"/>
                <a:cs typeface="Times New Roman"/>
              </a:rPr>
              <a:t>Sumbu </a:t>
            </a:r>
            <a:r>
              <a:rPr sz="1100" b="1" spc="-5" dirty="0">
                <a:latin typeface="Times New Roman"/>
                <a:cs typeface="Times New Roman"/>
              </a:rPr>
              <a:t>Sembarang yang Sejajar Sumbu</a:t>
            </a:r>
            <a:r>
              <a:rPr sz="1100" b="1" spc="55" dirty="0">
                <a:latin typeface="Times New Roman"/>
                <a:cs typeface="Times New Roman"/>
              </a:rPr>
              <a:t> </a:t>
            </a:r>
            <a:r>
              <a:rPr sz="1100" b="1" spc="-5" dirty="0">
                <a:latin typeface="Times New Roman"/>
                <a:cs typeface="Times New Roman"/>
              </a:rPr>
              <a:t>Utama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31594" y="2247798"/>
            <a:ext cx="5238750" cy="30860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4571" y="7508608"/>
            <a:ext cx="5745478" cy="16585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84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6300" y="815390"/>
            <a:ext cx="5513705" cy="125666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0"/>
              </a:spcBef>
            </a:pPr>
            <a:r>
              <a:rPr sz="1200" b="1" spc="-5" dirty="0">
                <a:latin typeface="Times New Roman"/>
                <a:cs typeface="Times New Roman"/>
              </a:rPr>
              <a:t>Rotasi </a:t>
            </a:r>
            <a:r>
              <a:rPr sz="1200" b="1" spc="-15" dirty="0">
                <a:latin typeface="Times New Roman"/>
                <a:cs typeface="Times New Roman"/>
              </a:rPr>
              <a:t>pada </a:t>
            </a:r>
            <a:r>
              <a:rPr sz="1200" b="1" spc="-5" dirty="0">
                <a:latin typeface="Times New Roman"/>
                <a:cs typeface="Times New Roman"/>
              </a:rPr>
              <a:t>Sumbu</a:t>
            </a:r>
            <a:r>
              <a:rPr sz="1200" b="1" spc="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Sembarang</a:t>
            </a:r>
            <a:endParaRPr sz="1200" dirty="0">
              <a:latin typeface="Times New Roman"/>
              <a:cs typeface="Times New Roman"/>
            </a:endParaRPr>
          </a:p>
          <a:p>
            <a:pPr marL="38100" marR="30480" indent="360045">
              <a:lnSpc>
                <a:spcPts val="2080"/>
              </a:lnSpc>
              <a:spcBef>
                <a:spcPts val="135"/>
              </a:spcBef>
            </a:pPr>
            <a:r>
              <a:rPr sz="1200" spc="-5" dirty="0">
                <a:latin typeface="Times New Roman"/>
                <a:cs typeface="Times New Roman"/>
              </a:rPr>
              <a:t>Proses </a:t>
            </a:r>
            <a:r>
              <a:rPr sz="1200" dirty="0">
                <a:latin typeface="Times New Roman"/>
                <a:cs typeface="Times New Roman"/>
              </a:rPr>
              <a:t>ini cukup kompleks dan </a:t>
            </a:r>
            <a:r>
              <a:rPr sz="1200" spc="-5" dirty="0">
                <a:latin typeface="Times New Roman"/>
                <a:cs typeface="Times New Roman"/>
              </a:rPr>
              <a:t>dilakukan sebanyak </a:t>
            </a:r>
            <a:r>
              <a:rPr sz="1200" dirty="0">
                <a:latin typeface="Times New Roman"/>
                <a:cs typeface="Times New Roman"/>
              </a:rPr>
              <a:t>5 </a:t>
            </a:r>
            <a:r>
              <a:rPr sz="1200" spc="-5" dirty="0">
                <a:latin typeface="Times New Roman"/>
                <a:cs typeface="Times New Roman"/>
              </a:rPr>
              <a:t>langkah. Formulasi </a:t>
            </a:r>
            <a:r>
              <a:rPr sz="1200" dirty="0">
                <a:latin typeface="Times New Roman"/>
                <a:cs typeface="Times New Roman"/>
              </a:rPr>
              <a:t>perkalian  </a:t>
            </a:r>
            <a:r>
              <a:rPr sz="1200" spc="-5" dirty="0">
                <a:latin typeface="Times New Roman"/>
                <a:cs typeface="Times New Roman"/>
              </a:rPr>
              <a:t>matriksnya </a:t>
            </a:r>
            <a:r>
              <a:rPr sz="1200" dirty="0">
                <a:latin typeface="Times New Roman"/>
                <a:cs typeface="Times New Roman"/>
              </a:rPr>
              <a:t>adalah </a:t>
            </a:r>
            <a:r>
              <a:rPr sz="1200" spc="-5" dirty="0">
                <a:latin typeface="Times New Roman"/>
                <a:cs typeface="Times New Roman"/>
              </a:rPr>
              <a:t>sebagai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berikut:</a:t>
            </a:r>
            <a:endParaRPr sz="1200" dirty="0">
              <a:latin typeface="Times New Roman"/>
              <a:cs typeface="Times New Roman"/>
            </a:endParaRPr>
          </a:p>
          <a:p>
            <a:pPr marL="417830">
              <a:lnSpc>
                <a:spcPts val="1780"/>
              </a:lnSpc>
              <a:spcBef>
                <a:spcPts val="745"/>
              </a:spcBef>
              <a:tabLst>
                <a:tab pos="1188720" algn="l"/>
                <a:tab pos="1757680" algn="l"/>
                <a:tab pos="5115560" algn="l"/>
              </a:tabLst>
            </a:pPr>
            <a:r>
              <a:rPr sz="1900" spc="-15" dirty="0">
                <a:latin typeface="Times New Roman"/>
                <a:cs typeface="Times New Roman"/>
              </a:rPr>
              <a:t>[</a:t>
            </a:r>
            <a:r>
              <a:rPr sz="1900" i="1" spc="-15" dirty="0">
                <a:latin typeface="Times New Roman"/>
                <a:cs typeface="Times New Roman"/>
              </a:rPr>
              <a:t>T</a:t>
            </a:r>
            <a:r>
              <a:rPr sz="1900" i="1" spc="425" dirty="0">
                <a:latin typeface="Times New Roman"/>
                <a:cs typeface="Times New Roman"/>
              </a:rPr>
              <a:t> </a:t>
            </a:r>
            <a:r>
              <a:rPr sz="1900" spc="15" dirty="0">
                <a:latin typeface="Times New Roman"/>
                <a:cs typeface="Times New Roman"/>
              </a:rPr>
              <a:t>]	</a:t>
            </a:r>
            <a:r>
              <a:rPr sz="1900" spc="25" dirty="0">
                <a:latin typeface="Symbol"/>
                <a:cs typeface="Symbol"/>
              </a:rPr>
              <a:t></a:t>
            </a:r>
            <a:r>
              <a:rPr sz="1900" spc="-175" dirty="0">
                <a:latin typeface="Times New Roman"/>
                <a:cs typeface="Times New Roman"/>
              </a:rPr>
              <a:t> </a:t>
            </a:r>
            <a:r>
              <a:rPr sz="1900" spc="-15" dirty="0">
                <a:latin typeface="Times New Roman"/>
                <a:cs typeface="Times New Roman"/>
              </a:rPr>
              <a:t>[</a:t>
            </a:r>
            <a:r>
              <a:rPr sz="1900" i="1" spc="-15" dirty="0">
                <a:latin typeface="Times New Roman"/>
                <a:cs typeface="Times New Roman"/>
              </a:rPr>
              <a:t>T	</a:t>
            </a:r>
            <a:r>
              <a:rPr sz="1900" spc="5" dirty="0">
                <a:latin typeface="Times New Roman"/>
                <a:cs typeface="Times New Roman"/>
              </a:rPr>
              <a:t>]</a:t>
            </a:r>
            <a:r>
              <a:rPr sz="1650" spc="7" baseline="42929" dirty="0">
                <a:latin typeface="Symbol"/>
                <a:cs typeface="Symbol"/>
              </a:rPr>
              <a:t></a:t>
            </a:r>
            <a:r>
              <a:rPr sz="1650" spc="7" baseline="42929" dirty="0">
                <a:latin typeface="Times New Roman"/>
                <a:cs typeface="Times New Roman"/>
              </a:rPr>
              <a:t>1</a:t>
            </a:r>
            <a:r>
              <a:rPr sz="1900" spc="5" dirty="0">
                <a:latin typeface="Times New Roman"/>
                <a:cs typeface="Times New Roman"/>
              </a:rPr>
              <a:t>[</a:t>
            </a:r>
            <a:r>
              <a:rPr sz="1900" i="1" spc="5" dirty="0">
                <a:latin typeface="Times New Roman"/>
                <a:cs typeface="Times New Roman"/>
              </a:rPr>
              <a:t>T  </a:t>
            </a:r>
            <a:r>
              <a:rPr sz="1900" spc="10" dirty="0">
                <a:latin typeface="Times New Roman"/>
                <a:cs typeface="Times New Roman"/>
              </a:rPr>
              <a:t>]</a:t>
            </a:r>
            <a:r>
              <a:rPr sz="1650" spc="15" baseline="42929" dirty="0">
                <a:latin typeface="Symbol"/>
                <a:cs typeface="Symbol"/>
              </a:rPr>
              <a:t></a:t>
            </a:r>
            <a:r>
              <a:rPr sz="1725" i="1" spc="15" baseline="41062" dirty="0">
                <a:latin typeface="Symbol"/>
                <a:cs typeface="Symbol"/>
              </a:rPr>
              <a:t></a:t>
            </a:r>
            <a:r>
              <a:rPr sz="1725" i="1" spc="15" baseline="41062" dirty="0">
                <a:latin typeface="Times New Roman"/>
                <a:cs typeface="Times New Roman"/>
              </a:rPr>
              <a:t> </a:t>
            </a:r>
            <a:r>
              <a:rPr sz="1900" spc="-15" dirty="0">
                <a:latin typeface="Times New Roman"/>
                <a:cs typeface="Times New Roman"/>
              </a:rPr>
              <a:t>[</a:t>
            </a:r>
            <a:r>
              <a:rPr sz="1900" i="1" spc="-15" dirty="0">
                <a:latin typeface="Times New Roman"/>
                <a:cs typeface="Times New Roman"/>
              </a:rPr>
              <a:t>T  </a:t>
            </a:r>
            <a:r>
              <a:rPr sz="1900" spc="10" dirty="0">
                <a:latin typeface="Times New Roman"/>
                <a:cs typeface="Times New Roman"/>
              </a:rPr>
              <a:t>]</a:t>
            </a:r>
            <a:r>
              <a:rPr sz="1650" spc="15" baseline="42929" dirty="0">
                <a:latin typeface="Symbol"/>
                <a:cs typeface="Symbol"/>
              </a:rPr>
              <a:t></a:t>
            </a:r>
            <a:r>
              <a:rPr sz="1725" i="1" spc="15" baseline="41062" dirty="0">
                <a:latin typeface="Symbol"/>
                <a:cs typeface="Symbol"/>
              </a:rPr>
              <a:t></a:t>
            </a:r>
            <a:r>
              <a:rPr sz="1725" i="1" spc="15" baseline="41062" dirty="0">
                <a:latin typeface="Times New Roman"/>
                <a:cs typeface="Times New Roman"/>
              </a:rPr>
              <a:t> </a:t>
            </a:r>
            <a:r>
              <a:rPr sz="1900" spc="-15" dirty="0">
                <a:latin typeface="Times New Roman"/>
                <a:cs typeface="Times New Roman"/>
              </a:rPr>
              <a:t>[</a:t>
            </a:r>
            <a:r>
              <a:rPr sz="1900" i="1" spc="-15" dirty="0">
                <a:latin typeface="Times New Roman"/>
                <a:cs typeface="Times New Roman"/>
              </a:rPr>
              <a:t>T  </a:t>
            </a:r>
            <a:r>
              <a:rPr sz="1900" spc="-50" dirty="0">
                <a:latin typeface="Times New Roman"/>
                <a:cs typeface="Times New Roman"/>
              </a:rPr>
              <a:t>]</a:t>
            </a:r>
            <a:r>
              <a:rPr sz="1725" i="1" spc="-75" baseline="41062" dirty="0">
                <a:latin typeface="Symbol"/>
                <a:cs typeface="Symbol"/>
              </a:rPr>
              <a:t></a:t>
            </a:r>
            <a:r>
              <a:rPr sz="1725" i="1" spc="-75" baseline="41062" dirty="0">
                <a:latin typeface="Times New Roman"/>
                <a:cs typeface="Times New Roman"/>
              </a:rPr>
              <a:t> </a:t>
            </a:r>
            <a:r>
              <a:rPr sz="1900" spc="-15" dirty="0">
                <a:latin typeface="Times New Roman"/>
                <a:cs typeface="Times New Roman"/>
              </a:rPr>
              <a:t>[</a:t>
            </a:r>
            <a:r>
              <a:rPr sz="1900" i="1" spc="-15" dirty="0">
                <a:latin typeface="Times New Roman"/>
                <a:cs typeface="Times New Roman"/>
              </a:rPr>
              <a:t>T  </a:t>
            </a:r>
            <a:r>
              <a:rPr sz="1900" spc="-40" dirty="0">
                <a:latin typeface="Times New Roman"/>
                <a:cs typeface="Times New Roman"/>
              </a:rPr>
              <a:t>]</a:t>
            </a:r>
            <a:r>
              <a:rPr sz="1725" i="1" spc="-60" baseline="41062" dirty="0">
                <a:latin typeface="Symbol"/>
                <a:cs typeface="Symbol"/>
              </a:rPr>
              <a:t></a:t>
            </a:r>
            <a:r>
              <a:rPr sz="1725" i="1" spc="-60" baseline="41062" dirty="0">
                <a:latin typeface="Times New Roman"/>
                <a:cs typeface="Times New Roman"/>
              </a:rPr>
              <a:t> </a:t>
            </a:r>
            <a:r>
              <a:rPr sz="1900" spc="-15" dirty="0">
                <a:latin typeface="Times New Roman"/>
                <a:cs typeface="Times New Roman"/>
              </a:rPr>
              <a:t>[</a:t>
            </a:r>
            <a:r>
              <a:rPr sz="1900" i="1" spc="-15" dirty="0">
                <a:latin typeface="Times New Roman"/>
                <a:cs typeface="Times New Roman"/>
              </a:rPr>
              <a:t>T</a:t>
            </a:r>
            <a:r>
              <a:rPr sz="1900" i="1" spc="195" dirty="0">
                <a:latin typeface="Times New Roman"/>
                <a:cs typeface="Times New Roman"/>
              </a:rPr>
              <a:t> </a:t>
            </a:r>
            <a:r>
              <a:rPr sz="1900" spc="-40" dirty="0">
                <a:latin typeface="Times New Roman"/>
                <a:cs typeface="Times New Roman"/>
              </a:rPr>
              <a:t>]</a:t>
            </a:r>
            <a:r>
              <a:rPr sz="1725" i="1" spc="-60" baseline="41062" dirty="0">
                <a:latin typeface="Symbol"/>
                <a:cs typeface="Symbol"/>
              </a:rPr>
              <a:t></a:t>
            </a:r>
            <a:r>
              <a:rPr sz="1725" i="1" spc="-82" baseline="41062" dirty="0">
                <a:latin typeface="Times New Roman"/>
                <a:cs typeface="Times New Roman"/>
              </a:rPr>
              <a:t> </a:t>
            </a:r>
            <a:r>
              <a:rPr sz="1900" spc="-15" dirty="0">
                <a:latin typeface="Times New Roman"/>
                <a:cs typeface="Times New Roman"/>
              </a:rPr>
              <a:t>[</a:t>
            </a:r>
            <a:r>
              <a:rPr sz="1900" i="1" spc="-15" dirty="0">
                <a:latin typeface="Times New Roman"/>
                <a:cs typeface="Times New Roman"/>
              </a:rPr>
              <a:t>T	</a:t>
            </a:r>
            <a:r>
              <a:rPr sz="1900" spc="15" dirty="0">
                <a:latin typeface="Times New Roman"/>
                <a:cs typeface="Times New Roman"/>
              </a:rPr>
              <a:t>]</a:t>
            </a:r>
            <a:endParaRPr sz="1900" dirty="0">
              <a:latin typeface="Times New Roman"/>
              <a:cs typeface="Times New Roman"/>
            </a:endParaRPr>
          </a:p>
          <a:p>
            <a:pPr marL="623570">
              <a:lnSpc>
                <a:spcPts val="819"/>
              </a:lnSpc>
              <a:tabLst>
                <a:tab pos="1556385" algn="l"/>
                <a:tab pos="2199640" algn="l"/>
                <a:tab pos="2809875" algn="l"/>
                <a:tab pos="3026410" algn="l"/>
                <a:tab pos="3399790" algn="l"/>
                <a:tab pos="3902710" algn="l"/>
                <a:tab pos="4119879" algn="l"/>
                <a:tab pos="4408170" algn="l"/>
                <a:tab pos="4913630" algn="l"/>
              </a:tabLst>
            </a:pPr>
            <a:r>
              <a:rPr sz="1100" i="1" spc="20" dirty="0">
                <a:latin typeface="Times New Roman"/>
                <a:cs typeface="Times New Roman"/>
              </a:rPr>
              <a:t>R  </a:t>
            </a:r>
            <a:r>
              <a:rPr sz="1100" i="1" spc="135" dirty="0">
                <a:latin typeface="Times New Roman"/>
                <a:cs typeface="Times New Roman"/>
              </a:rPr>
              <a:t> </a:t>
            </a:r>
            <a:r>
              <a:rPr sz="1100" i="1" spc="20" dirty="0">
                <a:latin typeface="Times New Roman"/>
                <a:cs typeface="Times New Roman"/>
              </a:rPr>
              <a:t>ARB	TR	R  </a:t>
            </a:r>
            <a:r>
              <a:rPr sz="1100" i="1" spc="100" dirty="0">
                <a:latin typeface="Times New Roman"/>
                <a:cs typeface="Times New Roman"/>
              </a:rPr>
              <a:t> </a:t>
            </a:r>
            <a:r>
              <a:rPr sz="1100" i="1" spc="15" dirty="0">
                <a:latin typeface="Times New Roman"/>
                <a:cs typeface="Times New Roman"/>
              </a:rPr>
              <a:t>x	</a:t>
            </a:r>
            <a:r>
              <a:rPr sz="1100" i="1" spc="20" dirty="0">
                <a:latin typeface="Times New Roman"/>
                <a:cs typeface="Times New Roman"/>
              </a:rPr>
              <a:t>R	</a:t>
            </a:r>
            <a:r>
              <a:rPr sz="1100" i="1" spc="15" dirty="0">
                <a:latin typeface="Times New Roman"/>
                <a:cs typeface="Times New Roman"/>
              </a:rPr>
              <a:t>y	</a:t>
            </a:r>
            <a:r>
              <a:rPr sz="1100" i="1" spc="20" dirty="0">
                <a:latin typeface="Times New Roman"/>
                <a:cs typeface="Times New Roman"/>
              </a:rPr>
              <a:t>R  </a:t>
            </a:r>
            <a:r>
              <a:rPr sz="1100" i="1" spc="100" dirty="0">
                <a:latin typeface="Times New Roman"/>
                <a:cs typeface="Times New Roman"/>
              </a:rPr>
              <a:t> </a:t>
            </a:r>
            <a:r>
              <a:rPr sz="1100" i="1" spc="15" dirty="0">
                <a:latin typeface="Times New Roman"/>
                <a:cs typeface="Times New Roman"/>
              </a:rPr>
              <a:t>z	</a:t>
            </a:r>
            <a:r>
              <a:rPr sz="1100" i="1" spc="20" dirty="0">
                <a:latin typeface="Times New Roman"/>
                <a:cs typeface="Times New Roman"/>
              </a:rPr>
              <a:t>R	</a:t>
            </a:r>
            <a:r>
              <a:rPr sz="1100" i="1" spc="15" dirty="0">
                <a:latin typeface="Times New Roman"/>
                <a:cs typeface="Times New Roman"/>
              </a:rPr>
              <a:t>y	</a:t>
            </a:r>
            <a:r>
              <a:rPr sz="1100" i="1" spc="20" dirty="0">
                <a:latin typeface="Times New Roman"/>
                <a:cs typeface="Times New Roman"/>
              </a:rPr>
              <a:t>R  </a:t>
            </a:r>
            <a:r>
              <a:rPr sz="1100" i="1" spc="95" dirty="0">
                <a:latin typeface="Times New Roman"/>
                <a:cs typeface="Times New Roman"/>
              </a:rPr>
              <a:t> </a:t>
            </a:r>
            <a:r>
              <a:rPr sz="1100" i="1" spc="15" dirty="0">
                <a:latin typeface="Times New Roman"/>
                <a:cs typeface="Times New Roman"/>
              </a:rPr>
              <a:t>x	</a:t>
            </a:r>
            <a:r>
              <a:rPr sz="1100" i="1" spc="20" dirty="0">
                <a:latin typeface="Times New Roman"/>
                <a:cs typeface="Times New Roman"/>
              </a:rPr>
              <a:t>TR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28520" y="5735320"/>
            <a:ext cx="330454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Times New Roman"/>
                <a:cs typeface="Times New Roman"/>
              </a:rPr>
              <a:t>Gambar 6.7 Rotasi </a:t>
            </a:r>
            <a:r>
              <a:rPr sz="1100" b="1" dirty="0">
                <a:latin typeface="Times New Roman"/>
                <a:cs typeface="Times New Roman"/>
              </a:rPr>
              <a:t>3 </a:t>
            </a:r>
            <a:r>
              <a:rPr sz="1100" b="1" spc="-5" dirty="0">
                <a:latin typeface="Times New Roman"/>
                <a:cs typeface="Times New Roman"/>
              </a:rPr>
              <a:t>Dimensi </a:t>
            </a:r>
            <a:r>
              <a:rPr sz="1100" b="1" dirty="0">
                <a:latin typeface="Times New Roman"/>
                <a:cs typeface="Times New Roman"/>
              </a:rPr>
              <a:t>Pada </a:t>
            </a:r>
            <a:r>
              <a:rPr sz="1100" b="1" spc="-5" dirty="0">
                <a:latin typeface="Times New Roman"/>
                <a:cs typeface="Times New Roman"/>
              </a:rPr>
              <a:t>Sumbu</a:t>
            </a:r>
            <a:r>
              <a:rPr sz="1100" b="1" spc="-10" dirty="0">
                <a:latin typeface="Times New Roman"/>
                <a:cs typeface="Times New Roman"/>
              </a:rPr>
              <a:t> </a:t>
            </a:r>
            <a:r>
              <a:rPr sz="1100" b="1" spc="-5" dirty="0">
                <a:latin typeface="Times New Roman"/>
                <a:cs typeface="Times New Roman"/>
              </a:rPr>
              <a:t>Sembarang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139" y="6408420"/>
            <a:ext cx="2886710" cy="165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Langkah-langkah yang </a:t>
            </a:r>
            <a:r>
              <a:rPr sz="1200" dirty="0">
                <a:latin typeface="Times New Roman"/>
                <a:cs typeface="Times New Roman"/>
              </a:rPr>
              <a:t>dilakukan adalah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Translasikan (x1, </a:t>
            </a:r>
            <a:r>
              <a:rPr sz="1200" spc="-15" dirty="0">
                <a:latin typeface="Times New Roman"/>
                <a:cs typeface="Times New Roman"/>
              </a:rPr>
              <a:t>y1, </a:t>
            </a:r>
            <a:r>
              <a:rPr sz="1200" spc="-5" dirty="0">
                <a:latin typeface="Times New Roman"/>
                <a:cs typeface="Times New Roman"/>
              </a:rPr>
              <a:t>z1) </a:t>
            </a:r>
            <a:r>
              <a:rPr sz="1200" dirty="0">
                <a:latin typeface="Times New Roman"/>
                <a:cs typeface="Times New Roman"/>
              </a:rPr>
              <a:t>ke</a:t>
            </a:r>
            <a:r>
              <a:rPr sz="1200" spc="-5" dirty="0">
                <a:latin typeface="Times New Roman"/>
                <a:cs typeface="Times New Roman"/>
              </a:rPr>
              <a:t> origin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620"/>
              </a:spcBef>
              <a:buAutoNum type="arabicPeriod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Rotasikan (x’2, </a:t>
            </a:r>
            <a:r>
              <a:rPr sz="1200" spc="-10" dirty="0">
                <a:latin typeface="Times New Roman"/>
                <a:cs typeface="Times New Roman"/>
              </a:rPr>
              <a:t>y’2, </a:t>
            </a:r>
            <a:r>
              <a:rPr sz="1200" spc="-5" dirty="0">
                <a:latin typeface="Times New Roman"/>
                <a:cs typeface="Times New Roman"/>
              </a:rPr>
              <a:t>z’2) </a:t>
            </a:r>
            <a:r>
              <a:rPr sz="1200" dirty="0">
                <a:latin typeface="Times New Roman"/>
                <a:cs typeface="Times New Roman"/>
              </a:rPr>
              <a:t>pada </a:t>
            </a:r>
            <a:r>
              <a:rPr sz="1200" spc="-5" dirty="0">
                <a:latin typeface="Times New Roman"/>
                <a:cs typeface="Times New Roman"/>
              </a:rPr>
              <a:t>sumbu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Z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640"/>
              </a:spcBef>
              <a:buAutoNum type="arabicPeriod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Rotasikan </a:t>
            </a:r>
            <a:r>
              <a:rPr sz="1200" spc="-5" dirty="0">
                <a:latin typeface="Times New Roman"/>
                <a:cs typeface="Times New Roman"/>
              </a:rPr>
              <a:t>objek </a:t>
            </a:r>
            <a:r>
              <a:rPr sz="1200" dirty="0">
                <a:latin typeface="Times New Roman"/>
                <a:cs typeface="Times New Roman"/>
              </a:rPr>
              <a:t>pada </a:t>
            </a:r>
            <a:r>
              <a:rPr sz="1200" spc="-5" dirty="0">
                <a:latin typeface="Times New Roman"/>
                <a:cs typeface="Times New Roman"/>
              </a:rPr>
              <a:t>sumbu </a:t>
            </a:r>
            <a:r>
              <a:rPr sz="1200" dirty="0">
                <a:latin typeface="Times New Roman"/>
                <a:cs typeface="Times New Roman"/>
              </a:rPr>
              <a:t>Z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620"/>
              </a:spcBef>
              <a:buAutoNum type="arabicPeriod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Re-rotasi sumbu </a:t>
            </a:r>
            <a:r>
              <a:rPr sz="1200" dirty="0">
                <a:latin typeface="Times New Roman"/>
                <a:cs typeface="Times New Roman"/>
              </a:rPr>
              <a:t>ke </a:t>
            </a:r>
            <a:r>
              <a:rPr sz="1200" spc="-5" dirty="0">
                <a:latin typeface="Times New Roman"/>
                <a:cs typeface="Times New Roman"/>
              </a:rPr>
              <a:t>orientasi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semula</a:t>
            </a:r>
            <a:endParaRPr sz="1200">
              <a:latin typeface="Times New Roman"/>
              <a:cs typeface="Times New Roman"/>
            </a:endParaRPr>
          </a:p>
          <a:p>
            <a:pPr marL="469900" indent="-229235">
              <a:lnSpc>
                <a:spcPct val="100000"/>
              </a:lnSpc>
              <a:spcBef>
                <a:spcPts val="640"/>
              </a:spcBef>
              <a:buAutoNum type="arabicPeriod"/>
              <a:tabLst>
                <a:tab pos="470534" algn="l"/>
              </a:tabLst>
            </a:pPr>
            <a:r>
              <a:rPr sz="1200" spc="-5" dirty="0">
                <a:latin typeface="Times New Roman"/>
                <a:cs typeface="Times New Roman"/>
              </a:rPr>
              <a:t>Re-translasi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35196" y="2590800"/>
            <a:ext cx="2980684" cy="27610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85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889000"/>
            <a:ext cx="13125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Langkah </a:t>
            </a:r>
            <a:r>
              <a:rPr sz="1200" spc="10" dirty="0">
                <a:latin typeface="Times New Roman"/>
                <a:cs typeface="Times New Roman"/>
              </a:rPr>
              <a:t>1: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Translasi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4577079"/>
            <a:ext cx="11423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Langkah </a:t>
            </a:r>
            <a:r>
              <a:rPr sz="1200" spc="10" dirty="0">
                <a:latin typeface="Times New Roman"/>
                <a:cs typeface="Times New Roman"/>
              </a:rPr>
              <a:t>2: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Rotasi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66800" y="1370951"/>
            <a:ext cx="5314950" cy="2162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0296" y="5049281"/>
            <a:ext cx="5683083" cy="22018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86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889000"/>
            <a:ext cx="11423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Langkah </a:t>
            </a:r>
            <a:r>
              <a:rPr sz="1200" spc="10" dirty="0">
                <a:latin typeface="Times New Roman"/>
                <a:cs typeface="Times New Roman"/>
              </a:rPr>
              <a:t>3: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Rotasi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547" y="4244238"/>
            <a:ext cx="13608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Langkah </a:t>
            </a:r>
            <a:r>
              <a:rPr sz="1200" spc="10" dirty="0">
                <a:latin typeface="Times New Roman"/>
                <a:cs typeface="Times New Roman"/>
              </a:rPr>
              <a:t>4: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Re-Rotasi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54095" y="1336018"/>
            <a:ext cx="5628884" cy="21989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65767" y="4660900"/>
            <a:ext cx="5328979" cy="22371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87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889000"/>
            <a:ext cx="14801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Langkah </a:t>
            </a:r>
            <a:r>
              <a:rPr sz="1200" spc="10" dirty="0">
                <a:latin typeface="Times New Roman"/>
                <a:cs typeface="Times New Roman"/>
              </a:rPr>
              <a:t>5: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Re-translasi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139" y="4493107"/>
            <a:ext cx="5666740" cy="858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Contoh</a:t>
            </a:r>
            <a:endParaRPr sz="1200">
              <a:latin typeface="Times New Roman"/>
              <a:cs typeface="Times New Roman"/>
            </a:endParaRPr>
          </a:p>
          <a:p>
            <a:pPr marL="12700" marR="5080" indent="-635">
              <a:lnSpc>
                <a:spcPct val="144400"/>
              </a:lnSpc>
              <a:spcBef>
                <a:spcPts val="960"/>
              </a:spcBef>
            </a:pPr>
            <a:r>
              <a:rPr sz="1200" dirty="0">
                <a:latin typeface="Times New Roman"/>
                <a:cs typeface="Times New Roman"/>
              </a:rPr>
              <a:t>Tentukan </a:t>
            </a:r>
            <a:r>
              <a:rPr sz="1200" spc="-5" dirty="0">
                <a:latin typeface="Times New Roman"/>
                <a:cs typeface="Times New Roman"/>
              </a:rPr>
              <a:t>koordinat baru </a:t>
            </a:r>
            <a:r>
              <a:rPr sz="1200" dirty="0">
                <a:latin typeface="Times New Roman"/>
                <a:cs typeface="Times New Roman"/>
              </a:rPr>
              <a:t>dari kuus </a:t>
            </a:r>
            <a:r>
              <a:rPr sz="1200" spc="-5" dirty="0">
                <a:latin typeface="Times New Roman"/>
                <a:cs typeface="Times New Roman"/>
              </a:rPr>
              <a:t>yang </a:t>
            </a:r>
            <a:r>
              <a:rPr sz="1200" dirty="0">
                <a:latin typeface="Times New Roman"/>
                <a:cs typeface="Times New Roman"/>
              </a:rPr>
              <a:t>dirotasikan 90º </a:t>
            </a:r>
            <a:r>
              <a:rPr sz="1200" spc="-5" dirty="0">
                <a:latin typeface="Times New Roman"/>
                <a:cs typeface="Times New Roman"/>
              </a:rPr>
              <a:t>pada </a:t>
            </a:r>
            <a:r>
              <a:rPr sz="1200" dirty="0">
                <a:latin typeface="Times New Roman"/>
                <a:cs typeface="Times New Roman"/>
              </a:rPr>
              <a:t>sebuah </a:t>
            </a:r>
            <a:r>
              <a:rPr sz="1200" spc="-5" dirty="0">
                <a:latin typeface="Times New Roman"/>
                <a:cs typeface="Times New Roman"/>
              </a:rPr>
              <a:t>sumbu putar </a:t>
            </a:r>
            <a:r>
              <a:rPr sz="1200" spc="-10" dirty="0">
                <a:latin typeface="Times New Roman"/>
                <a:cs typeface="Times New Roman"/>
              </a:rPr>
              <a:t>yang  </a:t>
            </a:r>
            <a:r>
              <a:rPr sz="1200" dirty="0">
                <a:latin typeface="Times New Roman"/>
                <a:cs typeface="Times New Roman"/>
              </a:rPr>
              <a:t>dibentuk </a:t>
            </a:r>
            <a:r>
              <a:rPr sz="1200" spc="-5" dirty="0">
                <a:latin typeface="Times New Roman"/>
                <a:cs typeface="Times New Roman"/>
              </a:rPr>
              <a:t>oleh garis yang </a:t>
            </a:r>
            <a:r>
              <a:rPr sz="1200" dirty="0">
                <a:latin typeface="Times New Roman"/>
                <a:cs typeface="Times New Roman"/>
              </a:rPr>
              <a:t>melalui </a:t>
            </a:r>
            <a:r>
              <a:rPr sz="1200" spc="-5" dirty="0">
                <a:latin typeface="Times New Roman"/>
                <a:cs typeface="Times New Roman"/>
              </a:rPr>
              <a:t>A(2,1,0) </a:t>
            </a:r>
            <a:r>
              <a:rPr sz="1200" dirty="0">
                <a:latin typeface="Times New Roman"/>
                <a:cs typeface="Times New Roman"/>
              </a:rPr>
              <a:t>dan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B(3,3,1).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96361" y="1304277"/>
            <a:ext cx="5458859" cy="21754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52077" y="5558015"/>
            <a:ext cx="2430780" cy="23685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88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3139" y="889000"/>
            <a:ext cx="1897380" cy="596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Penyelesaian: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Langkah </a:t>
            </a:r>
            <a:r>
              <a:rPr sz="1200" spc="10" dirty="0">
                <a:latin typeface="Times New Roman"/>
                <a:cs typeface="Times New Roman"/>
              </a:rPr>
              <a:t>1: </a:t>
            </a:r>
            <a:r>
              <a:rPr sz="1200" dirty="0">
                <a:latin typeface="Times New Roman"/>
                <a:cs typeface="Times New Roman"/>
              </a:rPr>
              <a:t>Translasi ke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origin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139" y="3977690"/>
            <a:ext cx="11423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Langkah </a:t>
            </a:r>
            <a:r>
              <a:rPr sz="1200" spc="10" dirty="0">
                <a:latin typeface="Times New Roman"/>
                <a:cs typeface="Times New Roman"/>
              </a:rPr>
              <a:t>2: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Rotasi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18896" y="1941835"/>
            <a:ext cx="4438648" cy="1666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7446" y="4489447"/>
            <a:ext cx="5048248" cy="27812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89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3139" y="889000"/>
            <a:ext cx="13912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Langkah </a:t>
            </a:r>
            <a:r>
              <a:rPr sz="1200" spc="10" dirty="0">
                <a:latin typeface="Times New Roman"/>
                <a:cs typeface="Times New Roman"/>
              </a:rPr>
              <a:t>3: </a:t>
            </a:r>
            <a:r>
              <a:rPr sz="1200" dirty="0">
                <a:latin typeface="Times New Roman"/>
                <a:cs typeface="Times New Roman"/>
              </a:rPr>
              <a:t>Rotasi</a:t>
            </a:r>
            <a:r>
              <a:rPr sz="1200" spc="-9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Inti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139" y="4160418"/>
            <a:ext cx="32810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Langkah </a:t>
            </a:r>
            <a:r>
              <a:rPr sz="1200" dirty="0">
                <a:latin typeface="Times New Roman"/>
                <a:cs typeface="Times New Roman"/>
              </a:rPr>
              <a:t>4 dan </a:t>
            </a:r>
            <a:r>
              <a:rPr sz="1200" spc="10" dirty="0">
                <a:latin typeface="Times New Roman"/>
                <a:cs typeface="Times New Roman"/>
              </a:rPr>
              <a:t>5: </a:t>
            </a:r>
            <a:r>
              <a:rPr sz="1200" spc="-10" dirty="0">
                <a:latin typeface="Times New Roman"/>
                <a:cs typeface="Times New Roman"/>
              </a:rPr>
              <a:t>Lakukan </a:t>
            </a:r>
            <a:r>
              <a:rPr sz="1200" dirty="0">
                <a:latin typeface="Times New Roman"/>
                <a:cs typeface="Times New Roman"/>
              </a:rPr>
              <a:t>Re-rotasi dan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Re-translasi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42696" y="1399526"/>
            <a:ext cx="4743448" cy="24193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2894885" y="4758848"/>
            <a:ext cx="201295" cy="209550"/>
            <a:chOff x="2894885" y="4758848"/>
            <a:chExt cx="201295" cy="209550"/>
          </a:xfrm>
        </p:grpSpPr>
        <p:sp>
          <p:nvSpPr>
            <p:cNvPr id="6" name="object 6"/>
            <p:cNvSpPr/>
            <p:nvPr/>
          </p:nvSpPr>
          <p:spPr>
            <a:xfrm>
              <a:off x="2910760" y="4861242"/>
              <a:ext cx="19685" cy="11430"/>
            </a:xfrm>
            <a:custGeom>
              <a:avLst/>
              <a:gdLst/>
              <a:ahLst/>
              <a:cxnLst/>
              <a:rect l="l" t="t" r="r" b="b"/>
              <a:pathLst>
                <a:path w="19685" h="11429">
                  <a:moveTo>
                    <a:pt x="0" y="11112"/>
                  </a:moveTo>
                  <a:lnTo>
                    <a:pt x="19446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30207" y="4864417"/>
              <a:ext cx="28575" cy="52069"/>
            </a:xfrm>
            <a:custGeom>
              <a:avLst/>
              <a:gdLst/>
              <a:ahLst/>
              <a:cxnLst/>
              <a:rect l="l" t="t" r="r" b="b"/>
              <a:pathLst>
                <a:path w="28575" h="52070">
                  <a:moveTo>
                    <a:pt x="0" y="0"/>
                  </a:moveTo>
                  <a:lnTo>
                    <a:pt x="28178" y="5159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61560" y="4762023"/>
              <a:ext cx="37465" cy="154305"/>
            </a:xfrm>
            <a:custGeom>
              <a:avLst/>
              <a:gdLst/>
              <a:ahLst/>
              <a:cxnLst/>
              <a:rect l="l" t="t" r="r" b="b"/>
              <a:pathLst>
                <a:path w="37464" h="154304">
                  <a:moveTo>
                    <a:pt x="0" y="153987"/>
                  </a:moveTo>
                  <a:lnTo>
                    <a:pt x="37306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94885" y="4965223"/>
              <a:ext cx="201295" cy="0"/>
            </a:xfrm>
            <a:custGeom>
              <a:avLst/>
              <a:gdLst/>
              <a:ahLst/>
              <a:cxnLst/>
              <a:rect l="l" t="t" r="r" b="b"/>
              <a:pathLst>
                <a:path w="201294">
                  <a:moveTo>
                    <a:pt x="0" y="0"/>
                  </a:moveTo>
                  <a:lnTo>
                    <a:pt x="200818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396932" y="4758848"/>
            <a:ext cx="279400" cy="209550"/>
            <a:chOff x="3396932" y="4758848"/>
            <a:chExt cx="279400" cy="209550"/>
          </a:xfrm>
        </p:grpSpPr>
        <p:sp>
          <p:nvSpPr>
            <p:cNvPr id="11" name="object 11"/>
            <p:cNvSpPr/>
            <p:nvPr/>
          </p:nvSpPr>
          <p:spPr>
            <a:xfrm>
              <a:off x="3491388" y="4861242"/>
              <a:ext cx="19685" cy="11430"/>
            </a:xfrm>
            <a:custGeom>
              <a:avLst/>
              <a:gdLst/>
              <a:ahLst/>
              <a:cxnLst/>
              <a:rect l="l" t="t" r="r" b="b"/>
              <a:pathLst>
                <a:path w="19685" h="11429">
                  <a:moveTo>
                    <a:pt x="0" y="11112"/>
                  </a:moveTo>
                  <a:lnTo>
                    <a:pt x="19446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10835" y="4864417"/>
              <a:ext cx="28575" cy="52069"/>
            </a:xfrm>
            <a:custGeom>
              <a:avLst/>
              <a:gdLst/>
              <a:ahLst/>
              <a:cxnLst/>
              <a:rect l="l" t="t" r="r" b="b"/>
              <a:pathLst>
                <a:path w="28575" h="52070">
                  <a:moveTo>
                    <a:pt x="0" y="0"/>
                  </a:moveTo>
                  <a:lnTo>
                    <a:pt x="28178" y="5159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42188" y="4762023"/>
              <a:ext cx="37465" cy="154305"/>
            </a:xfrm>
            <a:custGeom>
              <a:avLst/>
              <a:gdLst/>
              <a:ahLst/>
              <a:cxnLst/>
              <a:rect l="l" t="t" r="r" b="b"/>
              <a:pathLst>
                <a:path w="37464" h="154304">
                  <a:moveTo>
                    <a:pt x="0" y="153987"/>
                  </a:moveTo>
                  <a:lnTo>
                    <a:pt x="37306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96932" y="4965223"/>
              <a:ext cx="279400" cy="0"/>
            </a:xfrm>
            <a:custGeom>
              <a:avLst/>
              <a:gdLst/>
              <a:ahLst/>
              <a:cxnLst/>
              <a:rect l="l" t="t" r="r" b="b"/>
              <a:pathLst>
                <a:path w="279400">
                  <a:moveTo>
                    <a:pt x="0" y="0"/>
                  </a:moveTo>
                  <a:lnTo>
                    <a:pt x="27940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2946876" y="5148579"/>
            <a:ext cx="175895" cy="163830"/>
            <a:chOff x="2946876" y="5148579"/>
            <a:chExt cx="175895" cy="163830"/>
          </a:xfrm>
        </p:grpSpPr>
        <p:sp>
          <p:nvSpPr>
            <p:cNvPr id="16" name="object 16"/>
            <p:cNvSpPr/>
            <p:nvPr/>
          </p:nvSpPr>
          <p:spPr>
            <a:xfrm>
              <a:off x="2950051" y="5250973"/>
              <a:ext cx="19685" cy="11430"/>
            </a:xfrm>
            <a:custGeom>
              <a:avLst/>
              <a:gdLst/>
              <a:ahLst/>
              <a:cxnLst/>
              <a:rect l="l" t="t" r="r" b="b"/>
              <a:pathLst>
                <a:path w="19685" h="11429">
                  <a:moveTo>
                    <a:pt x="0" y="11112"/>
                  </a:moveTo>
                  <a:lnTo>
                    <a:pt x="19446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969498" y="5254148"/>
              <a:ext cx="28575" cy="52069"/>
            </a:xfrm>
            <a:custGeom>
              <a:avLst/>
              <a:gdLst/>
              <a:ahLst/>
              <a:cxnLst/>
              <a:rect l="l" t="t" r="r" b="b"/>
              <a:pathLst>
                <a:path w="28575" h="52070">
                  <a:moveTo>
                    <a:pt x="0" y="0"/>
                  </a:moveTo>
                  <a:lnTo>
                    <a:pt x="28178" y="5159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000851" y="5151754"/>
              <a:ext cx="37465" cy="154305"/>
            </a:xfrm>
            <a:custGeom>
              <a:avLst/>
              <a:gdLst/>
              <a:ahLst/>
              <a:cxnLst/>
              <a:rect l="l" t="t" r="r" b="b"/>
              <a:pathLst>
                <a:path w="37464" h="154304">
                  <a:moveTo>
                    <a:pt x="0" y="153987"/>
                  </a:moveTo>
                  <a:lnTo>
                    <a:pt x="37306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038157" y="5151754"/>
              <a:ext cx="84455" cy="0"/>
            </a:xfrm>
            <a:custGeom>
              <a:avLst/>
              <a:gdLst/>
              <a:ahLst/>
              <a:cxnLst/>
              <a:rect l="l" t="t" r="r" b="b"/>
              <a:pathLst>
                <a:path w="84455">
                  <a:moveTo>
                    <a:pt x="0" y="0"/>
                  </a:moveTo>
                  <a:lnTo>
                    <a:pt x="84137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3394154" y="5148579"/>
            <a:ext cx="94615" cy="163830"/>
            <a:chOff x="3394154" y="5148579"/>
            <a:chExt cx="94615" cy="163830"/>
          </a:xfrm>
        </p:grpSpPr>
        <p:sp>
          <p:nvSpPr>
            <p:cNvPr id="21" name="object 21"/>
            <p:cNvSpPr/>
            <p:nvPr/>
          </p:nvSpPr>
          <p:spPr>
            <a:xfrm>
              <a:off x="3397329" y="5250973"/>
              <a:ext cx="19685" cy="11430"/>
            </a:xfrm>
            <a:custGeom>
              <a:avLst/>
              <a:gdLst/>
              <a:ahLst/>
              <a:cxnLst/>
              <a:rect l="l" t="t" r="r" b="b"/>
              <a:pathLst>
                <a:path w="19685" h="11429">
                  <a:moveTo>
                    <a:pt x="0" y="11112"/>
                  </a:moveTo>
                  <a:lnTo>
                    <a:pt x="19446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416776" y="5254148"/>
              <a:ext cx="28575" cy="52069"/>
            </a:xfrm>
            <a:custGeom>
              <a:avLst/>
              <a:gdLst/>
              <a:ahLst/>
              <a:cxnLst/>
              <a:rect l="l" t="t" r="r" b="b"/>
              <a:pathLst>
                <a:path w="28575" h="52070">
                  <a:moveTo>
                    <a:pt x="0" y="0"/>
                  </a:moveTo>
                  <a:lnTo>
                    <a:pt x="28178" y="5159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448129" y="5151754"/>
              <a:ext cx="37465" cy="154305"/>
            </a:xfrm>
            <a:custGeom>
              <a:avLst/>
              <a:gdLst/>
              <a:ahLst/>
              <a:cxnLst/>
              <a:rect l="l" t="t" r="r" b="b"/>
              <a:pathLst>
                <a:path w="37464" h="154304">
                  <a:moveTo>
                    <a:pt x="0" y="153987"/>
                  </a:moveTo>
                  <a:lnTo>
                    <a:pt x="37306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4048601" y="4615973"/>
            <a:ext cx="254000" cy="163830"/>
            <a:chOff x="4048601" y="4615973"/>
            <a:chExt cx="254000" cy="163830"/>
          </a:xfrm>
        </p:grpSpPr>
        <p:sp>
          <p:nvSpPr>
            <p:cNvPr id="25" name="object 25"/>
            <p:cNvSpPr/>
            <p:nvPr/>
          </p:nvSpPr>
          <p:spPr>
            <a:xfrm>
              <a:off x="4051776" y="4718367"/>
              <a:ext cx="19685" cy="11430"/>
            </a:xfrm>
            <a:custGeom>
              <a:avLst/>
              <a:gdLst/>
              <a:ahLst/>
              <a:cxnLst/>
              <a:rect l="l" t="t" r="r" b="b"/>
              <a:pathLst>
                <a:path w="19685" h="11429">
                  <a:moveTo>
                    <a:pt x="0" y="11112"/>
                  </a:moveTo>
                  <a:lnTo>
                    <a:pt x="19446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071223" y="4721542"/>
              <a:ext cx="28575" cy="52069"/>
            </a:xfrm>
            <a:custGeom>
              <a:avLst/>
              <a:gdLst/>
              <a:ahLst/>
              <a:cxnLst/>
              <a:rect l="l" t="t" r="r" b="b"/>
              <a:pathLst>
                <a:path w="28575" h="52070">
                  <a:moveTo>
                    <a:pt x="0" y="0"/>
                  </a:moveTo>
                  <a:lnTo>
                    <a:pt x="28178" y="5159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102576" y="4619148"/>
              <a:ext cx="37465" cy="154305"/>
            </a:xfrm>
            <a:custGeom>
              <a:avLst/>
              <a:gdLst/>
              <a:ahLst/>
              <a:cxnLst/>
              <a:rect l="l" t="t" r="r" b="b"/>
              <a:pathLst>
                <a:path w="37464" h="154304">
                  <a:moveTo>
                    <a:pt x="0" y="153987"/>
                  </a:moveTo>
                  <a:lnTo>
                    <a:pt x="37306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139882" y="4619148"/>
              <a:ext cx="163195" cy="0"/>
            </a:xfrm>
            <a:custGeom>
              <a:avLst/>
              <a:gdLst/>
              <a:ahLst/>
              <a:cxnLst/>
              <a:rect l="l" t="t" r="r" b="b"/>
              <a:pathLst>
                <a:path w="163195">
                  <a:moveTo>
                    <a:pt x="0" y="0"/>
                  </a:moveTo>
                  <a:lnTo>
                    <a:pt x="162718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06632" y="4615973"/>
            <a:ext cx="180340" cy="163830"/>
            <a:chOff x="4806632" y="4615973"/>
            <a:chExt cx="180340" cy="163830"/>
          </a:xfrm>
        </p:grpSpPr>
        <p:sp>
          <p:nvSpPr>
            <p:cNvPr id="30" name="object 30"/>
            <p:cNvSpPr/>
            <p:nvPr/>
          </p:nvSpPr>
          <p:spPr>
            <a:xfrm>
              <a:off x="4809807" y="4718367"/>
              <a:ext cx="19685" cy="11430"/>
            </a:xfrm>
            <a:custGeom>
              <a:avLst/>
              <a:gdLst/>
              <a:ahLst/>
              <a:cxnLst/>
              <a:rect l="l" t="t" r="r" b="b"/>
              <a:pathLst>
                <a:path w="19685" h="11429">
                  <a:moveTo>
                    <a:pt x="0" y="11112"/>
                  </a:moveTo>
                  <a:lnTo>
                    <a:pt x="19446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29254" y="4721542"/>
              <a:ext cx="28575" cy="52069"/>
            </a:xfrm>
            <a:custGeom>
              <a:avLst/>
              <a:gdLst/>
              <a:ahLst/>
              <a:cxnLst/>
              <a:rect l="l" t="t" r="r" b="b"/>
              <a:pathLst>
                <a:path w="28575" h="52070">
                  <a:moveTo>
                    <a:pt x="0" y="0"/>
                  </a:moveTo>
                  <a:lnTo>
                    <a:pt x="28178" y="5159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860607" y="4619148"/>
              <a:ext cx="37465" cy="154305"/>
            </a:xfrm>
            <a:custGeom>
              <a:avLst/>
              <a:gdLst/>
              <a:ahLst/>
              <a:cxnLst/>
              <a:rect l="l" t="t" r="r" b="b"/>
              <a:pathLst>
                <a:path w="37464" h="154304">
                  <a:moveTo>
                    <a:pt x="0" y="153987"/>
                  </a:moveTo>
                  <a:lnTo>
                    <a:pt x="37306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897913" y="4619148"/>
              <a:ext cx="88900" cy="0"/>
            </a:xfrm>
            <a:custGeom>
              <a:avLst/>
              <a:gdLst/>
              <a:ahLst/>
              <a:cxnLst/>
              <a:rect l="l" t="t" r="r" b="b"/>
              <a:pathLst>
                <a:path w="88900">
                  <a:moveTo>
                    <a:pt x="0" y="0"/>
                  </a:moveTo>
                  <a:lnTo>
                    <a:pt x="8890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4085510" y="5148579"/>
            <a:ext cx="94615" cy="163830"/>
            <a:chOff x="4085510" y="5148579"/>
            <a:chExt cx="94615" cy="163830"/>
          </a:xfrm>
        </p:grpSpPr>
        <p:sp>
          <p:nvSpPr>
            <p:cNvPr id="35" name="object 35"/>
            <p:cNvSpPr/>
            <p:nvPr/>
          </p:nvSpPr>
          <p:spPr>
            <a:xfrm>
              <a:off x="4088685" y="5250973"/>
              <a:ext cx="19685" cy="11430"/>
            </a:xfrm>
            <a:custGeom>
              <a:avLst/>
              <a:gdLst/>
              <a:ahLst/>
              <a:cxnLst/>
              <a:rect l="l" t="t" r="r" b="b"/>
              <a:pathLst>
                <a:path w="19685" h="11429">
                  <a:moveTo>
                    <a:pt x="0" y="11112"/>
                  </a:moveTo>
                  <a:lnTo>
                    <a:pt x="19446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108132" y="5254148"/>
              <a:ext cx="28575" cy="52069"/>
            </a:xfrm>
            <a:custGeom>
              <a:avLst/>
              <a:gdLst/>
              <a:ahLst/>
              <a:cxnLst/>
              <a:rect l="l" t="t" r="r" b="b"/>
              <a:pathLst>
                <a:path w="28575" h="52070">
                  <a:moveTo>
                    <a:pt x="0" y="0"/>
                  </a:moveTo>
                  <a:lnTo>
                    <a:pt x="28178" y="5159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139485" y="5151754"/>
              <a:ext cx="37465" cy="154305"/>
            </a:xfrm>
            <a:custGeom>
              <a:avLst/>
              <a:gdLst/>
              <a:ahLst/>
              <a:cxnLst/>
              <a:rect l="l" t="t" r="r" b="b"/>
              <a:pathLst>
                <a:path w="37464" h="154304">
                  <a:moveTo>
                    <a:pt x="0" y="153987"/>
                  </a:moveTo>
                  <a:lnTo>
                    <a:pt x="37306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4714954" y="5148579"/>
            <a:ext cx="94615" cy="163830"/>
            <a:chOff x="4714954" y="5148579"/>
            <a:chExt cx="94615" cy="163830"/>
          </a:xfrm>
        </p:grpSpPr>
        <p:sp>
          <p:nvSpPr>
            <p:cNvPr id="39" name="object 39"/>
            <p:cNvSpPr/>
            <p:nvPr/>
          </p:nvSpPr>
          <p:spPr>
            <a:xfrm>
              <a:off x="4718129" y="5250973"/>
              <a:ext cx="19685" cy="11430"/>
            </a:xfrm>
            <a:custGeom>
              <a:avLst/>
              <a:gdLst/>
              <a:ahLst/>
              <a:cxnLst/>
              <a:rect l="l" t="t" r="r" b="b"/>
              <a:pathLst>
                <a:path w="19685" h="11429">
                  <a:moveTo>
                    <a:pt x="0" y="11112"/>
                  </a:moveTo>
                  <a:lnTo>
                    <a:pt x="19446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737576" y="5254148"/>
              <a:ext cx="28575" cy="52069"/>
            </a:xfrm>
            <a:custGeom>
              <a:avLst/>
              <a:gdLst/>
              <a:ahLst/>
              <a:cxnLst/>
              <a:rect l="l" t="t" r="r" b="b"/>
              <a:pathLst>
                <a:path w="28575" h="52070">
                  <a:moveTo>
                    <a:pt x="0" y="0"/>
                  </a:moveTo>
                  <a:lnTo>
                    <a:pt x="28178" y="5159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768929" y="5151754"/>
              <a:ext cx="37465" cy="154305"/>
            </a:xfrm>
            <a:custGeom>
              <a:avLst/>
              <a:gdLst/>
              <a:ahLst/>
              <a:cxnLst/>
              <a:rect l="l" t="t" r="r" b="b"/>
              <a:pathLst>
                <a:path w="37464" h="154304">
                  <a:moveTo>
                    <a:pt x="0" y="153987"/>
                  </a:moveTo>
                  <a:lnTo>
                    <a:pt x="37306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1544319" y="5792311"/>
            <a:ext cx="254000" cy="163830"/>
            <a:chOff x="1544319" y="5792311"/>
            <a:chExt cx="254000" cy="163830"/>
          </a:xfrm>
        </p:grpSpPr>
        <p:sp>
          <p:nvSpPr>
            <p:cNvPr id="43" name="object 43"/>
            <p:cNvSpPr/>
            <p:nvPr/>
          </p:nvSpPr>
          <p:spPr>
            <a:xfrm>
              <a:off x="1547494" y="5894704"/>
              <a:ext cx="19685" cy="11430"/>
            </a:xfrm>
            <a:custGeom>
              <a:avLst/>
              <a:gdLst/>
              <a:ahLst/>
              <a:cxnLst/>
              <a:rect l="l" t="t" r="r" b="b"/>
              <a:pathLst>
                <a:path w="19684" h="11429">
                  <a:moveTo>
                    <a:pt x="0" y="11112"/>
                  </a:moveTo>
                  <a:lnTo>
                    <a:pt x="19446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566941" y="5897879"/>
              <a:ext cx="28575" cy="52069"/>
            </a:xfrm>
            <a:custGeom>
              <a:avLst/>
              <a:gdLst/>
              <a:ahLst/>
              <a:cxnLst/>
              <a:rect l="l" t="t" r="r" b="b"/>
              <a:pathLst>
                <a:path w="28575" h="52070">
                  <a:moveTo>
                    <a:pt x="0" y="0"/>
                  </a:moveTo>
                  <a:lnTo>
                    <a:pt x="28178" y="5159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598294" y="5795486"/>
              <a:ext cx="37465" cy="154305"/>
            </a:xfrm>
            <a:custGeom>
              <a:avLst/>
              <a:gdLst/>
              <a:ahLst/>
              <a:cxnLst/>
              <a:rect l="l" t="t" r="r" b="b"/>
              <a:pathLst>
                <a:path w="37464" h="154304">
                  <a:moveTo>
                    <a:pt x="0" y="153987"/>
                  </a:moveTo>
                  <a:lnTo>
                    <a:pt x="37306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635601" y="5795486"/>
              <a:ext cx="163195" cy="0"/>
            </a:xfrm>
            <a:custGeom>
              <a:avLst/>
              <a:gdLst/>
              <a:ahLst/>
              <a:cxnLst/>
              <a:rect l="l" t="t" r="r" b="b"/>
              <a:pathLst>
                <a:path w="163194">
                  <a:moveTo>
                    <a:pt x="0" y="0"/>
                  </a:moveTo>
                  <a:lnTo>
                    <a:pt x="162718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2247582" y="5792311"/>
            <a:ext cx="180340" cy="163830"/>
            <a:chOff x="2247582" y="5792311"/>
            <a:chExt cx="180340" cy="163830"/>
          </a:xfrm>
        </p:grpSpPr>
        <p:sp>
          <p:nvSpPr>
            <p:cNvPr id="48" name="object 48"/>
            <p:cNvSpPr/>
            <p:nvPr/>
          </p:nvSpPr>
          <p:spPr>
            <a:xfrm>
              <a:off x="2250757" y="5894704"/>
              <a:ext cx="19685" cy="11430"/>
            </a:xfrm>
            <a:custGeom>
              <a:avLst/>
              <a:gdLst/>
              <a:ahLst/>
              <a:cxnLst/>
              <a:rect l="l" t="t" r="r" b="b"/>
              <a:pathLst>
                <a:path w="19685" h="11429">
                  <a:moveTo>
                    <a:pt x="0" y="11112"/>
                  </a:moveTo>
                  <a:lnTo>
                    <a:pt x="19446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270204" y="5897879"/>
              <a:ext cx="28575" cy="52069"/>
            </a:xfrm>
            <a:custGeom>
              <a:avLst/>
              <a:gdLst/>
              <a:ahLst/>
              <a:cxnLst/>
              <a:rect l="l" t="t" r="r" b="b"/>
              <a:pathLst>
                <a:path w="28575" h="52070">
                  <a:moveTo>
                    <a:pt x="0" y="0"/>
                  </a:moveTo>
                  <a:lnTo>
                    <a:pt x="28178" y="5159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301557" y="5795486"/>
              <a:ext cx="37465" cy="154305"/>
            </a:xfrm>
            <a:custGeom>
              <a:avLst/>
              <a:gdLst/>
              <a:ahLst/>
              <a:cxnLst/>
              <a:rect l="l" t="t" r="r" b="b"/>
              <a:pathLst>
                <a:path w="37464" h="154304">
                  <a:moveTo>
                    <a:pt x="0" y="153987"/>
                  </a:moveTo>
                  <a:lnTo>
                    <a:pt x="37306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338863" y="5795486"/>
              <a:ext cx="88900" cy="0"/>
            </a:xfrm>
            <a:custGeom>
              <a:avLst/>
              <a:gdLst/>
              <a:ahLst/>
              <a:cxnLst/>
              <a:rect l="l" t="t" r="r" b="b"/>
              <a:pathLst>
                <a:path w="88900">
                  <a:moveTo>
                    <a:pt x="0" y="0"/>
                  </a:moveTo>
                  <a:lnTo>
                    <a:pt x="8890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1623298" y="6324917"/>
            <a:ext cx="205740" cy="209550"/>
            <a:chOff x="1623298" y="6324917"/>
            <a:chExt cx="205740" cy="209550"/>
          </a:xfrm>
        </p:grpSpPr>
        <p:sp>
          <p:nvSpPr>
            <p:cNvPr id="53" name="object 53"/>
            <p:cNvSpPr/>
            <p:nvPr/>
          </p:nvSpPr>
          <p:spPr>
            <a:xfrm>
              <a:off x="1639173" y="6427311"/>
              <a:ext cx="19685" cy="11430"/>
            </a:xfrm>
            <a:custGeom>
              <a:avLst/>
              <a:gdLst/>
              <a:ahLst/>
              <a:cxnLst/>
              <a:rect l="l" t="t" r="r" b="b"/>
              <a:pathLst>
                <a:path w="19685" h="11429">
                  <a:moveTo>
                    <a:pt x="0" y="11112"/>
                  </a:moveTo>
                  <a:lnTo>
                    <a:pt x="19446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658619" y="6430486"/>
              <a:ext cx="28575" cy="52069"/>
            </a:xfrm>
            <a:custGeom>
              <a:avLst/>
              <a:gdLst/>
              <a:ahLst/>
              <a:cxnLst/>
              <a:rect l="l" t="t" r="r" b="b"/>
              <a:pathLst>
                <a:path w="28575" h="52070">
                  <a:moveTo>
                    <a:pt x="0" y="0"/>
                  </a:moveTo>
                  <a:lnTo>
                    <a:pt x="28178" y="5159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689973" y="6328092"/>
              <a:ext cx="37465" cy="154305"/>
            </a:xfrm>
            <a:custGeom>
              <a:avLst/>
              <a:gdLst/>
              <a:ahLst/>
              <a:cxnLst/>
              <a:rect l="l" t="t" r="r" b="b"/>
              <a:pathLst>
                <a:path w="37464" h="154304">
                  <a:moveTo>
                    <a:pt x="0" y="153987"/>
                  </a:moveTo>
                  <a:lnTo>
                    <a:pt x="37306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727279" y="6328092"/>
              <a:ext cx="88900" cy="0"/>
            </a:xfrm>
            <a:custGeom>
              <a:avLst/>
              <a:gdLst/>
              <a:ahLst/>
              <a:cxnLst/>
              <a:rect l="l" t="t" r="r" b="b"/>
              <a:pathLst>
                <a:path w="88900">
                  <a:moveTo>
                    <a:pt x="0" y="0"/>
                  </a:moveTo>
                  <a:lnTo>
                    <a:pt x="8890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623298" y="6531292"/>
              <a:ext cx="205740" cy="0"/>
            </a:xfrm>
            <a:custGeom>
              <a:avLst/>
              <a:gdLst/>
              <a:ahLst/>
              <a:cxnLst/>
              <a:rect l="l" t="t" r="r" b="b"/>
              <a:pathLst>
                <a:path w="205739">
                  <a:moveTo>
                    <a:pt x="0" y="0"/>
                  </a:moveTo>
                  <a:lnTo>
                    <a:pt x="205581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8" name="object 58"/>
          <p:cNvGrpSpPr/>
          <p:nvPr/>
        </p:nvGrpSpPr>
        <p:grpSpPr>
          <a:xfrm>
            <a:off x="2197973" y="6324917"/>
            <a:ext cx="279400" cy="209550"/>
            <a:chOff x="2197973" y="6324917"/>
            <a:chExt cx="279400" cy="209550"/>
          </a:xfrm>
        </p:grpSpPr>
        <p:sp>
          <p:nvSpPr>
            <p:cNvPr id="59" name="object 59"/>
            <p:cNvSpPr/>
            <p:nvPr/>
          </p:nvSpPr>
          <p:spPr>
            <a:xfrm>
              <a:off x="2213848" y="6427311"/>
              <a:ext cx="19685" cy="11430"/>
            </a:xfrm>
            <a:custGeom>
              <a:avLst/>
              <a:gdLst/>
              <a:ahLst/>
              <a:cxnLst/>
              <a:rect l="l" t="t" r="r" b="b"/>
              <a:pathLst>
                <a:path w="19685" h="11429">
                  <a:moveTo>
                    <a:pt x="0" y="11112"/>
                  </a:moveTo>
                  <a:lnTo>
                    <a:pt x="19446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233295" y="6430486"/>
              <a:ext cx="28575" cy="52069"/>
            </a:xfrm>
            <a:custGeom>
              <a:avLst/>
              <a:gdLst/>
              <a:ahLst/>
              <a:cxnLst/>
              <a:rect l="l" t="t" r="r" b="b"/>
              <a:pathLst>
                <a:path w="28575" h="52070">
                  <a:moveTo>
                    <a:pt x="0" y="0"/>
                  </a:moveTo>
                  <a:lnTo>
                    <a:pt x="28178" y="5159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264648" y="6328092"/>
              <a:ext cx="37465" cy="154305"/>
            </a:xfrm>
            <a:custGeom>
              <a:avLst/>
              <a:gdLst/>
              <a:ahLst/>
              <a:cxnLst/>
              <a:rect l="l" t="t" r="r" b="b"/>
              <a:pathLst>
                <a:path w="37464" h="154304">
                  <a:moveTo>
                    <a:pt x="0" y="153987"/>
                  </a:moveTo>
                  <a:lnTo>
                    <a:pt x="37306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197973" y="6531292"/>
              <a:ext cx="279400" cy="0"/>
            </a:xfrm>
            <a:custGeom>
              <a:avLst/>
              <a:gdLst/>
              <a:ahLst/>
              <a:cxnLst/>
              <a:rect l="l" t="t" r="r" b="b"/>
              <a:pathLst>
                <a:path w="279400">
                  <a:moveTo>
                    <a:pt x="0" y="0"/>
                  </a:moveTo>
                  <a:lnTo>
                    <a:pt x="27940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3" name="object 63"/>
          <p:cNvGrpSpPr/>
          <p:nvPr/>
        </p:nvGrpSpPr>
        <p:grpSpPr>
          <a:xfrm>
            <a:off x="3160395" y="5935186"/>
            <a:ext cx="94615" cy="163830"/>
            <a:chOff x="3160395" y="5935186"/>
            <a:chExt cx="94615" cy="163830"/>
          </a:xfrm>
        </p:grpSpPr>
        <p:sp>
          <p:nvSpPr>
            <p:cNvPr id="64" name="object 64"/>
            <p:cNvSpPr/>
            <p:nvPr/>
          </p:nvSpPr>
          <p:spPr>
            <a:xfrm>
              <a:off x="3163570" y="6037579"/>
              <a:ext cx="19685" cy="11430"/>
            </a:xfrm>
            <a:custGeom>
              <a:avLst/>
              <a:gdLst/>
              <a:ahLst/>
              <a:cxnLst/>
              <a:rect l="l" t="t" r="r" b="b"/>
              <a:pathLst>
                <a:path w="19685" h="11429">
                  <a:moveTo>
                    <a:pt x="0" y="11112"/>
                  </a:moveTo>
                  <a:lnTo>
                    <a:pt x="19446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183016" y="6040754"/>
              <a:ext cx="28575" cy="52069"/>
            </a:xfrm>
            <a:custGeom>
              <a:avLst/>
              <a:gdLst/>
              <a:ahLst/>
              <a:cxnLst/>
              <a:rect l="l" t="t" r="r" b="b"/>
              <a:pathLst>
                <a:path w="28575" h="52070">
                  <a:moveTo>
                    <a:pt x="0" y="0"/>
                  </a:moveTo>
                  <a:lnTo>
                    <a:pt x="28178" y="5159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214370" y="5938361"/>
              <a:ext cx="37465" cy="154305"/>
            </a:xfrm>
            <a:custGeom>
              <a:avLst/>
              <a:gdLst/>
              <a:ahLst/>
              <a:cxnLst/>
              <a:rect l="l" t="t" r="r" b="b"/>
              <a:pathLst>
                <a:path w="37464" h="154304">
                  <a:moveTo>
                    <a:pt x="0" y="153987"/>
                  </a:moveTo>
                  <a:lnTo>
                    <a:pt x="37306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7" name="object 67"/>
          <p:cNvGrpSpPr/>
          <p:nvPr/>
        </p:nvGrpSpPr>
        <p:grpSpPr>
          <a:xfrm>
            <a:off x="3686254" y="5935186"/>
            <a:ext cx="94615" cy="163830"/>
            <a:chOff x="3686254" y="5935186"/>
            <a:chExt cx="94615" cy="163830"/>
          </a:xfrm>
        </p:grpSpPr>
        <p:sp>
          <p:nvSpPr>
            <p:cNvPr id="68" name="object 68"/>
            <p:cNvSpPr/>
            <p:nvPr/>
          </p:nvSpPr>
          <p:spPr>
            <a:xfrm>
              <a:off x="3689429" y="6037579"/>
              <a:ext cx="19685" cy="11430"/>
            </a:xfrm>
            <a:custGeom>
              <a:avLst/>
              <a:gdLst/>
              <a:ahLst/>
              <a:cxnLst/>
              <a:rect l="l" t="t" r="r" b="b"/>
              <a:pathLst>
                <a:path w="19685" h="11429">
                  <a:moveTo>
                    <a:pt x="0" y="11112"/>
                  </a:moveTo>
                  <a:lnTo>
                    <a:pt x="19446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708876" y="6040754"/>
              <a:ext cx="28575" cy="52069"/>
            </a:xfrm>
            <a:custGeom>
              <a:avLst/>
              <a:gdLst/>
              <a:ahLst/>
              <a:cxnLst/>
              <a:rect l="l" t="t" r="r" b="b"/>
              <a:pathLst>
                <a:path w="28575" h="52070">
                  <a:moveTo>
                    <a:pt x="0" y="0"/>
                  </a:moveTo>
                  <a:lnTo>
                    <a:pt x="28178" y="5159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740229" y="5938361"/>
              <a:ext cx="37465" cy="154305"/>
            </a:xfrm>
            <a:custGeom>
              <a:avLst/>
              <a:gdLst/>
              <a:ahLst/>
              <a:cxnLst/>
              <a:rect l="l" t="t" r="r" b="b"/>
              <a:pathLst>
                <a:path w="37464" h="154304">
                  <a:moveTo>
                    <a:pt x="0" y="153987"/>
                  </a:moveTo>
                  <a:lnTo>
                    <a:pt x="37306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1" name="object 71"/>
          <p:cNvGrpSpPr/>
          <p:nvPr/>
        </p:nvGrpSpPr>
        <p:grpSpPr>
          <a:xfrm>
            <a:off x="3163173" y="6324917"/>
            <a:ext cx="279400" cy="209550"/>
            <a:chOff x="3163173" y="6324917"/>
            <a:chExt cx="279400" cy="209550"/>
          </a:xfrm>
        </p:grpSpPr>
        <p:sp>
          <p:nvSpPr>
            <p:cNvPr id="72" name="object 72"/>
            <p:cNvSpPr/>
            <p:nvPr/>
          </p:nvSpPr>
          <p:spPr>
            <a:xfrm>
              <a:off x="3257629" y="6427311"/>
              <a:ext cx="19685" cy="11430"/>
            </a:xfrm>
            <a:custGeom>
              <a:avLst/>
              <a:gdLst/>
              <a:ahLst/>
              <a:cxnLst/>
              <a:rect l="l" t="t" r="r" b="b"/>
              <a:pathLst>
                <a:path w="19685" h="11429">
                  <a:moveTo>
                    <a:pt x="0" y="11112"/>
                  </a:moveTo>
                  <a:lnTo>
                    <a:pt x="19446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277076" y="6430486"/>
              <a:ext cx="28575" cy="52069"/>
            </a:xfrm>
            <a:custGeom>
              <a:avLst/>
              <a:gdLst/>
              <a:ahLst/>
              <a:cxnLst/>
              <a:rect l="l" t="t" r="r" b="b"/>
              <a:pathLst>
                <a:path w="28575" h="52070">
                  <a:moveTo>
                    <a:pt x="0" y="0"/>
                  </a:moveTo>
                  <a:lnTo>
                    <a:pt x="28178" y="5159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308429" y="6328092"/>
              <a:ext cx="37465" cy="154305"/>
            </a:xfrm>
            <a:custGeom>
              <a:avLst/>
              <a:gdLst/>
              <a:ahLst/>
              <a:cxnLst/>
              <a:rect l="l" t="t" r="r" b="b"/>
              <a:pathLst>
                <a:path w="37464" h="154304">
                  <a:moveTo>
                    <a:pt x="0" y="153987"/>
                  </a:moveTo>
                  <a:lnTo>
                    <a:pt x="37306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345735" y="6328092"/>
              <a:ext cx="84455" cy="0"/>
            </a:xfrm>
            <a:custGeom>
              <a:avLst/>
              <a:gdLst/>
              <a:ahLst/>
              <a:cxnLst/>
              <a:rect l="l" t="t" r="r" b="b"/>
              <a:pathLst>
                <a:path w="84454">
                  <a:moveTo>
                    <a:pt x="0" y="0"/>
                  </a:moveTo>
                  <a:lnTo>
                    <a:pt x="84137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163173" y="6531292"/>
              <a:ext cx="279400" cy="0"/>
            </a:xfrm>
            <a:custGeom>
              <a:avLst/>
              <a:gdLst/>
              <a:ahLst/>
              <a:cxnLst/>
              <a:rect l="l" t="t" r="r" b="b"/>
              <a:pathLst>
                <a:path w="279400">
                  <a:moveTo>
                    <a:pt x="0" y="0"/>
                  </a:moveTo>
                  <a:lnTo>
                    <a:pt x="27940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7" name="object 77"/>
          <p:cNvGrpSpPr/>
          <p:nvPr/>
        </p:nvGrpSpPr>
        <p:grpSpPr>
          <a:xfrm>
            <a:off x="3634263" y="6324917"/>
            <a:ext cx="201295" cy="209550"/>
            <a:chOff x="3634263" y="6324917"/>
            <a:chExt cx="201295" cy="209550"/>
          </a:xfrm>
        </p:grpSpPr>
        <p:sp>
          <p:nvSpPr>
            <p:cNvPr id="78" name="object 78"/>
            <p:cNvSpPr/>
            <p:nvPr/>
          </p:nvSpPr>
          <p:spPr>
            <a:xfrm>
              <a:off x="3650138" y="6427311"/>
              <a:ext cx="19685" cy="11430"/>
            </a:xfrm>
            <a:custGeom>
              <a:avLst/>
              <a:gdLst/>
              <a:ahLst/>
              <a:cxnLst/>
              <a:rect l="l" t="t" r="r" b="b"/>
              <a:pathLst>
                <a:path w="19685" h="11429">
                  <a:moveTo>
                    <a:pt x="0" y="11112"/>
                  </a:moveTo>
                  <a:lnTo>
                    <a:pt x="19446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669585" y="6430486"/>
              <a:ext cx="28575" cy="52069"/>
            </a:xfrm>
            <a:custGeom>
              <a:avLst/>
              <a:gdLst/>
              <a:ahLst/>
              <a:cxnLst/>
              <a:rect l="l" t="t" r="r" b="b"/>
              <a:pathLst>
                <a:path w="28575" h="52070">
                  <a:moveTo>
                    <a:pt x="0" y="0"/>
                  </a:moveTo>
                  <a:lnTo>
                    <a:pt x="28178" y="5159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700938" y="6328092"/>
              <a:ext cx="37465" cy="154305"/>
            </a:xfrm>
            <a:custGeom>
              <a:avLst/>
              <a:gdLst/>
              <a:ahLst/>
              <a:cxnLst/>
              <a:rect l="l" t="t" r="r" b="b"/>
              <a:pathLst>
                <a:path w="37464" h="154304">
                  <a:moveTo>
                    <a:pt x="0" y="153987"/>
                  </a:moveTo>
                  <a:lnTo>
                    <a:pt x="37306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634263" y="6531292"/>
              <a:ext cx="201295" cy="0"/>
            </a:xfrm>
            <a:custGeom>
              <a:avLst/>
              <a:gdLst/>
              <a:ahLst/>
              <a:cxnLst/>
              <a:rect l="l" t="t" r="r" b="b"/>
              <a:pathLst>
                <a:path w="201295">
                  <a:moveTo>
                    <a:pt x="0" y="0"/>
                  </a:moveTo>
                  <a:lnTo>
                    <a:pt x="200818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3727526" y="7515542"/>
            <a:ext cx="844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ymbol"/>
                <a:cs typeface="Symbol"/>
              </a:rPr>
              <a:t>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145" name="object 14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90</a:t>
            </a:r>
          </a:p>
        </p:txBody>
      </p:sp>
      <p:sp>
        <p:nvSpPr>
          <p:cNvPr id="83" name="object 83"/>
          <p:cNvSpPr txBox="1"/>
          <p:nvPr/>
        </p:nvSpPr>
        <p:spPr>
          <a:xfrm>
            <a:off x="3727526" y="7642644"/>
            <a:ext cx="844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ymbol"/>
                <a:cs typeface="Symbol"/>
              </a:rPr>
              <a:t>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570151" y="7515542"/>
            <a:ext cx="844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ymbol"/>
                <a:cs typeface="Symbol"/>
              </a:rPr>
              <a:t>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570151" y="7642644"/>
            <a:ext cx="844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ymbol"/>
                <a:cs typeface="Symbol"/>
              </a:rPr>
              <a:t>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1423288" y="7223543"/>
            <a:ext cx="2565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aseline="-13888" dirty="0">
                <a:latin typeface="Symbol"/>
                <a:cs typeface="Symbol"/>
              </a:rPr>
              <a:t></a:t>
            </a:r>
            <a:r>
              <a:rPr sz="1800" spc="-82" baseline="-13888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Symbol"/>
                <a:cs typeface="Symbol"/>
              </a:rPr>
              <a:t>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1570151" y="7378534"/>
            <a:ext cx="5372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" baseline="2314" dirty="0">
                <a:latin typeface="Symbol"/>
                <a:cs typeface="Symbol"/>
              </a:rPr>
              <a:t></a:t>
            </a:r>
            <a:r>
              <a:rPr sz="1200" spc="10" dirty="0">
                <a:latin typeface="Symbol"/>
                <a:cs typeface="Symbol"/>
              </a:rPr>
              <a:t></a:t>
            </a:r>
            <a:r>
              <a:rPr sz="1200" spc="-1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0.650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1544751" y="6895731"/>
            <a:ext cx="533400" cy="46291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80"/>
              </a:spcBef>
            </a:pPr>
            <a:r>
              <a:rPr sz="1200" dirty="0">
                <a:latin typeface="Symbol"/>
                <a:cs typeface="Symbol"/>
              </a:rPr>
              <a:t>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800" baseline="4629" dirty="0">
                <a:latin typeface="Times New Roman"/>
                <a:cs typeface="Times New Roman"/>
              </a:rPr>
              <a:t>0.166</a:t>
            </a:r>
            <a:endParaRPr sz="1800" baseline="4629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280"/>
              </a:spcBef>
            </a:pPr>
            <a:r>
              <a:rPr sz="1800" baseline="25462" dirty="0">
                <a:latin typeface="Symbol"/>
                <a:cs typeface="Symbol"/>
              </a:rPr>
              <a:t></a:t>
            </a:r>
            <a:r>
              <a:rPr sz="1800" spc="52" baseline="25462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0.742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2225014" y="6875615"/>
            <a:ext cx="474980" cy="93980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59"/>
              </a:spcBef>
            </a:pPr>
            <a:r>
              <a:rPr sz="1200" dirty="0">
                <a:latin typeface="Symbol"/>
                <a:cs typeface="Symbol"/>
              </a:rPr>
              <a:t></a:t>
            </a:r>
            <a:r>
              <a:rPr sz="1200" spc="-1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0.075</a:t>
            </a:r>
            <a:endParaRPr sz="12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sz="1200" dirty="0">
                <a:latin typeface="Times New Roman"/>
                <a:cs typeface="Times New Roman"/>
              </a:rPr>
              <a:t>0.667</a:t>
            </a:r>
            <a:endParaRPr sz="1200">
              <a:latin typeface="Times New Roman"/>
              <a:cs typeface="Times New Roman"/>
            </a:endParaRPr>
          </a:p>
          <a:p>
            <a:pPr marL="6985" algn="ctr">
              <a:lnSpc>
                <a:spcPct val="100000"/>
              </a:lnSpc>
              <a:spcBef>
                <a:spcPts val="360"/>
              </a:spcBef>
            </a:pPr>
            <a:r>
              <a:rPr sz="1200" dirty="0">
                <a:latin typeface="Times New Roman"/>
                <a:cs typeface="Times New Roman"/>
              </a:rPr>
              <a:t>0.741</a:t>
            </a:r>
            <a:endParaRPr sz="12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sz="1200" dirty="0"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4947488" y="6019431"/>
            <a:ext cx="844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ymbol"/>
                <a:cs typeface="Symbol"/>
              </a:rPr>
              <a:t>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4947488" y="6584531"/>
            <a:ext cx="844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ymbol"/>
                <a:cs typeface="Symbol"/>
              </a:rPr>
              <a:t>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4087952" y="6193320"/>
            <a:ext cx="844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ymbol"/>
                <a:cs typeface="Symbol"/>
              </a:rPr>
              <a:t>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841925" y="6457429"/>
            <a:ext cx="2152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22" baseline="-32407" dirty="0">
                <a:latin typeface="Times New Roman"/>
                <a:cs typeface="Times New Roman"/>
              </a:rPr>
              <a:t>1</a:t>
            </a:r>
            <a:r>
              <a:rPr sz="1200" spc="15" dirty="0">
                <a:latin typeface="Symbol"/>
                <a:cs typeface="Symbol"/>
              </a:rPr>
              <a:t>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4062552" y="6457429"/>
            <a:ext cx="2832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44" baseline="-9259" dirty="0">
                <a:latin typeface="Symbol"/>
                <a:cs typeface="Symbol"/>
              </a:rPr>
              <a:t></a:t>
            </a:r>
            <a:r>
              <a:rPr sz="1200" spc="30" dirty="0">
                <a:latin typeface="Symbol"/>
                <a:cs typeface="Symbol"/>
              </a:rPr>
              <a:t></a:t>
            </a:r>
            <a:r>
              <a:rPr sz="1800" spc="44" baseline="-32407" dirty="0">
                <a:latin typeface="Times New Roman"/>
                <a:cs typeface="Times New Roman"/>
              </a:rPr>
              <a:t>2</a:t>
            </a:r>
            <a:endParaRPr sz="1800" baseline="-32407">
              <a:latin typeface="Times New Roman"/>
              <a:cs typeface="Times New Roman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4062552" y="6047320"/>
            <a:ext cx="28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30" dirty="0">
                <a:latin typeface="Symbol"/>
                <a:cs typeface="Symbol"/>
              </a:rPr>
              <a:t></a:t>
            </a:r>
            <a:r>
              <a:rPr sz="1800" spc="44" baseline="-43981" dirty="0">
                <a:latin typeface="Symbol"/>
                <a:cs typeface="Symbol"/>
              </a:rPr>
              <a:t></a:t>
            </a:r>
            <a:r>
              <a:rPr sz="1800" spc="44" baseline="-16203" dirty="0">
                <a:latin typeface="Times New Roman"/>
                <a:cs typeface="Times New Roman"/>
              </a:rPr>
              <a:t>0</a:t>
            </a:r>
            <a:endParaRPr sz="1800" baseline="-16203">
              <a:latin typeface="Times New Roman"/>
              <a:cs typeface="Times New Roman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4651527" y="5873280"/>
            <a:ext cx="3803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9235" algn="l"/>
              </a:tabLst>
            </a:pPr>
            <a:r>
              <a:rPr sz="1800" baseline="4629" dirty="0">
                <a:latin typeface="Times New Roman"/>
                <a:cs typeface="Times New Roman"/>
              </a:rPr>
              <a:t>0	</a:t>
            </a:r>
            <a:r>
              <a:rPr sz="1800" spc="30" baseline="4629" dirty="0">
                <a:latin typeface="Times New Roman"/>
                <a:cs typeface="Times New Roman"/>
              </a:rPr>
              <a:t>0</a:t>
            </a:r>
            <a:r>
              <a:rPr sz="1200" dirty="0">
                <a:latin typeface="Symbol"/>
                <a:cs typeface="Symbol"/>
              </a:rPr>
              <a:t>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3982084" y="6584531"/>
            <a:ext cx="2844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135" baseline="-30092" dirty="0">
                <a:latin typeface="Times New Roman"/>
                <a:cs typeface="Times New Roman"/>
              </a:rPr>
              <a:t>1</a:t>
            </a:r>
            <a:r>
              <a:rPr sz="1800" spc="-135" baseline="-16203" dirty="0">
                <a:latin typeface="Symbol"/>
                <a:cs typeface="Symbol"/>
              </a:rPr>
              <a:t></a:t>
            </a:r>
            <a:r>
              <a:rPr sz="1800" spc="-135" baseline="-43981" dirty="0">
                <a:latin typeface="Symbol"/>
                <a:cs typeface="Symbol"/>
              </a:rPr>
              <a:t></a:t>
            </a:r>
            <a:r>
              <a:rPr sz="1200" spc="-90" dirty="0">
                <a:latin typeface="Symbol"/>
                <a:cs typeface="Symbol"/>
              </a:rPr>
              <a:t>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3957751" y="5817501"/>
            <a:ext cx="1137285" cy="93980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489584">
              <a:lnSpc>
                <a:spcPct val="100000"/>
              </a:lnSpc>
              <a:spcBef>
                <a:spcPts val="459"/>
              </a:spcBef>
            </a:pPr>
            <a:r>
              <a:rPr sz="1200" dirty="0"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  <a:p>
            <a:pPr marR="68580" algn="r">
              <a:lnSpc>
                <a:spcPct val="100000"/>
              </a:lnSpc>
              <a:spcBef>
                <a:spcPts val="360"/>
              </a:spcBef>
              <a:tabLst>
                <a:tab pos="217804" algn="l"/>
                <a:tab pos="434340" algn="l"/>
              </a:tabLst>
            </a:pPr>
            <a:r>
              <a:rPr sz="1200" dirty="0">
                <a:latin typeface="Times New Roman"/>
                <a:cs typeface="Times New Roman"/>
              </a:rPr>
              <a:t>1	0	</a:t>
            </a:r>
            <a:r>
              <a:rPr sz="1200" spc="20" dirty="0">
                <a:latin typeface="Times New Roman"/>
                <a:cs typeface="Times New Roman"/>
              </a:rPr>
              <a:t>0</a:t>
            </a:r>
            <a:r>
              <a:rPr sz="1800" baseline="-27777" dirty="0">
                <a:latin typeface="Symbol"/>
                <a:cs typeface="Symbol"/>
              </a:rPr>
              <a:t></a:t>
            </a:r>
            <a:endParaRPr sz="1800" baseline="-27777">
              <a:latin typeface="Symbol"/>
              <a:cs typeface="Symbol"/>
            </a:endParaRPr>
          </a:p>
          <a:p>
            <a:pPr marR="68580" algn="r">
              <a:lnSpc>
                <a:spcPct val="100000"/>
              </a:lnSpc>
              <a:spcBef>
                <a:spcPts val="360"/>
              </a:spcBef>
              <a:tabLst>
                <a:tab pos="426084" algn="l"/>
                <a:tab pos="641985" algn="l"/>
                <a:tab pos="859790" algn="l"/>
              </a:tabLst>
            </a:pPr>
            <a:r>
              <a:rPr sz="1800" spc="37" baseline="-30092" dirty="0">
                <a:latin typeface="Times New Roman"/>
                <a:cs typeface="Times New Roman"/>
              </a:rPr>
              <a:t>0</a:t>
            </a:r>
            <a:r>
              <a:rPr sz="1800" spc="120" baseline="-6944" dirty="0">
                <a:latin typeface="Symbol"/>
                <a:cs typeface="Symbol"/>
              </a:rPr>
              <a:t></a:t>
            </a:r>
            <a:r>
              <a:rPr sz="1800" spc="15" baseline="2314" dirty="0">
                <a:latin typeface="Symbol"/>
                <a:cs typeface="Symbol"/>
              </a:rPr>
              <a:t></a:t>
            </a:r>
            <a:r>
              <a:rPr sz="1200" dirty="0">
                <a:latin typeface="Times New Roman"/>
                <a:cs typeface="Times New Roman"/>
              </a:rPr>
              <a:t>0	0	1	</a:t>
            </a:r>
            <a:r>
              <a:rPr sz="1200" spc="20" dirty="0">
                <a:latin typeface="Times New Roman"/>
                <a:cs typeface="Times New Roman"/>
              </a:rPr>
              <a:t>0</a:t>
            </a:r>
            <a:r>
              <a:rPr sz="1800" baseline="2314" dirty="0">
                <a:latin typeface="Symbol"/>
                <a:cs typeface="Symbol"/>
              </a:rPr>
              <a:t></a:t>
            </a:r>
            <a:endParaRPr sz="1800" baseline="2314">
              <a:latin typeface="Symbol"/>
              <a:cs typeface="Symbol"/>
            </a:endParaRPr>
          </a:p>
          <a:p>
            <a:pPr marL="488315">
              <a:lnSpc>
                <a:spcPct val="100000"/>
              </a:lnSpc>
              <a:spcBef>
                <a:spcPts val="360"/>
              </a:spcBef>
              <a:tabLst>
                <a:tab pos="706120" algn="l"/>
              </a:tabLst>
            </a:pPr>
            <a:r>
              <a:rPr sz="1200" dirty="0">
                <a:latin typeface="Times New Roman"/>
                <a:cs typeface="Times New Roman"/>
              </a:rPr>
              <a:t>1	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4008551" y="5901321"/>
            <a:ext cx="232410" cy="326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" algn="ctr">
              <a:lnSpc>
                <a:spcPts val="1185"/>
              </a:lnSpc>
              <a:spcBef>
                <a:spcPts val="100"/>
              </a:spcBef>
            </a:pPr>
            <a:r>
              <a:rPr sz="1200" dirty="0">
                <a:latin typeface="Symbol"/>
                <a:cs typeface="Symbol"/>
              </a:rPr>
              <a:t></a:t>
            </a:r>
            <a:endParaRPr sz="1200">
              <a:latin typeface="Symbol"/>
              <a:cs typeface="Symbol"/>
            </a:endParaRPr>
          </a:p>
          <a:p>
            <a:pPr algn="ctr">
              <a:lnSpc>
                <a:spcPts val="1185"/>
              </a:lnSpc>
            </a:pPr>
            <a:r>
              <a:rPr sz="1800" baseline="2314" dirty="0">
                <a:latin typeface="Times New Roman"/>
                <a:cs typeface="Times New Roman"/>
              </a:rPr>
              <a:t>0</a:t>
            </a:r>
            <a:r>
              <a:rPr sz="1800" spc="270" baseline="23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Symbol"/>
                <a:cs typeface="Symbol"/>
              </a:rPr>
              <a:t>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3983151" y="5755170"/>
            <a:ext cx="3600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37" baseline="4629" dirty="0">
                <a:latin typeface="Times New Roman"/>
                <a:cs typeface="Times New Roman"/>
              </a:rPr>
              <a:t>0</a:t>
            </a:r>
            <a:r>
              <a:rPr sz="1200" spc="25" dirty="0">
                <a:latin typeface="Symbol"/>
                <a:cs typeface="Symbol"/>
              </a:rPr>
              <a:t></a:t>
            </a:r>
            <a:r>
              <a:rPr sz="1800" spc="37" baseline="-43981" dirty="0">
                <a:latin typeface="Symbol"/>
                <a:cs typeface="Symbol"/>
              </a:rPr>
              <a:t></a:t>
            </a:r>
            <a:r>
              <a:rPr sz="1800" spc="37" baseline="-39351" dirty="0">
                <a:latin typeface="Times New Roman"/>
                <a:cs typeface="Times New Roman"/>
              </a:rPr>
              <a:t>1</a:t>
            </a:r>
            <a:endParaRPr sz="1800" baseline="-39351">
              <a:latin typeface="Times New Roman"/>
              <a:cs typeface="Times New Roman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2690901" y="6193625"/>
            <a:ext cx="153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80" dirty="0">
                <a:latin typeface="Symbol"/>
                <a:cs typeface="Symbol"/>
              </a:rPr>
              <a:t></a:t>
            </a:r>
            <a:r>
              <a:rPr sz="1200" dirty="0">
                <a:latin typeface="Symbol"/>
                <a:cs typeface="Symbol"/>
              </a:rPr>
              <a:t>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1436801" y="5901778"/>
            <a:ext cx="84455" cy="500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295"/>
              </a:lnSpc>
              <a:spcBef>
                <a:spcPts val="100"/>
              </a:spcBef>
            </a:pPr>
            <a:r>
              <a:rPr sz="1200" dirty="0">
                <a:latin typeface="Symbol"/>
                <a:cs typeface="Symbol"/>
              </a:rPr>
              <a:t></a:t>
            </a:r>
            <a:endParaRPr sz="1200">
              <a:latin typeface="Symbol"/>
              <a:cs typeface="Symbol"/>
            </a:endParaRPr>
          </a:p>
          <a:p>
            <a:pPr marL="12700">
              <a:lnSpc>
                <a:spcPts val="1150"/>
              </a:lnSpc>
            </a:pPr>
            <a:r>
              <a:rPr sz="1200" dirty="0">
                <a:latin typeface="Symbol"/>
                <a:cs typeface="Symbol"/>
              </a:rPr>
              <a:t></a:t>
            </a:r>
            <a:endParaRPr sz="1200">
              <a:latin typeface="Symbol"/>
              <a:cs typeface="Symbol"/>
            </a:endParaRPr>
          </a:p>
          <a:p>
            <a:pPr marL="12700">
              <a:lnSpc>
                <a:spcPts val="1295"/>
              </a:lnSpc>
            </a:pPr>
            <a:r>
              <a:rPr sz="1200" dirty="0">
                <a:latin typeface="Symbol"/>
                <a:cs typeface="Symbol"/>
              </a:rPr>
              <a:t>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1411401" y="6485775"/>
            <a:ext cx="135255" cy="354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1295"/>
              </a:lnSpc>
              <a:spcBef>
                <a:spcPts val="100"/>
              </a:spcBef>
            </a:pPr>
            <a:r>
              <a:rPr sz="1200" dirty="0">
                <a:latin typeface="Symbol"/>
                <a:cs typeface="Symbol"/>
              </a:rPr>
              <a:t></a:t>
            </a:r>
            <a:endParaRPr sz="1200">
              <a:latin typeface="Symbol"/>
              <a:cs typeface="Symbol"/>
            </a:endParaRPr>
          </a:p>
          <a:p>
            <a:pPr marL="38100">
              <a:lnSpc>
                <a:spcPts val="1295"/>
              </a:lnSpc>
            </a:pPr>
            <a:r>
              <a:rPr sz="1200" spc="-235" dirty="0">
                <a:latin typeface="Symbol"/>
                <a:cs typeface="Symbol"/>
              </a:rPr>
              <a:t></a:t>
            </a:r>
            <a:r>
              <a:rPr sz="1800" spc="-352" baseline="-25462" dirty="0">
                <a:latin typeface="Symbol"/>
                <a:cs typeface="Symbol"/>
              </a:rPr>
              <a:t></a:t>
            </a:r>
            <a:endParaRPr sz="1800" baseline="-25462">
              <a:latin typeface="Symbol"/>
              <a:cs typeface="Symbol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1411401" y="6339776"/>
            <a:ext cx="2222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10" dirty="0">
                <a:latin typeface="Symbol"/>
                <a:cs typeface="Symbol"/>
              </a:rPr>
              <a:t></a:t>
            </a:r>
            <a:r>
              <a:rPr sz="1800" spc="15" baseline="-23148" dirty="0">
                <a:latin typeface="Symbol"/>
                <a:cs typeface="Symbol"/>
              </a:rPr>
              <a:t></a:t>
            </a:r>
            <a:endParaRPr sz="1800" baseline="-23148">
              <a:latin typeface="Symbol"/>
              <a:cs typeface="Symbol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2690901" y="5901626"/>
            <a:ext cx="229870" cy="322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170"/>
              </a:lnSpc>
              <a:spcBef>
                <a:spcPts val="100"/>
              </a:spcBef>
            </a:pPr>
            <a:r>
              <a:rPr sz="1200" spc="40" dirty="0">
                <a:latin typeface="Symbol"/>
                <a:cs typeface="Symbol"/>
              </a:rPr>
              <a:t></a:t>
            </a:r>
            <a:endParaRPr sz="1200">
              <a:latin typeface="Symbol"/>
              <a:cs typeface="Symbol"/>
            </a:endParaRPr>
          </a:p>
          <a:p>
            <a:pPr marL="140335">
              <a:lnSpc>
                <a:spcPts val="1170"/>
              </a:lnSpc>
            </a:pPr>
            <a:r>
              <a:rPr sz="1200" dirty="0"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2585948" y="6405308"/>
            <a:ext cx="3600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25" dirty="0">
                <a:latin typeface="Times New Roman"/>
                <a:cs typeface="Times New Roman"/>
              </a:rPr>
              <a:t>0</a:t>
            </a:r>
            <a:r>
              <a:rPr sz="1800" spc="37" baseline="23148" dirty="0">
                <a:latin typeface="Symbol"/>
                <a:cs typeface="Symbol"/>
              </a:rPr>
              <a:t></a:t>
            </a:r>
            <a:r>
              <a:rPr sz="1200" spc="25" dirty="0"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6153581" y="5408764"/>
            <a:ext cx="844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ymbol"/>
                <a:cs typeface="Symbol"/>
              </a:rPr>
              <a:t>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5187569" y="4989664"/>
            <a:ext cx="2038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60" baseline="-9259" dirty="0">
                <a:latin typeface="Symbol"/>
                <a:cs typeface="Symbol"/>
              </a:rPr>
              <a:t></a:t>
            </a:r>
            <a:r>
              <a:rPr sz="1200" spc="40" dirty="0">
                <a:latin typeface="Symbol"/>
                <a:cs typeface="Symbol"/>
              </a:rPr>
              <a:t>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5212969" y="4725555"/>
            <a:ext cx="844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ymbol"/>
                <a:cs typeface="Symbol"/>
              </a:rPr>
              <a:t>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3889679" y="4725860"/>
            <a:ext cx="1536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80" dirty="0">
                <a:latin typeface="Symbol"/>
                <a:cs typeface="Symbol"/>
              </a:rPr>
              <a:t></a:t>
            </a:r>
            <a:r>
              <a:rPr sz="1200" dirty="0">
                <a:latin typeface="Symbol"/>
                <a:cs typeface="Symbol"/>
              </a:rPr>
              <a:t>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2561666" y="4726013"/>
            <a:ext cx="844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ymbol"/>
                <a:cs typeface="Symbol"/>
              </a:rPr>
              <a:t>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2467076" y="4990274"/>
            <a:ext cx="2044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40" dirty="0">
                <a:latin typeface="Symbol"/>
                <a:cs typeface="Symbol"/>
              </a:rPr>
              <a:t></a:t>
            </a:r>
            <a:r>
              <a:rPr sz="1800" spc="60" baseline="-9259" dirty="0">
                <a:latin typeface="Symbol"/>
                <a:cs typeface="Symbol"/>
              </a:rPr>
              <a:t></a:t>
            </a:r>
            <a:endParaRPr sz="1800" baseline="-9259">
              <a:latin typeface="Symbol"/>
              <a:cs typeface="Symbol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2467076" y="5409374"/>
            <a:ext cx="280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100" dirty="0">
                <a:latin typeface="Symbol"/>
                <a:cs typeface="Symbol"/>
              </a:rPr>
              <a:t></a:t>
            </a:r>
            <a:r>
              <a:rPr sz="1800" spc="-150" baseline="-16203" dirty="0">
                <a:latin typeface="Symbol"/>
                <a:cs typeface="Symbol"/>
              </a:rPr>
              <a:t></a:t>
            </a:r>
            <a:r>
              <a:rPr sz="1800" spc="-150" baseline="-43981" dirty="0">
                <a:latin typeface="Symbol"/>
                <a:cs typeface="Symbol"/>
              </a:rPr>
              <a:t></a:t>
            </a:r>
            <a:r>
              <a:rPr sz="1800" spc="-150" baseline="-30092" dirty="0">
                <a:latin typeface="Times New Roman"/>
                <a:cs typeface="Times New Roman"/>
              </a:rPr>
              <a:t>0</a:t>
            </a:r>
            <a:endParaRPr sz="1800" baseline="-30092">
              <a:latin typeface="Times New Roman"/>
              <a:cs typeface="Times New Roman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2386152" y="5282272"/>
            <a:ext cx="2851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52" baseline="-32407" dirty="0">
                <a:latin typeface="Times New Roman"/>
                <a:cs typeface="Times New Roman"/>
              </a:rPr>
              <a:t>1</a:t>
            </a:r>
            <a:r>
              <a:rPr sz="1200" spc="35" dirty="0">
                <a:latin typeface="Symbol"/>
                <a:cs typeface="Symbol"/>
              </a:rPr>
              <a:t></a:t>
            </a:r>
            <a:r>
              <a:rPr sz="1800" spc="52" baseline="-9259" dirty="0">
                <a:latin typeface="Symbol"/>
                <a:cs typeface="Symbol"/>
              </a:rPr>
              <a:t></a:t>
            </a:r>
            <a:endParaRPr sz="1800" baseline="-9259">
              <a:latin typeface="Symbol"/>
              <a:cs typeface="Symbol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2387219" y="5144046"/>
            <a:ext cx="3600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25" dirty="0">
                <a:latin typeface="Times New Roman"/>
                <a:cs typeface="Times New Roman"/>
              </a:rPr>
              <a:t>0</a:t>
            </a:r>
            <a:r>
              <a:rPr sz="1800" spc="37" baseline="2314" dirty="0">
                <a:latin typeface="Symbol"/>
                <a:cs typeface="Symbol"/>
              </a:rPr>
              <a:t></a:t>
            </a:r>
            <a:r>
              <a:rPr sz="1800" spc="37" baseline="-6944" dirty="0">
                <a:latin typeface="Symbol"/>
                <a:cs typeface="Symbol"/>
              </a:rPr>
              <a:t></a:t>
            </a:r>
            <a:r>
              <a:rPr sz="1800" spc="37" baseline="-30092" dirty="0">
                <a:latin typeface="Times New Roman"/>
                <a:cs typeface="Times New Roman"/>
              </a:rPr>
              <a:t>0</a:t>
            </a:r>
            <a:endParaRPr sz="1800" baseline="-30092">
              <a:latin typeface="Times New Roman"/>
              <a:cs typeface="Times New Roman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2387219" y="4844275"/>
            <a:ext cx="3600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37" baseline="-25462" dirty="0">
                <a:latin typeface="Times New Roman"/>
                <a:cs typeface="Times New Roman"/>
              </a:rPr>
              <a:t>0</a:t>
            </a:r>
            <a:r>
              <a:rPr sz="1200" spc="25" dirty="0">
                <a:latin typeface="Symbol"/>
                <a:cs typeface="Symbol"/>
              </a:rPr>
              <a:t></a:t>
            </a:r>
            <a:r>
              <a:rPr sz="1800" spc="37" baseline="-9259" dirty="0">
                <a:latin typeface="Symbol"/>
                <a:cs typeface="Symbol"/>
              </a:rPr>
              <a:t></a:t>
            </a:r>
            <a:r>
              <a:rPr sz="1800" spc="37" baseline="2314" dirty="0">
                <a:latin typeface="Times New Roman"/>
                <a:cs typeface="Times New Roman"/>
              </a:rPr>
              <a:t>0</a:t>
            </a:r>
            <a:endParaRPr sz="1800" baseline="2314">
              <a:latin typeface="Times New Roman"/>
              <a:cs typeface="Times New Roman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2387219" y="4579861"/>
            <a:ext cx="3587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30" baseline="-39351" dirty="0">
                <a:latin typeface="Times New Roman"/>
                <a:cs typeface="Times New Roman"/>
              </a:rPr>
              <a:t>0</a:t>
            </a:r>
            <a:r>
              <a:rPr sz="1800" spc="30" baseline="-43981" dirty="0">
                <a:latin typeface="Symbol"/>
                <a:cs typeface="Symbol"/>
              </a:rPr>
              <a:t></a:t>
            </a:r>
            <a:r>
              <a:rPr sz="1200" spc="20" dirty="0">
                <a:latin typeface="Symbol"/>
                <a:cs typeface="Symbol"/>
              </a:rPr>
              <a:t></a:t>
            </a:r>
            <a:r>
              <a:rPr sz="1800" spc="30" baseline="4629" dirty="0">
                <a:latin typeface="Times New Roman"/>
                <a:cs typeface="Times New Roman"/>
              </a:rPr>
              <a:t>1</a:t>
            </a:r>
            <a:endParaRPr sz="1800" baseline="4629">
              <a:latin typeface="Times New Roman"/>
              <a:cs typeface="Times New Roman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3272002" y="4839398"/>
            <a:ext cx="1092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ymbol"/>
                <a:cs typeface="Symbol"/>
              </a:rPr>
              <a:t>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6047409" y="5281663"/>
            <a:ext cx="2159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22" baseline="-32407" dirty="0">
                <a:latin typeface="Times New Roman"/>
                <a:cs typeface="Times New Roman"/>
              </a:rPr>
              <a:t>1</a:t>
            </a:r>
            <a:r>
              <a:rPr sz="1200" spc="15" dirty="0">
                <a:latin typeface="Symbol"/>
                <a:cs typeface="Symbol"/>
              </a:rPr>
              <a:t>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5187569" y="5281663"/>
            <a:ext cx="3219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60" baseline="-9259" dirty="0">
                <a:latin typeface="Symbol"/>
                <a:cs typeface="Symbol"/>
              </a:rPr>
              <a:t></a:t>
            </a:r>
            <a:r>
              <a:rPr sz="1200" spc="40" dirty="0">
                <a:latin typeface="Symbol"/>
                <a:cs typeface="Symbol"/>
              </a:rPr>
              <a:t>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800" baseline="-32407" dirty="0">
                <a:latin typeface="Times New Roman"/>
                <a:cs typeface="Times New Roman"/>
              </a:rPr>
              <a:t>0</a:t>
            </a:r>
            <a:endParaRPr sz="1800" baseline="-32407">
              <a:latin typeface="Times New Roman"/>
              <a:cs typeface="Times New Roman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6074028" y="4989664"/>
            <a:ext cx="163830" cy="363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075">
              <a:lnSpc>
                <a:spcPts val="1330"/>
              </a:lnSpc>
              <a:spcBef>
                <a:spcPts val="100"/>
              </a:spcBef>
            </a:pPr>
            <a:r>
              <a:rPr sz="1200" dirty="0">
                <a:latin typeface="Symbol"/>
                <a:cs typeface="Symbol"/>
              </a:rPr>
              <a:t></a:t>
            </a:r>
            <a:endParaRPr sz="1200">
              <a:latin typeface="Symbol"/>
              <a:cs typeface="Symbol"/>
            </a:endParaRPr>
          </a:p>
          <a:p>
            <a:pPr marL="12700">
              <a:lnSpc>
                <a:spcPts val="1330"/>
              </a:lnSpc>
            </a:pPr>
            <a:r>
              <a:rPr sz="1200" spc="25" dirty="0">
                <a:latin typeface="Times New Roman"/>
                <a:cs typeface="Times New Roman"/>
              </a:rPr>
              <a:t>0</a:t>
            </a:r>
            <a:r>
              <a:rPr sz="1800" baseline="2314" dirty="0">
                <a:latin typeface="Symbol"/>
                <a:cs typeface="Symbol"/>
              </a:rPr>
              <a:t></a:t>
            </a:r>
            <a:endParaRPr sz="1800" baseline="2314">
              <a:latin typeface="Symbol"/>
              <a:cs typeface="Symbol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6048628" y="4843665"/>
            <a:ext cx="21462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15" baseline="-25462" dirty="0">
                <a:latin typeface="Times New Roman"/>
                <a:cs typeface="Times New Roman"/>
              </a:rPr>
              <a:t>0</a:t>
            </a:r>
            <a:r>
              <a:rPr sz="1200" spc="10" dirty="0">
                <a:latin typeface="Symbol"/>
                <a:cs typeface="Symbol"/>
              </a:rPr>
              <a:t>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5106644" y="5408764"/>
            <a:ext cx="2851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135" baseline="-30092" dirty="0">
                <a:latin typeface="Times New Roman"/>
                <a:cs typeface="Times New Roman"/>
              </a:rPr>
              <a:t>1</a:t>
            </a:r>
            <a:r>
              <a:rPr sz="1800" spc="-135" baseline="-16203" dirty="0">
                <a:latin typeface="Symbol"/>
                <a:cs typeface="Symbol"/>
              </a:rPr>
              <a:t></a:t>
            </a:r>
            <a:r>
              <a:rPr sz="1800" spc="-135" baseline="-43981" dirty="0">
                <a:latin typeface="Symbol"/>
                <a:cs typeface="Symbol"/>
              </a:rPr>
              <a:t></a:t>
            </a:r>
            <a:r>
              <a:rPr sz="1200" spc="-90" dirty="0">
                <a:latin typeface="Symbol"/>
                <a:cs typeface="Symbol"/>
              </a:rPr>
              <a:t>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5107711" y="5144046"/>
            <a:ext cx="4019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52" baseline="-30092" dirty="0">
                <a:latin typeface="Times New Roman"/>
                <a:cs typeface="Times New Roman"/>
              </a:rPr>
              <a:t>0</a:t>
            </a:r>
            <a:r>
              <a:rPr sz="1800" spc="52" baseline="-6944" dirty="0">
                <a:latin typeface="Symbol"/>
                <a:cs typeface="Symbol"/>
              </a:rPr>
              <a:t></a:t>
            </a:r>
            <a:r>
              <a:rPr sz="1800" spc="52" baseline="2314" dirty="0">
                <a:latin typeface="Symbol"/>
                <a:cs typeface="Symbol"/>
              </a:rPr>
              <a:t></a:t>
            </a:r>
            <a:r>
              <a:rPr sz="1800" spc="-44" baseline="23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1509039" y="5409374"/>
            <a:ext cx="844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ymbol"/>
                <a:cs typeface="Symbol"/>
              </a:rPr>
              <a:t>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1458239" y="4663681"/>
            <a:ext cx="877569" cy="91757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370"/>
              </a:spcBef>
              <a:tabLst>
                <a:tab pos="491490" algn="l"/>
                <a:tab pos="749935" algn="l"/>
              </a:tabLst>
            </a:pPr>
            <a:r>
              <a:rPr sz="1200" dirty="0">
                <a:latin typeface="Symbol"/>
                <a:cs typeface="Symbol"/>
              </a:rPr>
              <a:t>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800" baseline="4629" dirty="0">
                <a:latin typeface="Times New Roman"/>
                <a:cs typeface="Times New Roman"/>
              </a:rPr>
              <a:t>1	0	0</a:t>
            </a:r>
            <a:endParaRPr sz="1800" baseline="4629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spcBef>
                <a:spcPts val="270"/>
              </a:spcBef>
              <a:tabLst>
                <a:tab pos="490220" algn="l"/>
                <a:tab pos="749935" algn="l"/>
              </a:tabLst>
            </a:pPr>
            <a:r>
              <a:rPr sz="1800" baseline="25462" dirty="0">
                <a:latin typeface="Symbol"/>
                <a:cs typeface="Symbol"/>
              </a:rPr>
              <a:t></a:t>
            </a:r>
            <a:r>
              <a:rPr sz="1800" spc="202" baseline="25462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0	1	0</a:t>
            </a:r>
            <a:endParaRPr sz="12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spcBef>
                <a:spcPts val="360"/>
              </a:spcBef>
              <a:tabLst>
                <a:tab pos="491490" algn="l"/>
                <a:tab pos="748665" algn="l"/>
              </a:tabLst>
            </a:pPr>
            <a:r>
              <a:rPr sz="1800" baseline="2314" dirty="0">
                <a:latin typeface="Symbol"/>
                <a:cs typeface="Symbol"/>
              </a:rPr>
              <a:t></a:t>
            </a:r>
            <a:r>
              <a:rPr sz="1800" spc="202" baseline="23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0	0	1</a:t>
            </a:r>
            <a:endParaRPr sz="12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spcBef>
                <a:spcPts val="360"/>
              </a:spcBef>
              <a:tabLst>
                <a:tab pos="454025" algn="l"/>
                <a:tab pos="749935" algn="l"/>
              </a:tabLst>
            </a:pPr>
            <a:r>
              <a:rPr sz="1800" spc="15" baseline="32407" dirty="0">
                <a:latin typeface="Symbol"/>
                <a:cs typeface="Symbol"/>
              </a:rPr>
              <a:t></a:t>
            </a:r>
            <a:r>
              <a:rPr sz="1200" spc="10" dirty="0">
                <a:latin typeface="Symbol"/>
                <a:cs typeface="Symbol"/>
              </a:rPr>
              <a:t></a:t>
            </a:r>
            <a:r>
              <a:rPr sz="1200" spc="-1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	</a:t>
            </a:r>
            <a:r>
              <a:rPr sz="1200" spc="30" dirty="0">
                <a:latin typeface="Symbol"/>
                <a:cs typeface="Symbol"/>
              </a:rPr>
              <a:t></a:t>
            </a:r>
            <a:r>
              <a:rPr sz="1200" spc="30" dirty="0">
                <a:latin typeface="Times New Roman"/>
                <a:cs typeface="Times New Roman"/>
              </a:rPr>
              <a:t>1	</a:t>
            </a:r>
            <a:r>
              <a:rPr sz="1200" dirty="0"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887145" y="5064442"/>
            <a:ext cx="731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37" baseline="13888" dirty="0">
                <a:latin typeface="Times New Roman"/>
                <a:cs typeface="Times New Roman"/>
              </a:rPr>
              <a:t>[</a:t>
            </a:r>
            <a:r>
              <a:rPr sz="1800" i="1" spc="-37" baseline="13888" dirty="0">
                <a:latin typeface="Times New Roman"/>
                <a:cs typeface="Times New Roman"/>
              </a:rPr>
              <a:t>T</a:t>
            </a:r>
            <a:r>
              <a:rPr sz="700" i="1" spc="-25" dirty="0">
                <a:latin typeface="Times New Roman"/>
                <a:cs typeface="Times New Roman"/>
              </a:rPr>
              <a:t>R </a:t>
            </a:r>
            <a:r>
              <a:rPr sz="1800" spc="22" baseline="13888" dirty="0">
                <a:latin typeface="Times New Roman"/>
                <a:cs typeface="Times New Roman"/>
              </a:rPr>
              <a:t>]</a:t>
            </a:r>
            <a:r>
              <a:rPr sz="700" i="1" spc="15" dirty="0">
                <a:latin typeface="Times New Roman"/>
                <a:cs typeface="Times New Roman"/>
              </a:rPr>
              <a:t>ARB </a:t>
            </a:r>
            <a:r>
              <a:rPr sz="1800" baseline="13888" dirty="0">
                <a:latin typeface="Symbol"/>
                <a:cs typeface="Symbol"/>
              </a:rPr>
              <a:t></a:t>
            </a:r>
            <a:r>
              <a:rPr sz="1800" spc="-75" baseline="13888" dirty="0">
                <a:latin typeface="Times New Roman"/>
                <a:cs typeface="Times New Roman"/>
              </a:rPr>
              <a:t> </a:t>
            </a:r>
            <a:r>
              <a:rPr sz="1800" baseline="27777" dirty="0">
                <a:latin typeface="Symbol"/>
                <a:cs typeface="Symbol"/>
              </a:rPr>
              <a:t></a:t>
            </a:r>
            <a:endParaRPr sz="1800" baseline="27777">
              <a:latin typeface="Symbol"/>
              <a:cs typeface="Symbol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3472560" y="7607134"/>
            <a:ext cx="101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3333115" y="6931393"/>
            <a:ext cx="478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aseline="4629" dirty="0">
                <a:latin typeface="Times New Roman"/>
                <a:cs typeface="Times New Roman"/>
              </a:rPr>
              <a:t>1.742</a:t>
            </a:r>
            <a:r>
              <a:rPr sz="1800" spc="37" baseline="4629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Symbol"/>
                <a:cs typeface="Symbol"/>
              </a:rPr>
              <a:t>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2774873" y="6875615"/>
            <a:ext cx="1087755" cy="93980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R="628015" algn="ctr">
              <a:lnSpc>
                <a:spcPct val="100000"/>
              </a:lnSpc>
              <a:spcBef>
                <a:spcPts val="459"/>
              </a:spcBef>
            </a:pPr>
            <a:r>
              <a:rPr sz="1200" dirty="0">
                <a:latin typeface="Times New Roman"/>
                <a:cs typeface="Times New Roman"/>
              </a:rPr>
              <a:t>0.983</a:t>
            </a:r>
            <a:endParaRPr sz="1200">
              <a:latin typeface="Times New Roman"/>
              <a:cs typeface="Times New Roman"/>
            </a:endParaRPr>
          </a:p>
          <a:p>
            <a:pPr marL="52705">
              <a:lnSpc>
                <a:spcPts val="1010"/>
              </a:lnSpc>
              <a:spcBef>
                <a:spcPts val="360"/>
              </a:spcBef>
              <a:tabLst>
                <a:tab pos="538480" algn="l"/>
              </a:tabLst>
            </a:pPr>
            <a:r>
              <a:rPr sz="1200" dirty="0">
                <a:latin typeface="Times New Roman"/>
                <a:cs typeface="Times New Roman"/>
              </a:rPr>
              <a:t>0.075	</a:t>
            </a:r>
            <a:r>
              <a:rPr sz="1200" spc="-5" dirty="0">
                <a:latin typeface="Symbol"/>
                <a:cs typeface="Symbol"/>
              </a:rPr>
              <a:t></a:t>
            </a:r>
            <a:r>
              <a:rPr sz="1200" spc="-5" dirty="0">
                <a:latin typeface="Times New Roman"/>
                <a:cs typeface="Times New Roman"/>
              </a:rPr>
              <a:t>1.151</a:t>
            </a:r>
            <a:r>
              <a:rPr sz="1800" spc="-7" baseline="25462" dirty="0">
                <a:latin typeface="Symbol"/>
                <a:cs typeface="Symbol"/>
              </a:rPr>
              <a:t></a:t>
            </a:r>
            <a:endParaRPr sz="1800" baseline="25462">
              <a:latin typeface="Symbol"/>
              <a:cs typeface="Symbol"/>
            </a:endParaRPr>
          </a:p>
          <a:p>
            <a:pPr marR="55880" algn="r">
              <a:lnSpc>
                <a:spcPts val="900"/>
              </a:lnSpc>
            </a:pPr>
            <a:r>
              <a:rPr sz="1200" dirty="0">
                <a:latin typeface="Symbol"/>
                <a:cs typeface="Symbol"/>
              </a:rPr>
              <a:t></a:t>
            </a:r>
            <a:endParaRPr sz="1200">
              <a:latin typeface="Symbol"/>
              <a:cs typeface="Symbol"/>
            </a:endParaRPr>
          </a:p>
          <a:p>
            <a:pPr marL="50800">
              <a:lnSpc>
                <a:spcPts val="1330"/>
              </a:lnSpc>
              <a:tabLst>
                <a:tab pos="577850" algn="l"/>
              </a:tabLst>
            </a:pPr>
            <a:r>
              <a:rPr sz="1200" dirty="0">
                <a:latin typeface="Times New Roman"/>
                <a:cs typeface="Times New Roman"/>
              </a:rPr>
              <a:t>0.167	0.560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800" baseline="2314" dirty="0">
                <a:latin typeface="Symbol"/>
                <a:cs typeface="Symbol"/>
              </a:rPr>
              <a:t></a:t>
            </a:r>
            <a:endParaRPr sz="1800" baseline="2314">
              <a:latin typeface="Symbol"/>
              <a:cs typeface="Symbol"/>
            </a:endParaRPr>
          </a:p>
          <a:p>
            <a:pPr marR="632460" algn="ctr">
              <a:lnSpc>
                <a:spcPct val="100000"/>
              </a:lnSpc>
              <a:spcBef>
                <a:spcPts val="359"/>
              </a:spcBef>
            </a:pPr>
            <a:r>
              <a:rPr sz="1200" dirty="0"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1817649" y="7607134"/>
            <a:ext cx="101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3197783" y="6524332"/>
            <a:ext cx="156845" cy="351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310">
              <a:lnSpc>
                <a:spcPts val="1285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5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285"/>
              </a:lnSpc>
            </a:pPr>
            <a:r>
              <a:rPr sz="1200" dirty="0"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3000425" y="5744959"/>
            <a:ext cx="912494" cy="1130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0">
              <a:lnSpc>
                <a:spcPts val="1410"/>
              </a:lnSpc>
              <a:spcBef>
                <a:spcPts val="100"/>
              </a:spcBef>
              <a:tabLst>
                <a:tab pos="695960" algn="l"/>
              </a:tabLst>
            </a:pPr>
            <a:r>
              <a:rPr sz="1200" spc="-275" dirty="0">
                <a:latin typeface="Times New Roman"/>
                <a:cs typeface="Times New Roman"/>
              </a:rPr>
              <a:t>0</a:t>
            </a:r>
            <a:r>
              <a:rPr sz="1200" u="sng" spc="-2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spc="-275" dirty="0">
                <a:latin typeface="Times New Roman"/>
                <a:cs typeface="Times New Roman"/>
              </a:rPr>
              <a:t>	</a:t>
            </a:r>
            <a:r>
              <a:rPr sz="1200" spc="30" dirty="0">
                <a:latin typeface="Times New Roman"/>
                <a:cs typeface="Times New Roman"/>
              </a:rPr>
              <a:t>0</a:t>
            </a:r>
            <a:r>
              <a:rPr sz="12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u="sng" spc="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1200">
              <a:latin typeface="Times New Roman"/>
              <a:cs typeface="Times New Roman"/>
            </a:endParaRPr>
          </a:p>
          <a:p>
            <a:pPr marL="146685">
              <a:lnSpc>
                <a:spcPts val="1410"/>
              </a:lnSpc>
              <a:tabLst>
                <a:tab pos="603885" algn="l"/>
              </a:tabLst>
            </a:pPr>
            <a:r>
              <a:rPr sz="12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1200" u="sng" spc="-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5</a:t>
            </a:r>
            <a:r>
              <a:rPr sz="1200" dirty="0">
                <a:latin typeface="Times New Roman"/>
                <a:cs typeface="Times New Roman"/>
              </a:rPr>
              <a:t>	</a:t>
            </a:r>
            <a:r>
              <a:rPr sz="12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2</a:t>
            </a:r>
            <a:r>
              <a:rPr sz="1200" u="sng" spc="1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5</a:t>
            </a:r>
            <a:endParaRPr sz="1200">
              <a:latin typeface="Times New Roman"/>
              <a:cs typeface="Times New Roman"/>
            </a:endParaRPr>
          </a:p>
          <a:p>
            <a:pPr marR="81915" algn="r">
              <a:lnSpc>
                <a:spcPts val="1410"/>
              </a:lnSpc>
              <a:spcBef>
                <a:spcPts val="250"/>
              </a:spcBef>
              <a:tabLst>
                <a:tab pos="485775" algn="l"/>
              </a:tabLst>
            </a:pPr>
            <a:r>
              <a:rPr sz="1200" dirty="0">
                <a:latin typeface="Times New Roman"/>
                <a:cs typeface="Times New Roman"/>
              </a:rPr>
              <a:t>5	</a:t>
            </a:r>
            <a:r>
              <a:rPr sz="1200" spc="-275" dirty="0">
                <a:latin typeface="Times New Roman"/>
                <a:cs typeface="Times New Roman"/>
              </a:rPr>
              <a:t>5</a:t>
            </a:r>
            <a:r>
              <a:rPr sz="1800" u="sng" baseline="3240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u="sng" spc="89" baseline="3240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1800" baseline="32407">
              <a:latin typeface="Times New Roman"/>
              <a:cs typeface="Times New Roman"/>
            </a:endParaRPr>
          </a:p>
          <a:p>
            <a:pPr marR="86360" algn="r">
              <a:lnSpc>
                <a:spcPts val="1410"/>
              </a:lnSpc>
              <a:tabLst>
                <a:tab pos="690880" algn="l"/>
              </a:tabLst>
            </a:pPr>
            <a:r>
              <a:rPr sz="1800" baseline="-34722" dirty="0">
                <a:latin typeface="Symbol"/>
                <a:cs typeface="Symbol"/>
              </a:rPr>
              <a:t></a:t>
            </a:r>
            <a:r>
              <a:rPr sz="1800" spc="-7" baseline="-34722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  </a:t>
            </a:r>
            <a:r>
              <a:rPr sz="1200" spc="-1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5	5</a:t>
            </a:r>
            <a:endParaRPr sz="1200">
              <a:latin typeface="Times New Roman"/>
              <a:cs typeface="Times New Roman"/>
            </a:endParaRPr>
          </a:p>
          <a:p>
            <a:pPr marL="695960">
              <a:lnSpc>
                <a:spcPts val="1285"/>
              </a:lnSpc>
              <a:spcBef>
                <a:spcPts val="254"/>
              </a:spcBef>
            </a:pPr>
            <a:r>
              <a:rPr sz="1200" dirty="0">
                <a:latin typeface="Times New Roman"/>
                <a:cs typeface="Times New Roman"/>
              </a:rPr>
              <a:t>5</a:t>
            </a:r>
            <a:endParaRPr sz="1200">
              <a:latin typeface="Times New Roman"/>
              <a:cs typeface="Times New Roman"/>
            </a:endParaRPr>
          </a:p>
          <a:p>
            <a:pPr marL="696595">
              <a:lnSpc>
                <a:spcPts val="1285"/>
              </a:lnSpc>
            </a:pPr>
            <a:r>
              <a:rPr sz="1200" dirty="0"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1720723" y="6309296"/>
            <a:ext cx="101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6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2585948" y="6047625"/>
            <a:ext cx="2838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52" baseline="-32407" dirty="0">
                <a:latin typeface="Times New Roman"/>
                <a:cs typeface="Times New Roman"/>
              </a:rPr>
              <a:t>0</a:t>
            </a:r>
            <a:r>
              <a:rPr sz="1200" spc="35" dirty="0">
                <a:latin typeface="Symbol"/>
                <a:cs typeface="Symbol"/>
              </a:rPr>
              <a:t>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2611348" y="5755475"/>
            <a:ext cx="307975" cy="32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075">
              <a:lnSpc>
                <a:spcPts val="1180"/>
              </a:lnSpc>
              <a:spcBef>
                <a:spcPts val="100"/>
              </a:spcBef>
            </a:pPr>
            <a:r>
              <a:rPr sz="1200" spc="80" dirty="0">
                <a:latin typeface="Symbol"/>
                <a:cs typeface="Symbol"/>
              </a:rPr>
              <a:t></a:t>
            </a:r>
            <a:r>
              <a:rPr sz="1200" spc="-10" dirty="0">
                <a:latin typeface="Symbol"/>
                <a:cs typeface="Symbol"/>
              </a:rPr>
              <a:t></a:t>
            </a:r>
            <a:r>
              <a:rPr sz="1800" baseline="4629" dirty="0">
                <a:latin typeface="Times New Roman"/>
                <a:cs typeface="Times New Roman"/>
              </a:rPr>
              <a:t>1</a:t>
            </a:r>
            <a:endParaRPr sz="1800" baseline="4629">
              <a:latin typeface="Times New Roman"/>
              <a:cs typeface="Times New Roman"/>
            </a:endParaRPr>
          </a:p>
          <a:p>
            <a:pPr marL="12700">
              <a:lnSpc>
                <a:spcPts val="1180"/>
              </a:lnSpc>
            </a:pPr>
            <a:r>
              <a:rPr sz="1200" dirty="0"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1620748" y="5991694"/>
            <a:ext cx="101600" cy="351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285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6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285"/>
              </a:lnSpc>
            </a:pPr>
            <a:r>
              <a:rPr sz="1200" dirty="0"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1373301" y="5744502"/>
            <a:ext cx="1598295" cy="113157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350"/>
              </a:spcBef>
              <a:tabLst>
                <a:tab pos="601980" algn="l"/>
                <a:tab pos="861060" algn="l"/>
              </a:tabLst>
            </a:pPr>
            <a:r>
              <a:rPr sz="1800" baseline="6944" dirty="0">
                <a:latin typeface="Symbol"/>
                <a:cs typeface="Symbol"/>
              </a:rPr>
              <a:t></a:t>
            </a:r>
            <a:r>
              <a:rPr sz="12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1200" u="sng" spc="1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30</a:t>
            </a:r>
            <a:r>
              <a:rPr sz="1200" dirty="0">
                <a:latin typeface="Times New Roman"/>
                <a:cs typeface="Times New Roman"/>
              </a:rPr>
              <a:t>	</a:t>
            </a:r>
            <a:r>
              <a:rPr sz="1800" baseline="-34722" dirty="0">
                <a:latin typeface="Times New Roman"/>
                <a:cs typeface="Times New Roman"/>
              </a:rPr>
              <a:t>0	</a:t>
            </a:r>
            <a:r>
              <a:rPr sz="12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6</a:t>
            </a:r>
            <a:endParaRPr sz="1200">
              <a:latin typeface="Times New Roman"/>
              <a:cs typeface="Times New Roman"/>
            </a:endParaRPr>
          </a:p>
          <a:p>
            <a:pPr marL="330835" algn="ctr">
              <a:lnSpc>
                <a:spcPts val="1285"/>
              </a:lnSpc>
              <a:spcBef>
                <a:spcPts val="254"/>
              </a:spcBef>
            </a:pPr>
            <a:r>
              <a:rPr sz="1200" dirty="0">
                <a:latin typeface="Times New Roman"/>
                <a:cs typeface="Times New Roman"/>
              </a:rPr>
              <a:t>6</a:t>
            </a:r>
            <a:endParaRPr sz="1200">
              <a:latin typeface="Times New Roman"/>
              <a:cs typeface="Times New Roman"/>
            </a:endParaRPr>
          </a:p>
          <a:p>
            <a:pPr marL="93980" algn="ctr">
              <a:lnSpc>
                <a:spcPts val="1250"/>
              </a:lnSpc>
              <a:tabLst>
                <a:tab pos="419734" algn="l"/>
              </a:tabLst>
            </a:pPr>
            <a:r>
              <a:rPr sz="1200" dirty="0">
                <a:latin typeface="Times New Roman"/>
                <a:cs typeface="Times New Roman"/>
              </a:rPr>
              <a:t>1	</a:t>
            </a:r>
            <a:r>
              <a:rPr sz="12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0</a:t>
            </a:r>
            <a:r>
              <a:rPr sz="1200" u="sng" spc="9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1200">
              <a:latin typeface="Times New Roman"/>
              <a:cs typeface="Times New Roman"/>
            </a:endParaRPr>
          </a:p>
          <a:p>
            <a:pPr marL="88900" algn="ctr">
              <a:lnSpc>
                <a:spcPts val="1410"/>
              </a:lnSpc>
              <a:tabLst>
                <a:tab pos="419100" algn="l"/>
              </a:tabLst>
            </a:pPr>
            <a:r>
              <a:rPr sz="1800" baseline="-34722" dirty="0">
                <a:latin typeface="Times New Roman"/>
                <a:cs typeface="Times New Roman"/>
              </a:rPr>
              <a:t>0	</a:t>
            </a:r>
            <a:r>
              <a:rPr sz="1200" dirty="0">
                <a:latin typeface="Times New Roman"/>
                <a:cs typeface="Times New Roman"/>
              </a:rPr>
              <a:t>30</a:t>
            </a:r>
            <a:endParaRPr sz="1200">
              <a:latin typeface="Times New Roman"/>
              <a:cs typeface="Times New Roman"/>
            </a:endParaRPr>
          </a:p>
          <a:p>
            <a:pPr marL="314325">
              <a:lnSpc>
                <a:spcPts val="1285"/>
              </a:lnSpc>
              <a:spcBef>
                <a:spcPts val="254"/>
              </a:spcBef>
              <a:tabLst>
                <a:tab pos="925830" algn="l"/>
                <a:tab pos="1329690" algn="l"/>
              </a:tabLst>
            </a:pPr>
            <a:r>
              <a:rPr sz="1200" dirty="0">
                <a:latin typeface="Times New Roman"/>
                <a:cs typeface="Times New Roman"/>
              </a:rPr>
              <a:t>6	6	</a:t>
            </a:r>
            <a:r>
              <a:rPr sz="1800" spc="60" baseline="13888" dirty="0">
                <a:latin typeface="Symbol"/>
                <a:cs typeface="Symbol"/>
              </a:rPr>
              <a:t></a:t>
            </a:r>
            <a:endParaRPr sz="1800" baseline="13888">
              <a:latin typeface="Symbol"/>
              <a:cs typeface="Symbol"/>
            </a:endParaRPr>
          </a:p>
          <a:p>
            <a:pPr marL="259715">
              <a:lnSpc>
                <a:spcPts val="1285"/>
              </a:lnSpc>
              <a:tabLst>
                <a:tab pos="601980" algn="l"/>
                <a:tab pos="926465" algn="l"/>
                <a:tab pos="1249045" algn="l"/>
              </a:tabLst>
            </a:pPr>
            <a:r>
              <a:rPr sz="1200" dirty="0">
                <a:latin typeface="Times New Roman"/>
                <a:cs typeface="Times New Roman"/>
              </a:rPr>
              <a:t>0	0	0	</a:t>
            </a:r>
            <a:r>
              <a:rPr sz="1200" spc="-140" dirty="0">
                <a:latin typeface="Times New Roman"/>
                <a:cs typeface="Times New Roman"/>
              </a:rPr>
              <a:t>1</a:t>
            </a:r>
            <a:r>
              <a:rPr sz="1800" spc="-209" baseline="13888" dirty="0">
                <a:latin typeface="Symbol"/>
                <a:cs typeface="Symbol"/>
              </a:rPr>
              <a:t></a:t>
            </a:r>
            <a:r>
              <a:rPr sz="1800" spc="-209" baseline="-13888" dirty="0">
                <a:latin typeface="Symbol"/>
                <a:cs typeface="Symbol"/>
              </a:rPr>
              <a:t></a:t>
            </a:r>
            <a:r>
              <a:rPr sz="1800" spc="-209" baseline="13888" dirty="0">
                <a:latin typeface="Symbol"/>
                <a:cs typeface="Symbol"/>
              </a:rPr>
              <a:t></a:t>
            </a:r>
            <a:r>
              <a:rPr sz="1800" spc="-209" baseline="-13888" dirty="0">
                <a:latin typeface="Symbol"/>
                <a:cs typeface="Symbol"/>
              </a:rPr>
              <a:t></a:t>
            </a:r>
            <a:r>
              <a:rPr sz="1200" spc="-140" dirty="0"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4124375" y="4815319"/>
            <a:ext cx="101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6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3783050" y="5309857"/>
            <a:ext cx="285115" cy="354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ts val="1295"/>
              </a:lnSpc>
              <a:spcBef>
                <a:spcPts val="100"/>
              </a:spcBef>
            </a:pPr>
            <a:r>
              <a:rPr sz="1200" spc="40" dirty="0">
                <a:latin typeface="Symbol"/>
                <a:cs typeface="Symbol"/>
              </a:rPr>
              <a:t></a:t>
            </a:r>
            <a:endParaRPr sz="1200">
              <a:latin typeface="Symbol"/>
              <a:cs typeface="Symbol"/>
            </a:endParaRPr>
          </a:p>
          <a:p>
            <a:pPr marL="38100">
              <a:lnSpc>
                <a:spcPts val="1295"/>
              </a:lnSpc>
            </a:pPr>
            <a:r>
              <a:rPr sz="1800" spc="-247" baseline="-13888" dirty="0">
                <a:latin typeface="Times New Roman"/>
                <a:cs typeface="Times New Roman"/>
              </a:rPr>
              <a:t>1</a:t>
            </a:r>
            <a:r>
              <a:rPr sz="1200" spc="-165" dirty="0">
                <a:latin typeface="Symbol"/>
                <a:cs typeface="Symbol"/>
              </a:rPr>
              <a:t></a:t>
            </a:r>
            <a:r>
              <a:rPr sz="1800" spc="-247" baseline="-25462" dirty="0">
                <a:latin typeface="Symbol"/>
                <a:cs typeface="Symbol"/>
              </a:rPr>
              <a:t></a:t>
            </a:r>
            <a:r>
              <a:rPr sz="1200" spc="-165" dirty="0">
                <a:latin typeface="Symbol"/>
                <a:cs typeface="Symbol"/>
              </a:rPr>
              <a:t></a:t>
            </a:r>
            <a:r>
              <a:rPr sz="1800" spc="-247" baseline="-25462" dirty="0">
                <a:latin typeface="Symbol"/>
                <a:cs typeface="Symbol"/>
              </a:rPr>
              <a:t></a:t>
            </a:r>
            <a:endParaRPr sz="1800" baseline="-25462">
              <a:latin typeface="Symbol"/>
              <a:cs typeface="Symbol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3784117" y="5163858"/>
            <a:ext cx="2844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52" baseline="-23148" dirty="0">
                <a:latin typeface="Times New Roman"/>
                <a:cs typeface="Times New Roman"/>
              </a:rPr>
              <a:t>0</a:t>
            </a:r>
            <a:r>
              <a:rPr sz="1200" spc="35" dirty="0">
                <a:latin typeface="Symbol"/>
                <a:cs typeface="Symbol"/>
              </a:rPr>
              <a:t>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3784117" y="4871859"/>
            <a:ext cx="2844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52" baseline="11574" dirty="0">
                <a:latin typeface="Times New Roman"/>
                <a:cs typeface="Times New Roman"/>
              </a:rPr>
              <a:t>0</a:t>
            </a:r>
            <a:r>
              <a:rPr sz="1200" spc="35" dirty="0">
                <a:latin typeface="Symbol"/>
                <a:cs typeface="Symbol"/>
              </a:rPr>
              <a:t>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2800730" y="4579708"/>
            <a:ext cx="3488054" cy="1119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5575">
              <a:lnSpc>
                <a:spcPts val="1185"/>
              </a:lnSpc>
              <a:spcBef>
                <a:spcPts val="100"/>
              </a:spcBef>
              <a:tabLst>
                <a:tab pos="1021080" algn="l"/>
                <a:tab pos="1992630" algn="l"/>
                <a:tab pos="2424430" algn="l"/>
              </a:tabLst>
            </a:pPr>
            <a:r>
              <a:rPr sz="1800" spc="-405" baseline="4629" dirty="0">
                <a:latin typeface="Times New Roman"/>
                <a:cs typeface="Times New Roman"/>
              </a:rPr>
              <a:t>0</a:t>
            </a:r>
            <a:r>
              <a:rPr sz="1800" u="sng" spc="-405" baseline="4629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spc="-405" baseline="4629" dirty="0">
                <a:latin typeface="Times New Roman"/>
                <a:cs typeface="Times New Roman"/>
              </a:rPr>
              <a:t>	</a:t>
            </a:r>
            <a:r>
              <a:rPr sz="1800" spc="75" baseline="4629" dirty="0">
                <a:latin typeface="Times New Roman"/>
                <a:cs typeface="Times New Roman"/>
              </a:rPr>
              <a:t>0</a:t>
            </a:r>
            <a:r>
              <a:rPr sz="1200" spc="50" dirty="0">
                <a:latin typeface="Symbol"/>
                <a:cs typeface="Symbol"/>
              </a:rPr>
              <a:t></a:t>
            </a:r>
            <a:r>
              <a:rPr sz="1800" u="sng" spc="75" baseline="-694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u="sng" spc="284" baseline="-694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u="sng" baseline="-694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30</a:t>
            </a:r>
            <a:r>
              <a:rPr sz="1800" baseline="-6944" dirty="0">
                <a:latin typeface="Times New Roman"/>
                <a:cs typeface="Times New Roman"/>
              </a:rPr>
              <a:t>	</a:t>
            </a:r>
            <a:r>
              <a:rPr sz="1800" u="sng" baseline="-694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6</a:t>
            </a:r>
            <a:r>
              <a:rPr sz="1800" baseline="-6944" dirty="0">
                <a:latin typeface="Times New Roman"/>
                <a:cs typeface="Times New Roman"/>
              </a:rPr>
              <a:t>	</a:t>
            </a:r>
            <a:r>
              <a:rPr sz="1200" dirty="0">
                <a:latin typeface="Symbol"/>
                <a:cs typeface="Symbol"/>
              </a:rPr>
              <a:t></a:t>
            </a:r>
            <a:endParaRPr sz="1200">
              <a:latin typeface="Symbol"/>
              <a:cs typeface="Symbol"/>
            </a:endParaRPr>
          </a:p>
          <a:p>
            <a:pPr marL="200660">
              <a:lnSpc>
                <a:spcPts val="1040"/>
              </a:lnSpc>
              <a:tabLst>
                <a:tab pos="1660525" algn="l"/>
                <a:tab pos="1880870" algn="l"/>
                <a:tab pos="2344420" algn="l"/>
                <a:tab pos="2850515" algn="l"/>
                <a:tab pos="3068955" algn="l"/>
                <a:tab pos="3285490" algn="l"/>
              </a:tabLst>
            </a:pPr>
            <a:r>
              <a:rPr sz="1800" baseline="-16203" dirty="0">
                <a:latin typeface="Times New Roman"/>
                <a:cs typeface="Times New Roman"/>
              </a:rPr>
              <a:t>5	</a:t>
            </a:r>
            <a:r>
              <a:rPr sz="1200" dirty="0">
                <a:latin typeface="Times New Roman"/>
                <a:cs typeface="Times New Roman"/>
              </a:rPr>
              <a:t>0	</a:t>
            </a:r>
            <a:r>
              <a:rPr sz="1200" dirty="0">
                <a:latin typeface="Symbol"/>
                <a:cs typeface="Symbol"/>
              </a:rPr>
              <a:t>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800" baseline="-43981" dirty="0">
                <a:latin typeface="Times New Roman"/>
                <a:cs typeface="Times New Roman"/>
              </a:rPr>
              <a:t>6	</a:t>
            </a:r>
            <a:r>
              <a:rPr sz="1200" spc="35" dirty="0">
                <a:latin typeface="Times New Roman"/>
                <a:cs typeface="Times New Roman"/>
              </a:rPr>
              <a:t>0</a:t>
            </a:r>
            <a:r>
              <a:rPr sz="1800" spc="52" baseline="-62500" dirty="0">
                <a:latin typeface="Symbol"/>
                <a:cs typeface="Symbol"/>
              </a:rPr>
              <a:t></a:t>
            </a:r>
            <a:r>
              <a:rPr sz="1200" spc="35" dirty="0">
                <a:latin typeface="Symbol"/>
                <a:cs typeface="Symbol"/>
              </a:rPr>
              <a:t>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800" baseline="4629" dirty="0">
                <a:latin typeface="Times New Roman"/>
                <a:cs typeface="Times New Roman"/>
              </a:rPr>
              <a:t>0	1	0	</a:t>
            </a:r>
            <a:r>
              <a:rPr sz="1800" spc="15" baseline="4629" dirty="0">
                <a:latin typeface="Times New Roman"/>
                <a:cs typeface="Times New Roman"/>
              </a:rPr>
              <a:t>0</a:t>
            </a:r>
            <a:r>
              <a:rPr sz="1200" spc="10" dirty="0">
                <a:latin typeface="Symbol"/>
                <a:cs typeface="Symbol"/>
              </a:rPr>
              <a:t></a:t>
            </a:r>
            <a:endParaRPr sz="1200">
              <a:latin typeface="Symbol"/>
              <a:cs typeface="Symbol"/>
            </a:endParaRPr>
          </a:p>
          <a:p>
            <a:pPr marR="927100" algn="r">
              <a:lnSpc>
                <a:spcPts val="1025"/>
              </a:lnSpc>
            </a:pPr>
            <a:r>
              <a:rPr sz="1200" dirty="0">
                <a:latin typeface="Symbol"/>
                <a:cs typeface="Symbol"/>
              </a:rPr>
              <a:t></a:t>
            </a:r>
            <a:endParaRPr sz="1200">
              <a:latin typeface="Symbol"/>
              <a:cs typeface="Symbol"/>
            </a:endParaRPr>
          </a:p>
          <a:p>
            <a:pPr marL="155575">
              <a:lnSpc>
                <a:spcPts val="1170"/>
              </a:lnSpc>
              <a:tabLst>
                <a:tab pos="696595" algn="l"/>
                <a:tab pos="1101090" algn="l"/>
                <a:tab pos="1659255" algn="l"/>
                <a:tab pos="2002155" algn="l"/>
                <a:tab pos="2344420" algn="l"/>
                <a:tab pos="2555240" algn="l"/>
                <a:tab pos="2852420" algn="l"/>
                <a:tab pos="3068955" algn="l"/>
              </a:tabLst>
            </a:pPr>
            <a:r>
              <a:rPr sz="1200" dirty="0">
                <a:latin typeface="Times New Roman"/>
                <a:cs typeface="Times New Roman"/>
              </a:rPr>
              <a:t>5	</a:t>
            </a:r>
            <a:r>
              <a:rPr sz="12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5</a:t>
            </a:r>
            <a:r>
              <a:rPr sz="1200" dirty="0">
                <a:latin typeface="Times New Roman"/>
                <a:cs typeface="Times New Roman"/>
              </a:rPr>
              <a:t>	</a:t>
            </a:r>
            <a:r>
              <a:rPr sz="1800" spc="60" baseline="-20833" dirty="0">
                <a:latin typeface="Symbol"/>
                <a:cs typeface="Symbol"/>
              </a:rPr>
              <a:t></a:t>
            </a:r>
            <a:r>
              <a:rPr sz="1800" spc="60" baseline="-20833" dirty="0">
                <a:latin typeface="Times New Roman"/>
                <a:cs typeface="Times New Roman"/>
              </a:rPr>
              <a:t> </a:t>
            </a:r>
            <a:r>
              <a:rPr sz="1800" spc="300" baseline="-20833" dirty="0">
                <a:latin typeface="Times New Roman"/>
                <a:cs typeface="Times New Roman"/>
              </a:rPr>
              <a:t> </a:t>
            </a:r>
            <a:r>
              <a:rPr sz="1200" spc="-290" dirty="0">
                <a:latin typeface="Times New Roman"/>
                <a:cs typeface="Times New Roman"/>
              </a:rPr>
              <a:t>0</a:t>
            </a:r>
            <a:r>
              <a:rPr sz="1200" u="sng" spc="-2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spc="-290" dirty="0">
                <a:latin typeface="Times New Roman"/>
                <a:cs typeface="Times New Roman"/>
              </a:rPr>
              <a:t>	</a:t>
            </a:r>
            <a:r>
              <a:rPr sz="1200" dirty="0">
                <a:latin typeface="Times New Roman"/>
                <a:cs typeface="Times New Roman"/>
              </a:rPr>
              <a:t>1	</a:t>
            </a:r>
            <a:r>
              <a:rPr sz="12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0</a:t>
            </a:r>
            <a:r>
              <a:rPr sz="1200" dirty="0">
                <a:latin typeface="Times New Roman"/>
                <a:cs typeface="Times New Roman"/>
              </a:rPr>
              <a:t>	0	</a:t>
            </a:r>
            <a:r>
              <a:rPr sz="1800" spc="44" baseline="16203" dirty="0">
                <a:latin typeface="Symbol"/>
                <a:cs typeface="Symbol"/>
              </a:rPr>
              <a:t></a:t>
            </a:r>
            <a:r>
              <a:rPr sz="1800" spc="44" baseline="16203" dirty="0">
                <a:latin typeface="Times New Roman"/>
                <a:cs typeface="Times New Roman"/>
              </a:rPr>
              <a:t>1	</a:t>
            </a:r>
            <a:r>
              <a:rPr sz="1800" baseline="16203" dirty="0">
                <a:latin typeface="Times New Roman"/>
                <a:cs typeface="Times New Roman"/>
              </a:rPr>
              <a:t>0	0</a:t>
            </a:r>
            <a:endParaRPr sz="1800" baseline="16203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spcBef>
                <a:spcPts val="20"/>
              </a:spcBef>
              <a:tabLst>
                <a:tab pos="580390" algn="l"/>
                <a:tab pos="1271905" algn="l"/>
                <a:tab pos="1660525" algn="l"/>
                <a:tab pos="1901189" algn="l"/>
                <a:tab pos="2852420" algn="l"/>
                <a:tab pos="3067685" algn="l"/>
              </a:tabLst>
            </a:pPr>
            <a:r>
              <a:rPr sz="1800" u="sng" baseline="4629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2 </a:t>
            </a:r>
            <a:r>
              <a:rPr sz="1800" u="sng" spc="284" baseline="4629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u="sng" baseline="4629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5</a:t>
            </a:r>
            <a:r>
              <a:rPr sz="1800" baseline="4629" dirty="0">
                <a:latin typeface="Times New Roman"/>
                <a:cs typeface="Times New Roman"/>
              </a:rPr>
              <a:t>	</a:t>
            </a:r>
            <a:r>
              <a:rPr sz="1800" u="sng" baseline="4629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5</a:t>
            </a:r>
            <a:r>
              <a:rPr sz="1800" baseline="4629" dirty="0">
                <a:latin typeface="Times New Roman"/>
                <a:cs typeface="Times New Roman"/>
              </a:rPr>
              <a:t>	</a:t>
            </a:r>
            <a:r>
              <a:rPr sz="1800" u="sng" baseline="4629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6</a:t>
            </a:r>
            <a:r>
              <a:rPr sz="1800" baseline="4629" dirty="0">
                <a:latin typeface="Times New Roman"/>
                <a:cs typeface="Times New Roman"/>
              </a:rPr>
              <a:t>	</a:t>
            </a:r>
            <a:r>
              <a:rPr sz="1800" baseline="-30092" dirty="0">
                <a:latin typeface="Times New Roman"/>
                <a:cs typeface="Times New Roman"/>
              </a:rPr>
              <a:t>0	</a:t>
            </a:r>
            <a:r>
              <a:rPr sz="1800" u="sng" baseline="4629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30</a:t>
            </a:r>
            <a:r>
              <a:rPr sz="1800" baseline="4629" dirty="0">
                <a:latin typeface="Times New Roman"/>
                <a:cs typeface="Times New Roman"/>
              </a:rPr>
              <a:t>	</a:t>
            </a:r>
            <a:r>
              <a:rPr sz="1200" dirty="0">
                <a:latin typeface="Times New Roman"/>
                <a:cs typeface="Times New Roman"/>
              </a:rPr>
              <a:t>0	1</a:t>
            </a:r>
            <a:endParaRPr sz="1200">
              <a:latin typeface="Times New Roman"/>
              <a:cs typeface="Times New Roman"/>
            </a:endParaRPr>
          </a:p>
          <a:p>
            <a:pPr marL="155575">
              <a:lnSpc>
                <a:spcPts val="1285"/>
              </a:lnSpc>
              <a:spcBef>
                <a:spcPts val="165"/>
              </a:spcBef>
              <a:tabLst>
                <a:tab pos="641985" algn="l"/>
                <a:tab pos="1336040" algn="l"/>
                <a:tab pos="2002789" algn="l"/>
                <a:tab pos="2852420" algn="l"/>
                <a:tab pos="3068955" algn="l"/>
              </a:tabLst>
            </a:pPr>
            <a:r>
              <a:rPr sz="1200" dirty="0">
                <a:latin typeface="Times New Roman"/>
                <a:cs typeface="Times New Roman"/>
              </a:rPr>
              <a:t>5	5	6	6	</a:t>
            </a:r>
            <a:r>
              <a:rPr sz="1800" baseline="-9259" dirty="0">
                <a:latin typeface="Times New Roman"/>
                <a:cs typeface="Times New Roman"/>
              </a:rPr>
              <a:t>0	0</a:t>
            </a:r>
            <a:endParaRPr sz="1800" baseline="-9259">
              <a:latin typeface="Times New Roman"/>
              <a:cs typeface="Times New Roman"/>
            </a:endParaRPr>
          </a:p>
          <a:p>
            <a:pPr marL="155575">
              <a:lnSpc>
                <a:spcPts val="1285"/>
              </a:lnSpc>
              <a:tabLst>
                <a:tab pos="641985" algn="l"/>
                <a:tab pos="1336040" algn="l"/>
                <a:tab pos="1660525" algn="l"/>
                <a:tab pos="2002789" algn="l"/>
              </a:tabLst>
            </a:pPr>
            <a:r>
              <a:rPr sz="1200" dirty="0">
                <a:latin typeface="Times New Roman"/>
                <a:cs typeface="Times New Roman"/>
              </a:rPr>
              <a:t>0	0	0	0	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3392855" y="4568583"/>
            <a:ext cx="283845" cy="383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165">
              <a:lnSpc>
                <a:spcPts val="141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0 </a:t>
            </a:r>
            <a:r>
              <a:rPr sz="1200" spc="-130" dirty="0">
                <a:latin typeface="Times New Roman"/>
                <a:cs typeface="Times New Roman"/>
              </a:rPr>
              <a:t> </a:t>
            </a:r>
            <a:r>
              <a:rPr sz="12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u="sng" spc="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2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5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4175658"/>
            <a:ext cx="5480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Times New Roman"/>
                <a:cs typeface="Times New Roman"/>
              </a:rPr>
              <a:t>R</a:t>
            </a:r>
            <a:r>
              <a:rPr sz="1200" b="1" spc="5" dirty="0">
                <a:latin typeface="Times New Roman"/>
                <a:cs typeface="Times New Roman"/>
              </a:rPr>
              <a:t>e</a:t>
            </a:r>
            <a:r>
              <a:rPr sz="1200" b="1" dirty="0">
                <a:latin typeface="Times New Roman"/>
                <a:cs typeface="Times New Roman"/>
              </a:rPr>
              <a:t>f</a:t>
            </a:r>
            <a:r>
              <a:rPr sz="1200" b="1" spc="5" dirty="0">
                <a:latin typeface="Times New Roman"/>
                <a:cs typeface="Times New Roman"/>
              </a:rPr>
              <a:t>l</a:t>
            </a:r>
            <a:r>
              <a:rPr sz="1200" b="1" spc="25" dirty="0">
                <a:latin typeface="Times New Roman"/>
                <a:cs typeface="Times New Roman"/>
              </a:rPr>
              <a:t>e</a:t>
            </a:r>
            <a:r>
              <a:rPr sz="1200" b="1" spc="-55" dirty="0">
                <a:latin typeface="Times New Roman"/>
                <a:cs typeface="Times New Roman"/>
              </a:rPr>
              <a:t>k</a:t>
            </a:r>
            <a:r>
              <a:rPr sz="1200" b="1" spc="-15" dirty="0">
                <a:latin typeface="Times New Roman"/>
                <a:cs typeface="Times New Roman"/>
              </a:rPr>
              <a:t>s</a:t>
            </a:r>
            <a:r>
              <a:rPr sz="1200" b="1" dirty="0">
                <a:latin typeface="Times New Roman"/>
                <a:cs typeface="Times New Roman"/>
              </a:rPr>
              <a:t>i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81075" y="990600"/>
            <a:ext cx="5286375" cy="2724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75932" y="4531784"/>
            <a:ext cx="5546684" cy="32877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91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4508500"/>
            <a:ext cx="26060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Times New Roman"/>
                <a:cs typeface="Times New Roman"/>
              </a:rPr>
              <a:t>VI.3 Sistem Koordinat</a:t>
            </a:r>
            <a:r>
              <a:rPr sz="1400" b="1" spc="-6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Berganda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13523" y="959453"/>
            <a:ext cx="5487838" cy="31627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59818" y="5022973"/>
            <a:ext cx="5513842" cy="34519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92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4551679"/>
            <a:ext cx="5757545" cy="5151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Times New Roman"/>
                <a:cs typeface="Times New Roman"/>
              </a:rPr>
              <a:t>Latihan</a:t>
            </a:r>
            <a:r>
              <a:rPr sz="1400" b="1" spc="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Penskalaan</a:t>
            </a:r>
            <a:endParaRPr sz="1400">
              <a:latin typeface="Times New Roman"/>
              <a:cs typeface="Times New Roman"/>
            </a:endParaRPr>
          </a:p>
          <a:p>
            <a:pPr marL="12700" marR="5080">
              <a:lnSpc>
                <a:spcPct val="143100"/>
              </a:lnSpc>
              <a:spcBef>
                <a:spcPts val="560"/>
              </a:spcBef>
            </a:pPr>
            <a:r>
              <a:rPr sz="1200" dirty="0">
                <a:latin typeface="Times New Roman"/>
                <a:cs typeface="Times New Roman"/>
              </a:rPr>
              <a:t>Diketahui sebuah </a:t>
            </a:r>
            <a:r>
              <a:rPr sz="1200" spc="-5" dirty="0">
                <a:latin typeface="Times New Roman"/>
                <a:cs typeface="Times New Roman"/>
              </a:rPr>
              <a:t>objek P dengan koordinat sebagai berikut </a:t>
            </a:r>
            <a:r>
              <a:rPr sz="1200" dirty="0">
                <a:latin typeface="Times New Roman"/>
                <a:cs typeface="Times New Roman"/>
              </a:rPr>
              <a:t>: {(0,0,1,1), (2,0,1,1), (2,3,1,1),  (0,3,1,1), (0,0,0,1), (2,0,0,1), (2,3,0,1),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(0,3,0,1)}.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Gambarkan </a:t>
            </a:r>
            <a:r>
              <a:rPr sz="1200" dirty="0">
                <a:latin typeface="Times New Roman"/>
                <a:cs typeface="Times New Roman"/>
              </a:rPr>
              <a:t>objek </a:t>
            </a:r>
            <a:r>
              <a:rPr sz="1200" spc="-5" dirty="0">
                <a:latin typeface="Times New Roman"/>
                <a:cs typeface="Times New Roman"/>
              </a:rPr>
              <a:t>tersebut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!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620"/>
              </a:spcBef>
              <a:buAutoNum type="arabicPeriod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Lakukan </a:t>
            </a:r>
            <a:r>
              <a:rPr sz="1200" dirty="0">
                <a:latin typeface="Times New Roman"/>
                <a:cs typeface="Times New Roman"/>
              </a:rPr>
              <a:t>local </a:t>
            </a:r>
            <a:r>
              <a:rPr sz="1200" spc="-5" dirty="0">
                <a:latin typeface="Times New Roman"/>
                <a:cs typeface="Times New Roman"/>
              </a:rPr>
              <a:t>scaling </a:t>
            </a:r>
            <a:r>
              <a:rPr sz="1200" dirty="0">
                <a:latin typeface="Times New Roman"/>
                <a:cs typeface="Times New Roman"/>
              </a:rPr>
              <a:t>terhadap </a:t>
            </a:r>
            <a:r>
              <a:rPr sz="1200" spc="-5" dirty="0">
                <a:latin typeface="Times New Roman"/>
                <a:cs typeface="Times New Roman"/>
              </a:rPr>
              <a:t>objek P dengan </a:t>
            </a:r>
            <a:r>
              <a:rPr sz="1200" dirty="0">
                <a:latin typeface="Times New Roman"/>
                <a:cs typeface="Times New Roman"/>
              </a:rPr>
              <a:t>faktor skala </a:t>
            </a:r>
            <a:r>
              <a:rPr sz="1200" spc="-10" dirty="0">
                <a:latin typeface="Times New Roman"/>
                <a:cs typeface="Times New Roman"/>
              </a:rPr>
              <a:t>xyz={1/2, </a:t>
            </a:r>
            <a:r>
              <a:rPr sz="1200" spc="-5" dirty="0">
                <a:latin typeface="Times New Roman"/>
                <a:cs typeface="Times New Roman"/>
              </a:rPr>
              <a:t>1/3 </a:t>
            </a:r>
            <a:r>
              <a:rPr sz="1200" dirty="0">
                <a:latin typeface="Times New Roman"/>
                <a:cs typeface="Times New Roman"/>
              </a:rPr>
              <a:t>dan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1}.</a:t>
            </a:r>
            <a:endParaRPr sz="12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640"/>
              </a:spcBef>
              <a:buAutoNum type="alphaLcPeriod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Tentukan </a:t>
            </a:r>
            <a:r>
              <a:rPr sz="1200" spc="-5" dirty="0">
                <a:latin typeface="Times New Roman"/>
                <a:cs typeface="Times New Roman"/>
              </a:rPr>
              <a:t>koordinat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baru</a:t>
            </a:r>
            <a:endParaRPr sz="12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620"/>
              </a:spcBef>
              <a:buAutoNum type="alphaLcPeriod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Gambarkan hasilnya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640"/>
              </a:spcBef>
              <a:buAutoNum type="arabicPeriod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Lakukan </a:t>
            </a:r>
            <a:r>
              <a:rPr sz="1200" i="1" dirty="0">
                <a:latin typeface="Times New Roman"/>
                <a:cs typeface="Times New Roman"/>
              </a:rPr>
              <a:t>overal scaling </a:t>
            </a:r>
            <a:r>
              <a:rPr sz="1200" spc="-5" dirty="0">
                <a:latin typeface="Times New Roman"/>
                <a:cs typeface="Times New Roman"/>
              </a:rPr>
              <a:t>terhadap objek asli dengan </a:t>
            </a:r>
            <a:r>
              <a:rPr sz="1200" dirty="0">
                <a:latin typeface="Times New Roman"/>
                <a:cs typeface="Times New Roman"/>
              </a:rPr>
              <a:t>faktor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2.</a:t>
            </a:r>
            <a:endParaRPr sz="1200">
              <a:latin typeface="Times New Roman"/>
              <a:cs typeface="Times New Roman"/>
            </a:endParaRPr>
          </a:p>
          <a:p>
            <a:pPr marL="731520" lvl="1" indent="-229235">
              <a:lnSpc>
                <a:spcPct val="100000"/>
              </a:lnSpc>
              <a:spcBef>
                <a:spcPts val="620"/>
              </a:spcBef>
              <a:buAutoNum type="alphaLcPeriod"/>
              <a:tabLst>
                <a:tab pos="732155" algn="l"/>
              </a:tabLst>
            </a:pPr>
            <a:r>
              <a:rPr sz="1200" dirty="0">
                <a:latin typeface="Times New Roman"/>
                <a:cs typeface="Times New Roman"/>
              </a:rPr>
              <a:t>Tentukan </a:t>
            </a:r>
            <a:r>
              <a:rPr sz="1200" spc="-5" dirty="0">
                <a:latin typeface="Times New Roman"/>
                <a:cs typeface="Times New Roman"/>
              </a:rPr>
              <a:t>koordinat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baru</a:t>
            </a:r>
            <a:endParaRPr sz="1200">
              <a:latin typeface="Times New Roman"/>
              <a:cs typeface="Times New Roman"/>
            </a:endParaRPr>
          </a:p>
          <a:p>
            <a:pPr marL="731520" lvl="1" indent="-229235">
              <a:lnSpc>
                <a:spcPct val="100000"/>
              </a:lnSpc>
              <a:spcBef>
                <a:spcPts val="640"/>
              </a:spcBef>
              <a:buAutoNum type="alphaLcPeriod"/>
              <a:tabLst>
                <a:tab pos="732155" algn="l"/>
              </a:tabLst>
            </a:pPr>
            <a:r>
              <a:rPr sz="1200" spc="-5" dirty="0">
                <a:latin typeface="Times New Roman"/>
                <a:cs typeface="Times New Roman"/>
              </a:rPr>
              <a:t>Gambarkan hasilnya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Times New Roman"/>
                <a:cs typeface="Times New Roman"/>
              </a:rPr>
              <a:t>Latihan</a:t>
            </a:r>
            <a:r>
              <a:rPr sz="1400" b="1" spc="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Rotasi</a:t>
            </a:r>
            <a:endParaRPr sz="1400">
              <a:latin typeface="Times New Roman"/>
              <a:cs typeface="Times New Roman"/>
            </a:endParaRPr>
          </a:p>
          <a:p>
            <a:pPr marL="12700" marR="139700">
              <a:lnSpc>
                <a:spcPct val="191700"/>
              </a:lnSpc>
              <a:spcBef>
                <a:spcPts val="395"/>
              </a:spcBef>
            </a:pPr>
            <a:r>
              <a:rPr sz="1200" dirty="0">
                <a:latin typeface="Times New Roman"/>
                <a:cs typeface="Times New Roman"/>
              </a:rPr>
              <a:t>Diketahui </a:t>
            </a:r>
            <a:r>
              <a:rPr sz="1200" spc="-5" dirty="0">
                <a:latin typeface="Times New Roman"/>
                <a:cs typeface="Times New Roman"/>
              </a:rPr>
              <a:t>sebuah </a:t>
            </a:r>
            <a:r>
              <a:rPr sz="1200" dirty="0">
                <a:latin typeface="Times New Roman"/>
                <a:cs typeface="Times New Roman"/>
              </a:rPr>
              <a:t>objek </a:t>
            </a:r>
            <a:r>
              <a:rPr sz="1200" spc="-5" dirty="0">
                <a:latin typeface="Times New Roman"/>
                <a:cs typeface="Times New Roman"/>
              </a:rPr>
              <a:t>Q </a:t>
            </a:r>
            <a:r>
              <a:rPr sz="1200" spc="-10" dirty="0">
                <a:latin typeface="Times New Roman"/>
                <a:cs typeface="Times New Roman"/>
              </a:rPr>
              <a:t>dengan </a:t>
            </a:r>
            <a:r>
              <a:rPr sz="1200" dirty="0">
                <a:latin typeface="Times New Roman"/>
                <a:cs typeface="Times New Roman"/>
              </a:rPr>
              <a:t>koordinat </a:t>
            </a:r>
            <a:r>
              <a:rPr sz="1200" spc="-5" dirty="0">
                <a:latin typeface="Times New Roman"/>
                <a:cs typeface="Times New Roman"/>
              </a:rPr>
              <a:t>sebagai berikut </a:t>
            </a:r>
            <a:r>
              <a:rPr sz="1200" dirty="0">
                <a:latin typeface="Times New Roman"/>
                <a:cs typeface="Times New Roman"/>
              </a:rPr>
              <a:t>: {(0,0,1,1), (3,0,1,1), (3,2,1,1),  (0,2,1,1), (0,0,0,1), (3,0,0,1), (3,2,0,1),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(0,2,0,1)}.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825"/>
              </a:spcBef>
              <a:buAutoNum type="arabicPeriod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Gambarkan </a:t>
            </a:r>
            <a:r>
              <a:rPr sz="1200" dirty="0">
                <a:latin typeface="Times New Roman"/>
                <a:cs typeface="Times New Roman"/>
              </a:rPr>
              <a:t>objek </a:t>
            </a:r>
            <a:r>
              <a:rPr sz="1200" spc="-5" dirty="0">
                <a:latin typeface="Times New Roman"/>
                <a:cs typeface="Times New Roman"/>
              </a:rPr>
              <a:t>tersebut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!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Times New Roman"/>
              <a:buAutoNum type="arabicPeriod"/>
            </a:pPr>
            <a:endParaRPr sz="1150">
              <a:latin typeface="Times New Roman"/>
              <a:cs typeface="Times New Roman"/>
            </a:endParaRPr>
          </a:p>
          <a:p>
            <a:pPr marL="641985" lvl="1" indent="-140335">
              <a:lnSpc>
                <a:spcPct val="100000"/>
              </a:lnSpc>
              <a:buAutoNum type="alphaLcPeriod"/>
              <a:tabLst>
                <a:tab pos="642620" algn="l"/>
              </a:tabLst>
            </a:pPr>
            <a:r>
              <a:rPr sz="1200" spc="-5" dirty="0">
                <a:latin typeface="Times New Roman"/>
                <a:cs typeface="Times New Roman"/>
              </a:rPr>
              <a:t>Lakukan </a:t>
            </a:r>
            <a:r>
              <a:rPr sz="1200" dirty="0">
                <a:latin typeface="Times New Roman"/>
                <a:cs typeface="Times New Roman"/>
              </a:rPr>
              <a:t>rotasi terhadap Q </a:t>
            </a:r>
            <a:r>
              <a:rPr sz="1200" spc="-5" dirty="0">
                <a:latin typeface="Times New Roman"/>
                <a:cs typeface="Times New Roman"/>
              </a:rPr>
              <a:t>sebesar </a:t>
            </a:r>
            <a:r>
              <a:rPr sz="1200" dirty="0">
                <a:latin typeface="Times New Roman"/>
                <a:cs typeface="Times New Roman"/>
              </a:rPr>
              <a:t>θ = </a:t>
            </a:r>
            <a:r>
              <a:rPr sz="1200" spc="-10" dirty="0">
                <a:latin typeface="Times New Roman"/>
                <a:cs typeface="Times New Roman"/>
              </a:rPr>
              <a:t>−90 </a:t>
            </a:r>
            <a:r>
              <a:rPr sz="1200" dirty="0">
                <a:latin typeface="Times New Roman"/>
                <a:cs typeface="Times New Roman"/>
              </a:rPr>
              <a:t>° pada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x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Font typeface="Times New Roman"/>
              <a:buAutoNum type="alphaLcPeriod"/>
            </a:pPr>
            <a:endParaRPr sz="1100">
              <a:latin typeface="Times New Roman"/>
              <a:cs typeface="Times New Roman"/>
            </a:endParaRPr>
          </a:p>
          <a:p>
            <a:pPr marL="642620" lvl="1" indent="-140335">
              <a:lnSpc>
                <a:spcPct val="100000"/>
              </a:lnSpc>
              <a:buAutoNum type="alphaLcPeriod"/>
              <a:tabLst>
                <a:tab pos="643255" algn="l"/>
              </a:tabLst>
            </a:pPr>
            <a:r>
              <a:rPr sz="1200" dirty="0">
                <a:latin typeface="Times New Roman"/>
                <a:cs typeface="Times New Roman"/>
              </a:rPr>
              <a:t>Tentukan </a:t>
            </a:r>
            <a:r>
              <a:rPr sz="1200" spc="-5" dirty="0">
                <a:latin typeface="Times New Roman"/>
                <a:cs typeface="Times New Roman"/>
              </a:rPr>
              <a:t>koordinat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baru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47689" y="997699"/>
            <a:ext cx="5556504" cy="3065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93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</TotalTime>
  <Words>33250</Words>
  <Application>Microsoft Office PowerPoint</Application>
  <PresentationFormat>Custom</PresentationFormat>
  <Paragraphs>4307</Paragraphs>
  <Slides>198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198</vt:i4>
      </vt:variant>
    </vt:vector>
  </HeadingPairs>
  <TitlesOfParts>
    <vt:vector size="211" baseType="lpstr">
      <vt:lpstr>Arial</vt:lpstr>
      <vt:lpstr>Caladea</vt:lpstr>
      <vt:lpstr>Calibri</vt:lpstr>
      <vt:lpstr>Carlito</vt:lpstr>
      <vt:lpstr>Courier New</vt:lpstr>
      <vt:lpstr>DejaVu Serif</vt:lpstr>
      <vt:lpstr>DejaVu Serif Condensed</vt:lpstr>
      <vt:lpstr>Symbol</vt:lpstr>
      <vt:lpstr>Times New Roman</vt:lpstr>
      <vt:lpstr>Trebuchet MS</vt:lpstr>
      <vt:lpstr>Verdana</vt:lpstr>
      <vt:lpstr>Wingdings</vt:lpstr>
      <vt:lpstr>Office Theme</vt:lpstr>
      <vt:lpstr>MODUL  GRAFIKA KOMPUTER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  GRAFIKA KOMPUTER</dc:title>
  <dc:creator>setiawanhadi</dc:creator>
  <cp:lastModifiedBy>Am Rabbani</cp:lastModifiedBy>
  <cp:revision>3</cp:revision>
  <dcterms:created xsi:type="dcterms:W3CDTF">2021-10-01T09:11:12Z</dcterms:created>
  <dcterms:modified xsi:type="dcterms:W3CDTF">2021-10-01T09:46:31Z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2014-11-06T00:00:00Z</vt:filetime>
  </property>
  <property fmtid="{D5CDD505-2E9C-101B-9397-08002B2CF9AE}" pid="3" name="Creator">
    <vt:lpwstr>Acrobat PDFMaker 10.1 for Word</vt:lpwstr>
  </property>
  <property fmtid="{D5CDD505-2E9C-101B-9397-08002B2CF9AE}" pid="4" name="LastSaved">
    <vt:filetime>2021-10-01T00:00:00Z</vt:filetime>
  </property>
</Properties>
</file>